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notesMasterIdLst>
    <p:notesMasterId r:id="rId7"/>
  </p:notesMasterIdLst>
  <p:handoutMasterIdLst>
    <p:handoutMasterId r:id="rId8"/>
  </p:handoutMasterIdLst>
  <p:sldIdLst>
    <p:sldId id="256" r:id="rId2"/>
    <p:sldId id="261" r:id="rId3"/>
    <p:sldId id="258" r:id="rId4"/>
    <p:sldId id="262" r:id="rId5"/>
    <p:sldId id="260" r:id="rId6"/>
  </p:sldIdLst>
  <p:sldSz cx="12192000" cy="6858000"/>
  <p:notesSz cx="6858000" cy="9144000"/>
  <p:defaultTextStyle>
    <a:defPPr rtl="0"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4827AB-9B96-41EF-AC8B-92CB44754A22}" v="26" dt="2026-08-20T07:41:23.0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8" autoAdjust="0"/>
  </p:normalViewPr>
  <p:slideViewPr>
    <p:cSldViewPr snapToGrid="0">
      <p:cViewPr varScale="1">
        <p:scale>
          <a:sx n="62" d="100"/>
          <a:sy n="62" d="100"/>
        </p:scale>
        <p:origin x="77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3" d="100"/>
          <a:sy n="93" d="100"/>
        </p:scale>
        <p:origin x="29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FF81CEA5-62FD-4C83-BDE3-91DFB9827D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FA1CBFD-6AD0-48C4-B91B-58830F6F4C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0C6AED7-765E-437F-B36C-48B0BF1084B9}" type="datetime1">
              <a:rPr lang="da-DK" smtClean="0"/>
              <a:t>20-08-2026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9E55D22-46A3-4B8C-AD40-252FE7896C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E70DCEF-9071-4B17-801B-37B4465C8E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90168E-626C-4E60-93C0-A00D256094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93477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741F34-A921-4A87-B4F9-43AA1EB11FA3}" type="datetime1">
              <a:rPr lang="da-DK" smtClean="0"/>
              <a:pPr/>
              <a:t>20-08-2026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B3AB32-59DF-41F1-9618-EDFBF5049629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6618056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0047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1927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B3AB32-59DF-41F1-9618-EDFBF5049629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3016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A0388-AD7E-D093-9DC6-1136E57C7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19952ECD-295A-376E-6FC7-A98301B601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8DFED4A6-200F-B414-C550-7D038787B3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4A4B112-63FB-3A16-89CE-322B9E5614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B3AB32-59DF-41F1-9618-EDFBF5049629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7859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6714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n-US" noProof="0"/>
              <a:t>Click to edit Master subtitle style</a:t>
            </a:r>
            <a:endParaRPr lang="da-DK" noProof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75DD71E-E358-4C48-91C0-DAB47A68FADA}" type="datetime1">
              <a:rPr lang="da-DK" noProof="0" smtClean="0"/>
              <a:t>20-08-2026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10301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F839EC1-4EB3-4A5E-84D1-E9469131539E}" type="datetime1">
              <a:rPr lang="da-DK" noProof="0" smtClean="0"/>
              <a:t>20-08-2026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73998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Rediger teksttypografier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7F540ECB-3C0D-4AC1-A4D5-85D94AB20299}" type="datetime1">
              <a:rPr lang="da-DK" noProof="0" smtClean="0"/>
              <a:t>20-08-2026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9092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FBD870C-00D4-4EB2-934E-EB6276BFE554}" type="datetime1">
              <a:rPr lang="da-DK" noProof="0" smtClean="0"/>
              <a:t>20-08-2026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68716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Rediger teksttypografier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Rediger teksttypografier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B56F095-0024-4825-969A-2298A60C231A}" type="datetime1">
              <a:rPr lang="da-DK" noProof="0" smtClean="0"/>
              <a:t>20-08-2026</a:t>
            </a:fld>
            <a:endParaRPr lang="da-DK" noProof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4285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C628F6-FC58-4F9E-A8BF-4707C86722B8}" type="datetime1">
              <a:rPr lang="da-DK" noProof="0" smtClean="0"/>
              <a:t>20-08-2026</a:t>
            </a:fld>
            <a:endParaRPr lang="da-DK" noProof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  <p:sp>
        <p:nvSpPr>
          <p:cNvPr id="7" name="Rektangel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</p:spTree>
    <p:extLst>
      <p:ext uri="{BB962C8B-B14F-4D97-AF65-F5344CB8AC3E}">
        <p14:creationId xmlns:p14="http://schemas.microsoft.com/office/powerpoint/2010/main" val="116431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0A7CEC-675D-4579-8AF9-D89D65D8484F}" type="datetime1">
              <a:rPr lang="da-DK" noProof="0" smtClean="0"/>
              <a:t>20-08-2026</a:t>
            </a:fld>
            <a:endParaRPr lang="da-DK" noProof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41269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Rediger teksttypografier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BFB6AA5-E5F1-4D8D-9B4C-686B6D356C1C}" type="datetime1">
              <a:rPr lang="da-DK" noProof="0" smtClean="0"/>
              <a:t>20-08-2026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232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n-US" noProof="0"/>
              <a:t>Click icon to add picture</a:t>
            </a:r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Rediger teksttypografier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68744EB-39CF-4352-AFA5-FCD4B61AEC5B}" type="datetime1">
              <a:rPr lang="da-DK" noProof="0" smtClean="0"/>
              <a:t>20-08-2026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28080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76CB68-D20D-45B5-830A-0F38E2120606}" type="datetime1">
              <a:rPr lang="da-DK" noProof="0" smtClean="0"/>
              <a:t>20-08-2026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45470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BFBCCA3-A068-4B85-9CAE-27B5A9566312}" type="datetime1">
              <a:rPr lang="da-DK" noProof="0" smtClean="0"/>
              <a:t>20-08-2026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42915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F3D5AB56-E4A8-4ED3-B055-E54F46C4C533}" type="datetime1">
              <a:rPr lang="da-DK" noProof="0" smtClean="0"/>
              <a:t>20-08-2026</a:t>
            </a:fld>
            <a:endParaRPr lang="da-DK" noProof="0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  <p:sp>
        <p:nvSpPr>
          <p:cNvPr id="9" name="Rektangel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0" name="Rektangel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1" name="Rektangel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85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ktangel 14">
            <a:extLst>
              <a:ext uri="{FF2B5EF4-FFF2-40B4-BE49-F238E27FC236}">
                <a16:creationId xmlns:a16="http://schemas.microsoft.com/office/drawing/2014/main" id="{493D4EDA-58E0-40CC-B3CA-14CDEB349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/>
          </a:p>
        </p:txBody>
      </p:sp>
      <p:pic>
        <p:nvPicPr>
          <p:cNvPr id="7" name="Billede 6" descr="Digitale forbindelser">
            <a:extLst>
              <a:ext uri="{FF2B5EF4-FFF2-40B4-BE49-F238E27FC236}">
                <a16:creationId xmlns:a16="http://schemas.microsoft.com/office/drawing/2014/main" id="{3840F91C-EDD0-4D4E-A4AB-E6C77856C8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5" t="9091" r="3502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7" name="Gruppe 16">
            <a:extLst>
              <a:ext uri="{FF2B5EF4-FFF2-40B4-BE49-F238E27FC236}">
                <a16:creationId xmlns:a16="http://schemas.microsoft.com/office/drawing/2014/main" id="{AA9EB0BC-A85E-4C26-B355-5DFCEF6CC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3643E56B-BD42-413D-B17D-7958270F5D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96C04F74-9467-4FA5-95DC-8D481A297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D73DE1C3-5C37-42E9-A3F0-256F193832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</p:grpSp>
      <p:sp>
        <p:nvSpPr>
          <p:cNvPr id="22" name="Rektangel 21">
            <a:extLst>
              <a:ext uri="{FF2B5EF4-FFF2-40B4-BE49-F238E27FC236}">
                <a16:creationId xmlns:a16="http://schemas.microsoft.com/office/drawing/2014/main" id="{4A2E7EC3-E07C-46CE-9B25-41865A506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572000"/>
            <a:ext cx="10993549" cy="895244"/>
          </a:xfrm>
        </p:spPr>
        <p:txBody>
          <a:bodyPr rtlCol="0">
            <a:noAutofit/>
          </a:bodyPr>
          <a:lstStyle/>
          <a:p>
            <a:pPr rtl="0"/>
            <a:r>
              <a:rPr lang="da-DK" sz="6000" dirty="0">
                <a:solidFill>
                  <a:schemeClr val="bg1"/>
                </a:solidFill>
              </a:rPr>
              <a:t>Frese optima.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467246"/>
            <a:ext cx="10993546" cy="484822"/>
          </a:xfrm>
        </p:spPr>
        <p:txBody>
          <a:bodyPr rtlCol="0">
            <a:normAutofit/>
          </a:bodyPr>
          <a:lstStyle/>
          <a:p>
            <a:pPr rtl="0"/>
            <a:r>
              <a:rPr lang="da-DK" dirty="0">
                <a:solidFill>
                  <a:srgbClr val="7CEBFF"/>
                </a:solidFill>
              </a:rPr>
              <a:t>EUC</a:t>
            </a:r>
          </a:p>
        </p:txBody>
      </p:sp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ktangel 28">
            <a:extLst>
              <a:ext uri="{FF2B5EF4-FFF2-40B4-BE49-F238E27FC236}">
                <a16:creationId xmlns:a16="http://schemas.microsoft.com/office/drawing/2014/main" id="{BFDA9692-ECDC-4B59-86B2-8C90FDE1A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12"/>
            <a:ext cx="12192000" cy="6321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dirty="0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12C05506-42A1-49C0-9D87-081CCD902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4487"/>
            <a:ext cx="11029616" cy="718870"/>
          </a:xfrm>
        </p:spPr>
        <p:txBody>
          <a:bodyPr rtlCol="0">
            <a:normAutofit/>
          </a:bodyPr>
          <a:lstStyle/>
          <a:p>
            <a:pPr rtl="0"/>
            <a:r>
              <a:rPr lang="da-DK" dirty="0">
                <a:solidFill>
                  <a:srgbClr val="FFFEFF"/>
                </a:solidFill>
              </a:rPr>
              <a:t>Beregning.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AA09D556-9057-D921-5D13-C27387733CD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9062" y="674625"/>
                <a:ext cx="11029615" cy="4467349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da-DK" dirty="0"/>
                  <a:t>Opgave.</a:t>
                </a:r>
              </a:p>
              <a:p>
                <a:pPr marL="0" indent="0">
                  <a:buNone/>
                </a:pPr>
                <a:r>
                  <a:rPr lang="da-DK" dirty="0"/>
                  <a:t>Du skal dim en Frese optima til en beholder hos en kunde sammen med en beholder.</a:t>
                </a:r>
              </a:p>
              <a:p>
                <a:pPr marL="0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:r>
                  <a:rPr lang="da-DK" dirty="0"/>
                  <a:t>Beholder har en spiral på 6kW</a:t>
                </a:r>
              </a:p>
              <a:p>
                <a:pPr marL="0" indent="0">
                  <a:buNone/>
                </a:pPr>
                <a:r>
                  <a:rPr lang="da-DK" dirty="0"/>
                  <a:t>Der ønskes en afkøling på 40K</a:t>
                </a:r>
              </a:p>
              <a:p>
                <a:pPr marL="0" indent="0">
                  <a:buNone/>
                </a:pPr>
                <a:r>
                  <a:rPr lang="da-DK" dirty="0"/>
                  <a:t>Næstved fjernvarme levere min 0,3bar</a:t>
                </a:r>
              </a:p>
              <a:p>
                <a:pPr marL="0" indent="0">
                  <a:buNone/>
                </a:pPr>
                <a:r>
                  <a:rPr lang="da-DK" dirty="0"/>
                  <a:t>Spiralen optager 10kPa</a:t>
                </a:r>
              </a:p>
              <a:p>
                <a:pPr marL="0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da-DK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da-DK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a-DK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𝑘𝑊</m:t>
                        </m:r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∗0,86</m:t>
                        </m:r>
                      </m:num>
                      <m:den>
                        <m:r>
                          <a:rPr lang="da-DK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  <m:r>
                      <a:rPr lang="da-DK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da-DK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da-DK" b="1" i="1" smtClean="0">
                        <a:latin typeface="Cambria Math" panose="02040503050406030204" pitchFamily="18" charset="0"/>
                      </a:rPr>
                      <m:t>𝟏𝟐𝟗</m:t>
                    </m:r>
                    <m:sSup>
                      <m:sSupPr>
                        <m:ctrlPr>
                          <a:rPr lang="da-DK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a-DK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da-DK" b="1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da-DK" b="1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da-DK" b="1" i="1" smtClean="0">
                        <a:latin typeface="Cambria Math" panose="02040503050406030204" pitchFamily="18" charset="0"/>
                      </a:rPr>
                      <m:t>𝒉</m:t>
                    </m:r>
                  </m:oMath>
                </a14:m>
                <a:r>
                  <a:rPr lang="da-DK" dirty="0"/>
                  <a:t>		</a:t>
                </a:r>
              </a:p>
              <a:p>
                <a:pPr marL="0" indent="0">
                  <a:buNone/>
                </a:pPr>
                <a:endParaRPr lang="da-DK" dirty="0"/>
              </a:p>
              <a:p>
                <a:pPr marL="0" indent="0">
                  <a:buNone/>
                </a:pPr>
                <a:r>
                  <a:rPr lang="da-DK" sz="1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Δp</a:t>
                </a:r>
                <a:r>
                  <a:rPr lang="da-DK" sz="1800" kern="100" baseline="-250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Rådighed</a:t>
                </a:r>
                <a:r>
                  <a:rPr lang="da-DK" dirty="0"/>
                  <a:t>	= </a:t>
                </a:r>
                <a:r>
                  <a:rPr lang="da-DK" sz="1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0,3Δp</a:t>
                </a:r>
                <a:r>
                  <a:rPr lang="da-DK" sz="1800" kern="100" baseline="-250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min</a:t>
                </a:r>
                <a:r>
                  <a:rPr lang="da-DK" sz="1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– 0,1Δp</a:t>
                </a:r>
                <a:r>
                  <a:rPr lang="da-DK" sz="1800" kern="100" baseline="-250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spiral</a:t>
                </a:r>
                <a:r>
                  <a:rPr lang="da-DK" sz="1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= </a:t>
                </a:r>
                <a:r>
                  <a:rPr lang="da-DK" sz="1800" u="sng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0,2Bar</a:t>
                </a:r>
                <a:r>
                  <a:rPr lang="da-DK" sz="18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eller </a:t>
                </a:r>
                <a:r>
                  <a:rPr lang="da-DK" sz="1800" u="sng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20kPA</a:t>
                </a:r>
              </a:p>
              <a:p>
                <a:pPr marL="0" indent="0">
                  <a:buNone/>
                </a:pPr>
                <a:endParaRPr lang="da-DK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AA09D556-9057-D921-5D13-C27387733C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9062" y="674625"/>
                <a:ext cx="11029615" cy="4467349"/>
              </a:xfrm>
              <a:blipFill>
                <a:blip r:embed="rId3"/>
                <a:stretch>
                  <a:fillRect l="-442" t="-3142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3342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a-DK" dirty="0"/>
              <a:t>Aflæsning i skema.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080A8F-9914-D223-EE98-6BF21A436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38275" y="2228003"/>
            <a:ext cx="3472533" cy="3633047"/>
          </a:xfrm>
        </p:spPr>
        <p:txBody>
          <a:bodyPr>
            <a:normAutofit lnSpcReduction="10000"/>
          </a:bodyPr>
          <a:lstStyle/>
          <a:p>
            <a:r>
              <a:rPr lang="da-DK" dirty="0"/>
              <a:t>Udsnit af skema.</a:t>
            </a:r>
          </a:p>
          <a:p>
            <a:r>
              <a:rPr lang="da-DK" dirty="0"/>
              <a:t>0,129m³/h omregnet til 129l/h</a:t>
            </a:r>
          </a:p>
          <a:p>
            <a:r>
              <a:rPr lang="da-DK" dirty="0"/>
              <a:t>På skema er vi mellem 122l/h og 132l/h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så vi vælger forindstilling på 2,6 og fin regulere ventilen på måleren bag efter. 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Som formentlig giver en indstilling i virkeligheden på de 2,5 ca.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81B665-B84C-37D5-9BC2-FF9CDBE991B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da-DK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ACE543-4A81-C3D0-1875-ADAFA2044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162" y="1941646"/>
            <a:ext cx="7557083" cy="4445343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6D5C5959-3168-1A6C-58C9-F3C16ACF7AF9}"/>
              </a:ext>
            </a:extLst>
          </p:cNvPr>
          <p:cNvSpPr/>
          <p:nvPr/>
        </p:nvSpPr>
        <p:spPr>
          <a:xfrm rot="2002383">
            <a:off x="787671" y="4680154"/>
            <a:ext cx="952639" cy="45228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760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7ADEC-7763-491C-0897-89CDCAC57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35EE51-29A9-0D5F-7D4F-31FB026F9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a-DK" dirty="0"/>
              <a:t>Aflæsning i skema.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80EADF-0C39-12F3-FD79-5AD4B635A1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38275" y="2228003"/>
            <a:ext cx="3472533" cy="3633047"/>
          </a:xfrm>
        </p:spPr>
        <p:txBody>
          <a:bodyPr/>
          <a:lstStyle/>
          <a:p>
            <a:r>
              <a:rPr lang="da-DK" dirty="0"/>
              <a:t>Nu skal vi bare sikre os at vi har tryk nok til rådighed !</a:t>
            </a:r>
            <a:br>
              <a:rPr lang="da-DK" dirty="0"/>
            </a:br>
            <a:br>
              <a:rPr lang="da-DK" dirty="0"/>
            </a:br>
            <a:r>
              <a:rPr lang="da-DK" dirty="0"/>
              <a:t>Denne ventil skal have 15kPa til rådighed.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8DBE79-CDB5-5041-32CE-5A2E7D563C4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2D1306-4C97-49CB-AE34-87809779A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162" y="1941646"/>
            <a:ext cx="7557083" cy="4445343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55656D67-4C91-8BF4-42A8-655E9669B7CC}"/>
              </a:ext>
            </a:extLst>
          </p:cNvPr>
          <p:cNvSpPr/>
          <p:nvPr/>
        </p:nvSpPr>
        <p:spPr>
          <a:xfrm rot="2002383">
            <a:off x="787671" y="4680154"/>
            <a:ext cx="952639" cy="45228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8D1CAEC1-3F87-76A6-8C65-031E5857B798}"/>
              </a:ext>
            </a:extLst>
          </p:cNvPr>
          <p:cNvSpPr/>
          <p:nvPr/>
        </p:nvSpPr>
        <p:spPr>
          <a:xfrm rot="2002383">
            <a:off x="3171208" y="4680156"/>
            <a:ext cx="952639" cy="45228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2881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ktangel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Rektangel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</p:grpSp>
      <p:pic>
        <p:nvPicPr>
          <p:cNvPr id="5" name="Billede 4" descr="Digitale tal">
            <a:extLst>
              <a:ext uri="{FF2B5EF4-FFF2-40B4-BE49-F238E27FC236}">
                <a16:creationId xmlns:a16="http://schemas.microsoft.com/office/drawing/2014/main" id="{A21EA617-6D48-425F-97A8-7FEC82C8F4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9" r="9642" b="1"/>
          <a:stretch/>
        </p:blipFill>
        <p:spPr>
          <a:xfrm>
            <a:off x="492522" y="723899"/>
            <a:ext cx="7498616" cy="5676901"/>
          </a:xfrm>
          <a:prstGeom prst="rect">
            <a:avLst/>
          </a:prstGeom>
        </p:spPr>
      </p:pic>
      <p:sp>
        <p:nvSpPr>
          <p:cNvPr id="3" name="Undertitel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80439" y="2359742"/>
            <a:ext cx="3340046" cy="3893574"/>
          </a:xfrm>
        </p:spPr>
        <p:txBody>
          <a:bodyPr rtlCol="0">
            <a:normAutofit/>
          </a:bodyPr>
          <a:lstStyle/>
          <a:p>
            <a:pPr rtl="0"/>
            <a:r>
              <a:rPr lang="da-DK" sz="2200" dirty="0">
                <a:solidFill>
                  <a:schemeClr val="bg2"/>
                </a:solidFill>
              </a:rPr>
              <a:t>Frese optima Low 2,5 DN 10/15,  reg 2,6 Flow 132l/H ∆</a:t>
            </a:r>
            <a:r>
              <a:rPr lang="da-DK" sz="2200" dirty="0" err="1">
                <a:solidFill>
                  <a:schemeClr val="bg2"/>
                </a:solidFill>
              </a:rPr>
              <a:t>P</a:t>
            </a:r>
            <a:r>
              <a:rPr lang="da-DK" sz="1400" dirty="0" err="1">
                <a:solidFill>
                  <a:schemeClr val="bg2"/>
                </a:solidFill>
              </a:rPr>
              <a:t>min</a:t>
            </a:r>
            <a:r>
              <a:rPr lang="da-DK" sz="2200">
                <a:solidFill>
                  <a:schemeClr val="bg2"/>
                </a:solidFill>
              </a:rPr>
              <a:t> 15kPa</a:t>
            </a:r>
            <a:endParaRPr lang="da-DK" sz="2200" dirty="0">
              <a:solidFill>
                <a:schemeClr val="bg2"/>
              </a:solidFill>
            </a:endParaRPr>
          </a:p>
          <a:p>
            <a:pPr rtl="0"/>
            <a:endParaRPr lang="da-DK" dirty="0">
              <a:solidFill>
                <a:schemeClr val="bg2"/>
              </a:solidFill>
            </a:endParaRPr>
          </a:p>
          <a:p>
            <a:pPr rtl="0"/>
            <a:endParaRPr lang="da-DK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34742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e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1208797_TF56390039_Win32" id="{AE254C6F-F7E8-4F25-A4D3-23F86273077C}" vid="{8B9F4FE5-7D19-4631-AE7A-59C70CC8768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{4191302F-F5D3-456E-BE9B-247A692E2224}tf56390039_win32</Template>
  <TotalTime>66</TotalTime>
  <Words>175</Words>
  <Application>Microsoft Office PowerPoint</Application>
  <PresentationFormat>Widescreen</PresentationFormat>
  <Paragraphs>26</Paragraphs>
  <Slides>5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1" baseType="lpstr">
      <vt:lpstr>Aptos</vt:lpstr>
      <vt:lpstr>Calibri</vt:lpstr>
      <vt:lpstr>Cambria Math</vt:lpstr>
      <vt:lpstr>Gill Sans MT</vt:lpstr>
      <vt:lpstr>Wingdings 2</vt:lpstr>
      <vt:lpstr>Dividende</vt:lpstr>
      <vt:lpstr>Frese optima.</vt:lpstr>
      <vt:lpstr>Beregning.</vt:lpstr>
      <vt:lpstr>Aflæsning i skema.</vt:lpstr>
      <vt:lpstr>Aflæsning i skema.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Saltoft Søndergaard Malm</dc:creator>
  <cp:lastModifiedBy>Thomas Saltoft Søndergaard Malm</cp:lastModifiedBy>
  <cp:revision>2</cp:revision>
  <dcterms:created xsi:type="dcterms:W3CDTF">2025-01-29T08:17:03Z</dcterms:created>
  <dcterms:modified xsi:type="dcterms:W3CDTF">2026-08-20T07:42:06Z</dcterms:modified>
</cp:coreProperties>
</file>