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sldIdLst>
    <p:sldId id="256" r:id="rId2"/>
    <p:sldId id="257" r:id="rId3"/>
    <p:sldId id="258" r:id="rId4"/>
    <p:sldId id="259" r:id="rId5"/>
    <p:sldId id="265" r:id="rId6"/>
    <p:sldId id="268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36DEE2-F6A8-48DE-98F2-8031EF9667D7}" v="5" dt="2024-08-07T05:59:41.3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95" d="100"/>
          <a:sy n="95" d="100"/>
        </p:scale>
        <p:origin x="2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D341B595-366B-43E2-A22E-EA6A78C03F06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4BA915EE-10CB-4CF1-8569-6154455DA57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260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k 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215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350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041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191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2508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204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6488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323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126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275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445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136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95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304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93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930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D341B595-366B-43E2-A22E-EA6A78C03F06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4BA915EE-10CB-4CF1-8569-6154455DA57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816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unst maling i skyen">
            <a:extLst>
              <a:ext uri="{FF2B5EF4-FFF2-40B4-BE49-F238E27FC236}">
                <a16:creationId xmlns:a16="http://schemas.microsoft.com/office/drawing/2014/main" id="{7FF4B454-07EA-10BF-CF8A-72A4925D9F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257" b="474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AEF40D5-F882-3304-946D-89B5DFEF6F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647700"/>
            <a:ext cx="5448300" cy="3099547"/>
          </a:xfrm>
        </p:spPr>
        <p:txBody>
          <a:bodyPr anchor="t">
            <a:normAutofit/>
          </a:bodyPr>
          <a:lstStyle/>
          <a:p>
            <a:pPr algn="r"/>
            <a:r>
              <a:rPr lang="da-DK" dirty="0">
                <a:solidFill>
                  <a:schemeClr val="tx1"/>
                </a:solidFill>
              </a:rPr>
              <a:t>Klimastyring</a:t>
            </a:r>
            <a:r>
              <a:rPr lang="da-DK" dirty="0"/>
              <a:t> 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43BDF03-D4FF-921D-FFEC-437AD614C6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13121" y="2619410"/>
            <a:ext cx="5448300" cy="906473"/>
          </a:xfrm>
        </p:spPr>
        <p:txBody>
          <a:bodyPr>
            <a:normAutofit/>
          </a:bodyPr>
          <a:lstStyle/>
          <a:p>
            <a:pPr algn="r"/>
            <a:r>
              <a:rPr lang="da-DK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ECL 110-210-310</a:t>
            </a:r>
          </a:p>
          <a:p>
            <a:pPr algn="r"/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1B770D8D-959D-BD2D-C706-7A03CC5F9ABB}"/>
              </a:ext>
            </a:extLst>
          </p:cNvPr>
          <p:cNvSpPr txBox="1"/>
          <p:nvPr/>
        </p:nvSpPr>
        <p:spPr>
          <a:xfrm>
            <a:off x="7950133" y="6298163"/>
            <a:ext cx="4241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Thomas Malm og Andreas Andresen</a:t>
            </a:r>
          </a:p>
        </p:txBody>
      </p:sp>
    </p:spTree>
    <p:extLst>
      <p:ext uri="{BB962C8B-B14F-4D97-AF65-F5344CB8AC3E}">
        <p14:creationId xmlns:p14="http://schemas.microsoft.com/office/powerpoint/2010/main" val="401425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1B1A260-8A72-4E08-82CC-DB3DB0A49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5EE446B-EFB2-4F6A-AC6E-936E92DB5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483BA79-FCF5-4852-AF0E-CA634727E3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2630BA5-8A74-4D0A-BB80-42BB6E2D0C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D6109B2-DB31-43CB-950B-AB02BC17CF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F4C0381-B807-4F22-9362-4CF1EA4ED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2DC58E5-A2AB-4AF3-BFDC-51F45B859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A82E722-60BE-4C4A-93FB-ED5C9D25F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BD917B57-2D0B-49F7-99D0-3E0D111382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ED29444E-A895-4493-BEBA-CBD61CF47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9237B3E9-B2D7-4C20-930D-6FD74FFB5C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B2F40976-3A4D-C752-BC65-F96EE349E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087" y="1130603"/>
            <a:ext cx="3342442" cy="4596794"/>
          </a:xfrm>
        </p:spPr>
        <p:txBody>
          <a:bodyPr anchor="ctr">
            <a:normAutofit/>
          </a:bodyPr>
          <a:lstStyle/>
          <a:p>
            <a:r>
              <a:rPr lang="da-DK" sz="2000" dirty="0">
                <a:solidFill>
                  <a:srgbClr val="EBEBEB"/>
                </a:solidFill>
              </a:rPr>
              <a:t>Applikationsnøgle 237</a:t>
            </a:r>
            <a:br>
              <a:rPr lang="da-DK" sz="2000" dirty="0">
                <a:solidFill>
                  <a:srgbClr val="EBEBEB"/>
                </a:solidFill>
              </a:rPr>
            </a:br>
            <a:r>
              <a:rPr lang="da-DK" sz="2000" dirty="0">
                <a:solidFill>
                  <a:srgbClr val="EBEBEB"/>
                </a:solidFill>
              </a:rPr>
              <a:t>kedel med opblanding, pumpestyring og brugsvandscirkulation </a:t>
            </a:r>
          </a:p>
        </p:txBody>
      </p:sp>
      <p:pic>
        <p:nvPicPr>
          <p:cNvPr id="5" name="Pladsholder til indhold 4" descr="Et billede, der indeholder diagram, Teknisk tegning, Plan, skematisk&#10;&#10;Automatisk genereret beskrivelse">
            <a:extLst>
              <a:ext uri="{FF2B5EF4-FFF2-40B4-BE49-F238E27FC236}">
                <a16:creationId xmlns:a16="http://schemas.microsoft.com/office/drawing/2014/main" id="{CCCF03AD-A4BD-7DAF-63E5-333B474F03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550" y="1321631"/>
            <a:ext cx="5908363" cy="4493820"/>
          </a:xfrm>
        </p:spPr>
      </p:pic>
    </p:spTree>
    <p:extLst>
      <p:ext uri="{BB962C8B-B14F-4D97-AF65-F5344CB8AC3E}">
        <p14:creationId xmlns:p14="http://schemas.microsoft.com/office/powerpoint/2010/main" val="318610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1B1A260-8A72-4E08-82CC-DB3DB0A49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5EE446B-EFB2-4F6A-AC6E-936E92DB5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483BA79-FCF5-4852-AF0E-CA634727E3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2630BA5-8A74-4D0A-BB80-42BB6E2D0C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D6109B2-DB31-43CB-950B-AB02BC17CF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F4C0381-B807-4F22-9362-4CF1EA4ED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2DC58E5-A2AB-4AF3-BFDC-51F45B859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A82E722-60BE-4C4A-93FB-ED5C9D25F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BD917B57-2D0B-49F7-99D0-3E0D111382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ED29444E-A895-4493-BEBA-CBD61CF47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9237B3E9-B2D7-4C20-930D-6FD74FFB5C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B2F40976-3A4D-C752-BC65-F96EE349E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087" y="1130603"/>
            <a:ext cx="3342442" cy="4596794"/>
          </a:xfrm>
        </p:spPr>
        <p:txBody>
          <a:bodyPr anchor="ctr">
            <a:normAutofit/>
          </a:bodyPr>
          <a:lstStyle/>
          <a:p>
            <a:r>
              <a:rPr lang="da-DK" sz="2700" dirty="0">
                <a:solidFill>
                  <a:srgbClr val="EBEBEB"/>
                </a:solidFill>
              </a:rPr>
              <a:t>Applikationsnøgle 237</a:t>
            </a:r>
            <a:br>
              <a:rPr lang="da-DK" sz="2700" dirty="0">
                <a:solidFill>
                  <a:srgbClr val="EBEBEB"/>
                </a:solidFill>
              </a:rPr>
            </a:br>
            <a:r>
              <a:rPr lang="da-DK" sz="2700" dirty="0">
                <a:solidFill>
                  <a:srgbClr val="EBEBEB"/>
                </a:solidFill>
              </a:rPr>
              <a:t>el-diagram </a:t>
            </a:r>
          </a:p>
        </p:txBody>
      </p:sp>
      <p:pic>
        <p:nvPicPr>
          <p:cNvPr id="7" name="Pladsholder til indhold 6" descr="Et billede, der indeholder diagram, skitse, Teknisk tegning, Plan&#10;&#10;Automatisk genereret beskrivelse">
            <a:extLst>
              <a:ext uri="{FF2B5EF4-FFF2-40B4-BE49-F238E27FC236}">
                <a16:creationId xmlns:a16="http://schemas.microsoft.com/office/drawing/2014/main" id="{1AE3021E-0F6C-4207-9F43-3F4944855B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750" y="1857597"/>
            <a:ext cx="7221030" cy="3528946"/>
          </a:xfrm>
        </p:spPr>
      </p:pic>
    </p:spTree>
    <p:extLst>
      <p:ext uri="{BB962C8B-B14F-4D97-AF65-F5344CB8AC3E}">
        <p14:creationId xmlns:p14="http://schemas.microsoft.com/office/powerpoint/2010/main" val="3102549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1B1A260-8A72-4E08-82CC-DB3DB0A49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5EE446B-EFB2-4F6A-AC6E-936E92DB5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483BA79-FCF5-4852-AF0E-CA634727E3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2630BA5-8A74-4D0A-BB80-42BB6E2D0C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D6109B2-DB31-43CB-950B-AB02BC17CF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F4C0381-B807-4F22-9362-4CF1EA4ED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2DC58E5-A2AB-4AF3-BFDC-51F45B859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A82E722-60BE-4C4A-93FB-ED5C9D25F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BD917B57-2D0B-49F7-99D0-3E0D111382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ED29444E-A895-4493-BEBA-CBD61CF47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9237B3E9-B2D7-4C20-930D-6FD74FFB5C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B2F40976-3A4D-C752-BC65-F96EE349E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087" y="1130603"/>
            <a:ext cx="3342442" cy="4596794"/>
          </a:xfrm>
        </p:spPr>
        <p:txBody>
          <a:bodyPr anchor="ctr">
            <a:normAutofit/>
          </a:bodyPr>
          <a:lstStyle/>
          <a:p>
            <a:r>
              <a:rPr lang="da-DK" sz="2700" dirty="0">
                <a:solidFill>
                  <a:srgbClr val="EBEBEB"/>
                </a:solidFill>
              </a:rPr>
              <a:t>Applikationsnøgle 237</a:t>
            </a:r>
            <a:br>
              <a:rPr lang="da-DK" sz="2700" dirty="0">
                <a:solidFill>
                  <a:srgbClr val="EBEBEB"/>
                </a:solidFill>
              </a:rPr>
            </a:br>
            <a:r>
              <a:rPr lang="da-DK" sz="2700" dirty="0">
                <a:solidFill>
                  <a:srgbClr val="EBEBEB"/>
                </a:solidFill>
              </a:rPr>
              <a:t>el-diagram</a:t>
            </a:r>
          </a:p>
        </p:txBody>
      </p:sp>
      <p:pic>
        <p:nvPicPr>
          <p:cNvPr id="6" name="Pladsholder til indhold 5" descr="Et billede, der indeholder tekst, diagram, Teknisk tegning, linje/række&#10;&#10;Automatisk genereret beskrivelse">
            <a:extLst>
              <a:ext uri="{FF2B5EF4-FFF2-40B4-BE49-F238E27FC236}">
                <a16:creationId xmlns:a16="http://schemas.microsoft.com/office/drawing/2014/main" id="{80AFABD2-AC3B-2928-06BE-548F8EE9D7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684" y="1399120"/>
            <a:ext cx="6055252" cy="4328277"/>
          </a:xfrm>
        </p:spPr>
      </p:pic>
    </p:spTree>
    <p:extLst>
      <p:ext uri="{BB962C8B-B14F-4D97-AF65-F5344CB8AC3E}">
        <p14:creationId xmlns:p14="http://schemas.microsoft.com/office/powerpoint/2010/main" val="2061573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1B1A260-8A72-4E08-82CC-DB3DB0A49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5EE446B-EFB2-4F6A-AC6E-936E92DB5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483BA79-FCF5-4852-AF0E-CA634727E3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2630BA5-8A74-4D0A-BB80-42BB6E2D0C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D6109B2-DB31-43CB-950B-AB02BC17CF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F4C0381-B807-4F22-9362-4CF1EA4ED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2DC58E5-A2AB-4AF3-BFDC-51F45B859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A82E722-60BE-4C4A-93FB-ED5C9D25F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BD917B57-2D0B-49F7-99D0-3E0D111382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ED29444E-A895-4493-BEBA-CBD61CF47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9237B3E9-B2D7-4C20-930D-6FD74FFB5C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B2F40976-3A4D-C752-BC65-F96EE349E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087" y="1130603"/>
            <a:ext cx="3342442" cy="4596794"/>
          </a:xfrm>
        </p:spPr>
        <p:txBody>
          <a:bodyPr anchor="ctr">
            <a:normAutofit/>
          </a:bodyPr>
          <a:lstStyle/>
          <a:p>
            <a:r>
              <a:rPr lang="da-DK" sz="2700" dirty="0">
                <a:solidFill>
                  <a:srgbClr val="EBEBEB"/>
                </a:solidFill>
              </a:rPr>
              <a:t>PT 1000 Følere </a:t>
            </a:r>
          </a:p>
        </p:txBody>
      </p:sp>
      <p:pic>
        <p:nvPicPr>
          <p:cNvPr id="7" name="Pladsholder til indhold 6" descr="Et billede, der indeholder tekst, Font/skrifttype, nummer/tal, menu&#10;&#10;Automatisk genereret beskrivelse">
            <a:extLst>
              <a:ext uri="{FF2B5EF4-FFF2-40B4-BE49-F238E27FC236}">
                <a16:creationId xmlns:a16="http://schemas.microsoft.com/office/drawing/2014/main" id="{B716319A-4698-E185-E28B-A8F33B8987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202" y="1251318"/>
            <a:ext cx="1274313" cy="4355361"/>
          </a:xfrm>
        </p:spPr>
      </p:pic>
      <p:pic>
        <p:nvPicPr>
          <p:cNvPr id="21" name="Billede 20" descr="Et billede, der indeholder tekst, linje/række, diagram, Kurve&#10;&#10;Automatisk genereret beskrivelse">
            <a:extLst>
              <a:ext uri="{FF2B5EF4-FFF2-40B4-BE49-F238E27FC236}">
                <a16:creationId xmlns:a16="http://schemas.microsoft.com/office/drawing/2014/main" id="{9CF781E6-7F00-32C4-439A-A21B5D7099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515" y="1559869"/>
            <a:ext cx="5432081" cy="416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873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24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26">
            <a:extLst>
              <a:ext uri="{FF2B5EF4-FFF2-40B4-BE49-F238E27FC236}">
                <a16:creationId xmlns:a16="http://schemas.microsoft.com/office/drawing/2014/main" id="{01B1A260-8A72-4E08-82CC-DB3DB0A49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5EE446B-EFB2-4F6A-AC6E-936E92DB5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483BA79-FCF5-4852-AF0E-CA634727E3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2630BA5-8A74-4D0A-BB80-42BB6E2D0C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40" name="Oval 30">
              <a:extLst>
                <a:ext uri="{FF2B5EF4-FFF2-40B4-BE49-F238E27FC236}">
                  <a16:creationId xmlns:a16="http://schemas.microsoft.com/office/drawing/2014/main" id="{BD6109B2-DB31-43CB-950B-AB02BC17CF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F4C0381-B807-4F22-9362-4CF1EA4ED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41" name="Oval 32">
              <a:extLst>
                <a:ext uri="{FF2B5EF4-FFF2-40B4-BE49-F238E27FC236}">
                  <a16:creationId xmlns:a16="http://schemas.microsoft.com/office/drawing/2014/main" id="{32DC58E5-A2AB-4AF3-BFDC-51F45B859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A82E722-60BE-4C4A-93FB-ED5C9D25F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42" name="Freeform 5">
              <a:extLst>
                <a:ext uri="{FF2B5EF4-FFF2-40B4-BE49-F238E27FC236}">
                  <a16:creationId xmlns:a16="http://schemas.microsoft.com/office/drawing/2014/main" id="{BD917B57-2D0B-49F7-99D0-3E0D111382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ED29444E-A895-4493-BEBA-CBD61CF47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9237B3E9-B2D7-4C20-930D-6FD74FFB5C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B2F40976-3A4D-C752-BC65-F96EE349E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087" y="1130603"/>
            <a:ext cx="3342442" cy="4596794"/>
          </a:xfrm>
        </p:spPr>
        <p:txBody>
          <a:bodyPr anchor="ctr">
            <a:normAutofit fontScale="90000"/>
          </a:bodyPr>
          <a:lstStyle/>
          <a:p>
            <a:r>
              <a:rPr lang="da-DK" sz="3200" dirty="0">
                <a:solidFill>
                  <a:srgbClr val="EBEBEB"/>
                </a:solidFill>
              </a:rPr>
              <a:t>Natsænkning </a:t>
            </a:r>
            <a:br>
              <a:rPr lang="da-DK" sz="3200" dirty="0">
                <a:solidFill>
                  <a:srgbClr val="EBEBEB"/>
                </a:solidFill>
              </a:rPr>
            </a:br>
            <a:r>
              <a:rPr lang="da-DK" sz="16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At sænke sine varmeomkostninger ved hjælp af natsænkning er lettere end man tror. En tommelfingerregel er at hvis du sænker temperaturen med 1 grad så sænker du energiforbruget med ca. 5 %. Når man taler om natsænkning og </a:t>
            </a:r>
            <a:r>
              <a:rPr lang="da-DK" sz="1600" dirty="0">
                <a:solidFill>
                  <a:schemeClr val="bg1"/>
                </a:solidFill>
                <a:latin typeface="Open Sans" panose="020B0606030504020204" pitchFamily="34" charset="0"/>
              </a:rPr>
              <a:t>energibesparelse</a:t>
            </a:r>
            <a:r>
              <a:rPr lang="da-DK" sz="16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 så kan du regne med en middeltemperatur over døgnet. Hvis du sænker temperaturen med 4 grader i otte timer i af døgnets fireogtyve timer så har du sænket middeltemperaturen med 1,33 grader. Det vil medføre en energibesparelse på ca. 6,7 %.</a:t>
            </a:r>
            <a:endParaRPr lang="da-DK" sz="3200" dirty="0">
              <a:solidFill>
                <a:schemeClr val="bg1"/>
              </a:solidFill>
            </a:endParaRP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388E323-B18A-AF10-5EED-F326370D4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0077" y="437513"/>
            <a:ext cx="5502614" cy="5954325"/>
          </a:xfrm>
        </p:spPr>
        <p:txBody>
          <a:bodyPr anchor="ctr">
            <a:normAutofit/>
          </a:bodyPr>
          <a:lstStyle/>
          <a:p>
            <a:r>
              <a:rPr lang="da-DK" sz="2000" dirty="0"/>
              <a:t>Fugt / dugpunkt </a:t>
            </a:r>
          </a:p>
          <a:p>
            <a:r>
              <a:rPr lang="da-DK" sz="2000" dirty="0"/>
              <a:t>Varmeværkets bestemmelser </a:t>
            </a:r>
          </a:p>
          <a:p>
            <a:r>
              <a:rPr lang="da-DK" sz="2000" dirty="0"/>
              <a:t>Natsænkningskurve </a:t>
            </a:r>
          </a:p>
          <a:p>
            <a:endParaRPr lang="da-DK" sz="2000" dirty="0"/>
          </a:p>
          <a:p>
            <a:endParaRPr lang="da-DK" sz="2000" dirty="0"/>
          </a:p>
          <a:p>
            <a:endParaRPr lang="da-DK" sz="2000" dirty="0"/>
          </a:p>
          <a:p>
            <a:endParaRPr lang="da-DK" sz="2000" dirty="0"/>
          </a:p>
          <a:p>
            <a:endParaRPr lang="da-DK" sz="2000" dirty="0"/>
          </a:p>
          <a:p>
            <a:endParaRPr lang="da-DK" sz="2000" dirty="0"/>
          </a:p>
          <a:p>
            <a:endParaRPr lang="da-DK" sz="2000" dirty="0"/>
          </a:p>
          <a:p>
            <a:endParaRPr lang="da-DK" sz="2000" dirty="0"/>
          </a:p>
          <a:p>
            <a:endParaRPr lang="da-DK" sz="2000" dirty="0"/>
          </a:p>
          <a:p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3589253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1B1A260-8A72-4E08-82CC-DB3DB0A49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5EE446B-EFB2-4F6A-AC6E-936E92DB5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483BA79-FCF5-4852-AF0E-CA634727E3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2630BA5-8A74-4D0A-BB80-42BB6E2D0C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D6109B2-DB31-43CB-950B-AB02BC17CF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F4C0381-B807-4F22-9362-4CF1EA4ED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2DC58E5-A2AB-4AF3-BFDC-51F45B859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A82E722-60BE-4C4A-93FB-ED5C9D25F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BD917B57-2D0B-49F7-99D0-3E0D111382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ED29444E-A895-4493-BEBA-CBD61CF47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9237B3E9-B2D7-4C20-930D-6FD74FFB5C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B2F40976-3A4D-C752-BC65-F96EE349E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087" y="1130603"/>
            <a:ext cx="3342442" cy="4596794"/>
          </a:xfrm>
        </p:spPr>
        <p:txBody>
          <a:bodyPr anchor="ctr">
            <a:normAutofit/>
          </a:bodyPr>
          <a:lstStyle/>
          <a:p>
            <a:r>
              <a:rPr lang="da-DK" sz="2700" dirty="0">
                <a:solidFill>
                  <a:srgbClr val="EBEBEB"/>
                </a:solidFill>
              </a:rPr>
              <a:t>Varmekurve og </a:t>
            </a:r>
            <a:br>
              <a:rPr lang="da-DK" sz="2700" dirty="0">
                <a:solidFill>
                  <a:srgbClr val="EBEBEB"/>
                </a:solidFill>
              </a:rPr>
            </a:br>
            <a:r>
              <a:rPr lang="da-DK" sz="2700" dirty="0">
                <a:solidFill>
                  <a:srgbClr val="EBEBEB"/>
                </a:solidFill>
              </a:rPr>
              <a:t>Valg af varmekurve  </a:t>
            </a:r>
          </a:p>
        </p:txBody>
      </p:sp>
      <p:pic>
        <p:nvPicPr>
          <p:cNvPr id="6" name="Pladsholder til indhold 5" descr="Et billede, der indeholder linje/række, diagram, Parallel, Kurve&#10;&#10;Automatisk genereret beskrivelse">
            <a:extLst>
              <a:ext uri="{FF2B5EF4-FFF2-40B4-BE49-F238E27FC236}">
                <a16:creationId xmlns:a16="http://schemas.microsoft.com/office/drawing/2014/main" id="{15C3E7C2-AD2F-845A-B585-4517ED5922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307" y="1256370"/>
            <a:ext cx="6787358" cy="5005958"/>
          </a:xfrm>
        </p:spPr>
      </p:pic>
    </p:spTree>
    <p:extLst>
      <p:ext uri="{BB962C8B-B14F-4D97-AF65-F5344CB8AC3E}">
        <p14:creationId xmlns:p14="http://schemas.microsoft.com/office/powerpoint/2010/main" val="1372230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1B1A260-8A72-4E08-82CC-DB3DB0A49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5EE446B-EFB2-4F6A-AC6E-936E92DB5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483BA79-FCF5-4852-AF0E-CA634727E3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2630BA5-8A74-4D0A-BB80-42BB6E2D0C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D6109B2-DB31-43CB-950B-AB02BC17CF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F4C0381-B807-4F22-9362-4CF1EA4ED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2DC58E5-A2AB-4AF3-BFDC-51F45B859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A82E722-60BE-4C4A-93FB-ED5C9D25F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BD917B57-2D0B-49F7-99D0-3E0D111382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ED29444E-A895-4493-BEBA-CBD61CF47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9237B3E9-B2D7-4C20-930D-6FD74FFB5C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B2F40976-3A4D-C752-BC65-F96EE349E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087" y="1130603"/>
            <a:ext cx="3342442" cy="4596794"/>
          </a:xfrm>
        </p:spPr>
        <p:txBody>
          <a:bodyPr anchor="ctr">
            <a:normAutofit/>
          </a:bodyPr>
          <a:lstStyle/>
          <a:p>
            <a:r>
              <a:rPr lang="da-DK" sz="2700" dirty="0">
                <a:solidFill>
                  <a:srgbClr val="EBEBEB"/>
                </a:solidFill>
              </a:rPr>
              <a:t>Rampe funktion </a:t>
            </a:r>
          </a:p>
        </p:txBody>
      </p:sp>
      <p:pic>
        <p:nvPicPr>
          <p:cNvPr id="7" name="Pladsholder til indhold 6" descr="Et billede, der indeholder tekst, linje/række, diagram, Parallel&#10;&#10;Automatisk genereret beskrivelse">
            <a:extLst>
              <a:ext uri="{FF2B5EF4-FFF2-40B4-BE49-F238E27FC236}">
                <a16:creationId xmlns:a16="http://schemas.microsoft.com/office/drawing/2014/main" id="{07F06DA7-EAD9-0FD8-B95B-D1C98BCFDD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087" y="1143130"/>
            <a:ext cx="6583578" cy="5278214"/>
          </a:xfrm>
        </p:spPr>
      </p:pic>
    </p:spTree>
    <p:extLst>
      <p:ext uri="{BB962C8B-B14F-4D97-AF65-F5344CB8AC3E}">
        <p14:creationId xmlns:p14="http://schemas.microsoft.com/office/powerpoint/2010/main" val="24886100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1B1A260-8A72-4E08-82CC-DB3DB0A49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5EE446B-EFB2-4F6A-AC6E-936E92DB5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483BA79-FCF5-4852-AF0E-CA634727E3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2630BA5-8A74-4D0A-BB80-42BB6E2D0C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D6109B2-DB31-43CB-950B-AB02BC17CF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F4C0381-B807-4F22-9362-4CF1EA4ED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2DC58E5-A2AB-4AF3-BFDC-51F45B859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A82E722-60BE-4C4A-93FB-ED5C9D25F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BD917B57-2D0B-49F7-99D0-3E0D111382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ED29444E-A895-4493-BEBA-CBD61CF47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9237B3E9-B2D7-4C20-930D-6FD74FFB5C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B2F40976-3A4D-C752-BC65-F96EE349E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086" y="1130603"/>
            <a:ext cx="4148873" cy="4596794"/>
          </a:xfrm>
        </p:spPr>
        <p:txBody>
          <a:bodyPr anchor="ctr">
            <a:normAutofit/>
          </a:bodyPr>
          <a:lstStyle/>
          <a:p>
            <a:r>
              <a:rPr lang="da-DK" sz="2700" dirty="0">
                <a:solidFill>
                  <a:srgbClr val="EBEBEB"/>
                </a:solidFill>
              </a:rPr>
              <a:t>Optimerings/</a:t>
            </a:r>
            <a:r>
              <a:rPr lang="da-DK" sz="2700" dirty="0" err="1">
                <a:solidFill>
                  <a:srgbClr val="EBEBEB"/>
                </a:solidFill>
              </a:rPr>
              <a:t>optimizer</a:t>
            </a:r>
            <a:r>
              <a:rPr lang="da-DK" sz="2700" dirty="0">
                <a:solidFill>
                  <a:srgbClr val="EBEBEB"/>
                </a:solidFill>
              </a:rPr>
              <a:t> funktion </a:t>
            </a:r>
          </a:p>
        </p:txBody>
      </p:sp>
      <p:pic>
        <p:nvPicPr>
          <p:cNvPr id="6" name="Pladsholder til indhold 5" descr="Et billede, der indeholder tekst, skærmbillede, Font/skrifttype, nummer/tal&#10;&#10;Automatisk genereret beskrivelse">
            <a:extLst>
              <a:ext uri="{FF2B5EF4-FFF2-40B4-BE49-F238E27FC236}">
                <a16:creationId xmlns:a16="http://schemas.microsoft.com/office/drawing/2014/main" id="{CBE71834-1780-3FD6-5240-74D480ACE4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675" y="1615560"/>
            <a:ext cx="7207764" cy="4178300"/>
          </a:xfrm>
        </p:spPr>
      </p:pic>
    </p:spTree>
    <p:extLst>
      <p:ext uri="{BB962C8B-B14F-4D97-AF65-F5344CB8AC3E}">
        <p14:creationId xmlns:p14="http://schemas.microsoft.com/office/powerpoint/2010/main" val="33898655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1B1A260-8A72-4E08-82CC-DB3DB0A49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5EE446B-EFB2-4F6A-AC6E-936E92DB5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483BA79-FCF5-4852-AF0E-CA634727E3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2630BA5-8A74-4D0A-BB80-42BB6E2D0C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D6109B2-DB31-43CB-950B-AB02BC17CF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F4C0381-B807-4F22-9362-4CF1EA4ED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2DC58E5-A2AB-4AF3-BFDC-51F45B859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A82E722-60BE-4C4A-93FB-ED5C9D25F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BD917B57-2D0B-49F7-99D0-3E0D111382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ED29444E-A895-4493-BEBA-CBD61CF47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9237B3E9-B2D7-4C20-930D-6FD74FFB5C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B2F40976-3A4D-C752-BC65-F96EE349E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087" y="1130603"/>
            <a:ext cx="3342442" cy="4596794"/>
          </a:xfrm>
        </p:spPr>
        <p:txBody>
          <a:bodyPr anchor="ctr">
            <a:normAutofit/>
          </a:bodyPr>
          <a:lstStyle/>
          <a:p>
            <a:r>
              <a:rPr lang="da-DK" sz="2700" dirty="0">
                <a:solidFill>
                  <a:srgbClr val="EBEBEB"/>
                </a:solidFill>
              </a:rPr>
              <a:t>Boost funktion</a:t>
            </a:r>
          </a:p>
        </p:txBody>
      </p:sp>
      <p:pic>
        <p:nvPicPr>
          <p:cNvPr id="7" name="Pladsholder til indhold 6" descr="Et billede, der indeholder tekst, skærmbillede, Font/skrifttype, nummer/tal&#10;&#10;Automatisk genereret beskrivelse">
            <a:extLst>
              <a:ext uri="{FF2B5EF4-FFF2-40B4-BE49-F238E27FC236}">
                <a16:creationId xmlns:a16="http://schemas.microsoft.com/office/drawing/2014/main" id="{34A86957-2703-8A3A-1F1B-9E6927DC5B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593" y="2000499"/>
            <a:ext cx="7097187" cy="3416300"/>
          </a:xfrm>
        </p:spPr>
      </p:pic>
    </p:spTree>
    <p:extLst>
      <p:ext uri="{BB962C8B-B14F-4D97-AF65-F5344CB8AC3E}">
        <p14:creationId xmlns:p14="http://schemas.microsoft.com/office/powerpoint/2010/main" val="19608775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0331AF-1B42-8304-9E57-E61B893BC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Symboler i ECL.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1F4C92DF-82B7-D70B-2B9C-14A177A219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58408" y="377508"/>
            <a:ext cx="5279301" cy="6438900"/>
          </a:xfr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762334BF-D1F6-3502-1E4A-57167017F0D5}"/>
              </a:ext>
            </a:extLst>
          </p:cNvPr>
          <p:cNvSpPr txBox="1"/>
          <p:nvPr/>
        </p:nvSpPr>
        <p:spPr>
          <a:xfrm>
            <a:off x="979714" y="2519265"/>
            <a:ext cx="2746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Drift efter natsænkning</a:t>
            </a:r>
          </a:p>
        </p:txBody>
      </p:sp>
      <p:cxnSp>
        <p:nvCxnSpPr>
          <p:cNvPr id="9" name="Lige pilforbindelse 8">
            <a:extLst>
              <a:ext uri="{FF2B5EF4-FFF2-40B4-BE49-F238E27FC236}">
                <a16:creationId xmlns:a16="http://schemas.microsoft.com/office/drawing/2014/main" id="{005EBC4C-9798-CDC9-4F2A-7BCD8B87CD3D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3725979" y="1838131"/>
            <a:ext cx="1732429" cy="8658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felt 2">
            <a:extLst>
              <a:ext uri="{FF2B5EF4-FFF2-40B4-BE49-F238E27FC236}">
                <a16:creationId xmlns:a16="http://schemas.microsoft.com/office/drawing/2014/main" id="{A6444996-0EA1-124C-1E53-1600FA12E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038" y="3161747"/>
            <a:ext cx="3202456" cy="26725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Indikator for fejlmåling mm. </a:t>
            </a:r>
            <a:r>
              <a:rPr lang="da-DK" sz="11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F.eks. </a:t>
            </a:r>
            <a:endParaRPr lang="da-DK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713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E2126C-2E97-5BDB-8726-DC244052C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ECL 110</a:t>
            </a:r>
          </a:p>
        </p:txBody>
      </p:sp>
      <p:pic>
        <p:nvPicPr>
          <p:cNvPr id="6" name="Pladsholder til indhold 5" descr="Et billede, der indeholder elektronik, Elektronisk enhed, clockradio, indendørs&#10;&#10;Automatisk genereret beskrivelse">
            <a:extLst>
              <a:ext uri="{FF2B5EF4-FFF2-40B4-BE49-F238E27FC236}">
                <a16:creationId xmlns:a16="http://schemas.microsoft.com/office/drawing/2014/main" id="{26692905-FAB4-8B81-8FB4-23E2BCEEC0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499" y="1615643"/>
            <a:ext cx="6430497" cy="4320887"/>
          </a:xfrm>
        </p:spPr>
      </p:pic>
    </p:spTree>
    <p:extLst>
      <p:ext uri="{BB962C8B-B14F-4D97-AF65-F5344CB8AC3E}">
        <p14:creationId xmlns:p14="http://schemas.microsoft.com/office/powerpoint/2010/main" val="3646845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89674B87-B7AA-4FDD-B75B-0E6F82BFAB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67027"/>
            <a:chOff x="0" y="-2373"/>
            <a:chExt cx="12192000" cy="686702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779CFA5-3E2E-44AE-8901-888F319BB0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267043B-4282-450D-A595-165512D91D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3ECCE6B-7124-49F7-A9F7-846F18D23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4B22195-E753-4CEB-9376-1E4C70F9D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321F675-966F-4F38-9E8C-EF813E7B09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C1E1FED-8209-4304-BD7B-1E364C44A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23" name="Rectangle 18">
              <a:extLst>
                <a:ext uri="{FF2B5EF4-FFF2-40B4-BE49-F238E27FC236}">
                  <a16:creationId xmlns:a16="http://schemas.microsoft.com/office/drawing/2014/main" id="{DF77DFC8-AD0F-4293-A5B0-A4B35B41D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94608" y="402165"/>
              <a:ext cx="6574058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1A536217-7B6F-4117-90B1-9D52A57916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11FF4C96-6962-4FEB-8800-B664A2ACCF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309CC5A8-B34F-420B-82A5-2B885B2477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88086454-A66E-46DC-7496-3F62288E8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8"/>
            <a:ext cx="3133726" cy="1020232"/>
          </a:xfrm>
        </p:spPr>
        <p:txBody>
          <a:bodyPr>
            <a:normAutofit/>
          </a:bodyPr>
          <a:lstStyle/>
          <a:p>
            <a:r>
              <a:rPr lang="da-DK" dirty="0"/>
              <a:t>Varmekreds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A144924-9E9D-24AE-F421-1299EC571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120900"/>
            <a:ext cx="3133726" cy="3898900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Inddirekte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da-DK" dirty="0">
                <a:solidFill>
                  <a:schemeClr val="bg1"/>
                </a:solidFill>
              </a:rPr>
              <a:t>fjernvarme</a:t>
            </a:r>
          </a:p>
          <a:p>
            <a:r>
              <a:rPr lang="da-DK" dirty="0">
                <a:solidFill>
                  <a:schemeClr val="bg1"/>
                </a:solidFill>
              </a:rPr>
              <a:t>Kedel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da-DK" dirty="0">
                <a:solidFill>
                  <a:schemeClr val="bg1"/>
                </a:solidFill>
              </a:rPr>
              <a:t>med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da-DK" dirty="0" err="1">
                <a:solidFill>
                  <a:schemeClr val="bg1"/>
                </a:solidFill>
              </a:rPr>
              <a:t>opblaning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5" name="Pladsholder til indhold 4" descr="Et billede, der indeholder diagram, Teknisk tegning, Plan, skematisk&#10;&#10;Automatisk genereret beskrivelse">
            <a:extLst>
              <a:ext uri="{FF2B5EF4-FFF2-40B4-BE49-F238E27FC236}">
                <a16:creationId xmlns:a16="http://schemas.microsoft.com/office/drawing/2014/main" id="{B538B711-29E0-4DE0-6388-5CDDDF7A3B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58" r="-1" b="7306"/>
          <a:stretch/>
        </p:blipFill>
        <p:spPr>
          <a:xfrm>
            <a:off x="5142960" y="943578"/>
            <a:ext cx="6391533" cy="5250498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B6E07BC7-FAEA-458C-90C9-A68082FBB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57880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1B1A260-8A72-4E08-82CC-DB3DB0A49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5EE446B-EFB2-4F6A-AC6E-936E92DB5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483BA79-FCF5-4852-AF0E-CA634727E3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2630BA5-8A74-4D0A-BB80-42BB6E2D0C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D6109B2-DB31-43CB-950B-AB02BC17CF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F4C0381-B807-4F22-9362-4CF1EA4ED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2DC58E5-A2AB-4AF3-BFDC-51F45B859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A82E722-60BE-4C4A-93FB-ED5C9D25F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BD917B57-2D0B-49F7-99D0-3E0D111382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ED29444E-A895-4493-BEBA-CBD61CF47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9237B3E9-B2D7-4C20-930D-6FD74FFB5C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F6F6DB58-26CB-ACDB-6DEE-E0F37DA54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087" y="1130603"/>
            <a:ext cx="3342442" cy="4596794"/>
          </a:xfrm>
        </p:spPr>
        <p:txBody>
          <a:bodyPr anchor="ctr">
            <a:normAutofit/>
          </a:bodyPr>
          <a:lstStyle/>
          <a:p>
            <a:r>
              <a:rPr lang="da-DK" sz="3200">
                <a:solidFill>
                  <a:srgbClr val="EBEBEB"/>
                </a:solidFill>
              </a:rPr>
              <a:t>Opvarmning </a:t>
            </a:r>
            <a:r>
              <a:rPr lang="da-DK" sz="3200" dirty="0">
                <a:solidFill>
                  <a:srgbClr val="EBEBEB"/>
                </a:solidFill>
              </a:rPr>
              <a:t>af brugsvand </a:t>
            </a:r>
          </a:p>
        </p:txBody>
      </p:sp>
      <p:pic>
        <p:nvPicPr>
          <p:cNvPr id="5" name="Pladsholder til indhold 4" descr="Et billede, der indeholder diagram, Teknisk tegning, Plan, linje/række&#10;&#10;Automatisk genereret beskrivelse">
            <a:extLst>
              <a:ext uri="{FF2B5EF4-FFF2-40B4-BE49-F238E27FC236}">
                <a16:creationId xmlns:a16="http://schemas.microsoft.com/office/drawing/2014/main" id="{0EB0FC1E-86F5-833F-2C21-3B811E0C73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550" y="1942034"/>
            <a:ext cx="6596089" cy="3529855"/>
          </a:xfrm>
        </p:spPr>
      </p:pic>
    </p:spTree>
    <p:extLst>
      <p:ext uri="{BB962C8B-B14F-4D97-AF65-F5344CB8AC3E}">
        <p14:creationId xmlns:p14="http://schemas.microsoft.com/office/powerpoint/2010/main" val="4136061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E2126C-2E97-5BDB-8726-DC244052C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ECL 210-310</a:t>
            </a:r>
          </a:p>
        </p:txBody>
      </p:sp>
      <p:pic>
        <p:nvPicPr>
          <p:cNvPr id="7" name="Pladsholder til indhold 6" descr="Et billede, der indeholder Husholdningsapparater, elektronik, mikrobølgeovn, design&#10;&#10;Automatisk genereret beskrivelse">
            <a:extLst>
              <a:ext uri="{FF2B5EF4-FFF2-40B4-BE49-F238E27FC236}">
                <a16:creationId xmlns:a16="http://schemas.microsoft.com/office/drawing/2014/main" id="{0D05AACB-7B5A-9D95-9F1B-882566F9F6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003" y="2603500"/>
            <a:ext cx="5390806" cy="3416300"/>
          </a:xfrm>
        </p:spPr>
      </p:pic>
    </p:spTree>
    <p:extLst>
      <p:ext uri="{BB962C8B-B14F-4D97-AF65-F5344CB8AC3E}">
        <p14:creationId xmlns:p14="http://schemas.microsoft.com/office/powerpoint/2010/main" val="2985982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1B1A260-8A72-4E08-82CC-DB3DB0A49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5EE446B-EFB2-4F6A-AC6E-936E92DB5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483BA79-FCF5-4852-AF0E-CA634727E3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2630BA5-8A74-4D0A-BB80-42BB6E2D0C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D6109B2-DB31-43CB-950B-AB02BC17CF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F4C0381-B807-4F22-9362-4CF1EA4ED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2DC58E5-A2AB-4AF3-BFDC-51F45B859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A82E722-60BE-4C4A-93FB-ED5C9D25F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BD917B57-2D0B-49F7-99D0-3E0D111382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ED29444E-A895-4493-BEBA-CBD61CF47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9237B3E9-B2D7-4C20-930D-6FD74FFB5C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B2F40976-3A4D-C752-BC65-F96EE349E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087" y="1130603"/>
            <a:ext cx="3342442" cy="4596794"/>
          </a:xfrm>
        </p:spPr>
        <p:txBody>
          <a:bodyPr anchor="ctr">
            <a:normAutofit/>
          </a:bodyPr>
          <a:lstStyle/>
          <a:p>
            <a:r>
              <a:rPr lang="da-DK" sz="2700" dirty="0">
                <a:solidFill>
                  <a:srgbClr val="EBEBEB"/>
                </a:solidFill>
              </a:rPr>
              <a:t>Applikationsnøgle 237</a:t>
            </a:r>
            <a:br>
              <a:rPr lang="da-DK" sz="2700" dirty="0">
                <a:solidFill>
                  <a:srgbClr val="EBEBEB"/>
                </a:solidFill>
              </a:rPr>
            </a:br>
            <a:r>
              <a:rPr lang="da-DK" sz="2700" dirty="0">
                <a:solidFill>
                  <a:srgbClr val="EBEBEB"/>
                </a:solidFill>
              </a:rPr>
              <a:t>indirekte fjernvarme med pumpestyring </a:t>
            </a:r>
          </a:p>
        </p:txBody>
      </p:sp>
      <p:pic>
        <p:nvPicPr>
          <p:cNvPr id="5" name="Pladsholder til indhold 4" descr="Et billede, der indeholder diagram, skitse, Teknisk tegning, Plan&#10;&#10;Automatisk genereret beskrivelse">
            <a:extLst>
              <a:ext uri="{FF2B5EF4-FFF2-40B4-BE49-F238E27FC236}">
                <a16:creationId xmlns:a16="http://schemas.microsoft.com/office/drawing/2014/main" id="{0A12CA2D-3288-BFFC-5573-170D176E24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550" y="1600590"/>
            <a:ext cx="5908363" cy="3894898"/>
          </a:xfrm>
        </p:spPr>
      </p:pic>
    </p:spTree>
    <p:extLst>
      <p:ext uri="{BB962C8B-B14F-4D97-AF65-F5344CB8AC3E}">
        <p14:creationId xmlns:p14="http://schemas.microsoft.com/office/powerpoint/2010/main" val="1157518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1B1A260-8A72-4E08-82CC-DB3DB0A49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5EE446B-EFB2-4F6A-AC6E-936E92DB5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483BA79-FCF5-4852-AF0E-CA634727E3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2630BA5-8A74-4D0A-BB80-42BB6E2D0C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D6109B2-DB31-43CB-950B-AB02BC17CF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F4C0381-B807-4F22-9362-4CF1EA4ED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2DC58E5-A2AB-4AF3-BFDC-51F45B859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A82E722-60BE-4C4A-93FB-ED5C9D25F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BD917B57-2D0B-49F7-99D0-3E0D111382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ED29444E-A895-4493-BEBA-CBD61CF47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9237B3E9-B2D7-4C20-930D-6FD74FFB5C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B2F40976-3A4D-C752-BC65-F96EE349E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801" y="1130602"/>
            <a:ext cx="3966830" cy="4596794"/>
          </a:xfrm>
        </p:spPr>
        <p:txBody>
          <a:bodyPr anchor="ctr">
            <a:normAutofit/>
          </a:bodyPr>
          <a:lstStyle/>
          <a:p>
            <a:r>
              <a:rPr lang="da-DK" sz="2700" dirty="0">
                <a:solidFill>
                  <a:srgbClr val="EBEBEB"/>
                </a:solidFill>
              </a:rPr>
              <a:t>Applikationsnøgle 237</a:t>
            </a:r>
            <a:br>
              <a:rPr lang="da-DK" sz="2700" dirty="0">
                <a:solidFill>
                  <a:srgbClr val="EBEBEB"/>
                </a:solidFill>
              </a:rPr>
            </a:br>
            <a:r>
              <a:rPr lang="da-DK" sz="2700" dirty="0">
                <a:solidFill>
                  <a:srgbClr val="EBEBEB"/>
                </a:solidFill>
              </a:rPr>
              <a:t>indirekte fjernvarme med varmtvands prioritering </a:t>
            </a:r>
          </a:p>
        </p:txBody>
      </p:sp>
      <p:pic>
        <p:nvPicPr>
          <p:cNvPr id="5" name="Pladsholder til indhold 4" descr="Et billede, der indeholder diagram, skitse, Teknisk tegning, tegning&#10;&#10;Automatisk genereret beskrivelse">
            <a:extLst>
              <a:ext uri="{FF2B5EF4-FFF2-40B4-BE49-F238E27FC236}">
                <a16:creationId xmlns:a16="http://schemas.microsoft.com/office/drawing/2014/main" id="{4CDFF6DD-F37E-DF6A-CBFF-F786EA6913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550" y="1542045"/>
            <a:ext cx="6150482" cy="4185351"/>
          </a:xfrm>
        </p:spPr>
      </p:pic>
    </p:spTree>
    <p:extLst>
      <p:ext uri="{BB962C8B-B14F-4D97-AF65-F5344CB8AC3E}">
        <p14:creationId xmlns:p14="http://schemas.microsoft.com/office/powerpoint/2010/main" val="2117356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1B1A260-8A72-4E08-82CC-DB3DB0A49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5EE446B-EFB2-4F6A-AC6E-936E92DB5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483BA79-FCF5-4852-AF0E-CA634727E3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2630BA5-8A74-4D0A-BB80-42BB6E2D0C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D6109B2-DB31-43CB-950B-AB02BC17CF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F4C0381-B807-4F22-9362-4CF1EA4ED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2DC58E5-A2AB-4AF3-BFDC-51F45B859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A82E722-60BE-4C4A-93FB-ED5C9D25F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BD917B57-2D0B-49F7-99D0-3E0D111382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ED29444E-A895-4493-BEBA-CBD61CF47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9237B3E9-B2D7-4C20-930D-6FD74FFB5C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B2F40976-3A4D-C752-BC65-F96EE349E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087" y="1130603"/>
            <a:ext cx="3342442" cy="4596794"/>
          </a:xfrm>
        </p:spPr>
        <p:txBody>
          <a:bodyPr anchor="ctr">
            <a:normAutofit/>
          </a:bodyPr>
          <a:lstStyle/>
          <a:p>
            <a:r>
              <a:rPr lang="da-DK" sz="2700">
                <a:solidFill>
                  <a:srgbClr val="EBEBEB"/>
                </a:solidFill>
              </a:rPr>
              <a:t>Applikationsnøgle 237</a:t>
            </a:r>
          </a:p>
        </p:txBody>
      </p:sp>
      <p:pic>
        <p:nvPicPr>
          <p:cNvPr id="5" name="Pladsholder til indhold 4" descr="Et billede, der indeholder diagram, Teknisk tegning, skitse, Plan&#10;&#10;Automatisk genereret beskrivelse">
            <a:extLst>
              <a:ext uri="{FF2B5EF4-FFF2-40B4-BE49-F238E27FC236}">
                <a16:creationId xmlns:a16="http://schemas.microsoft.com/office/drawing/2014/main" id="{DE3736F3-CF37-CD9B-6EED-4EF8354F2F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550" y="1371950"/>
            <a:ext cx="6065061" cy="4502103"/>
          </a:xfrm>
        </p:spPr>
      </p:pic>
    </p:spTree>
    <p:extLst>
      <p:ext uri="{BB962C8B-B14F-4D97-AF65-F5344CB8AC3E}">
        <p14:creationId xmlns:p14="http://schemas.microsoft.com/office/powerpoint/2010/main" val="2101568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1B1A260-8A72-4E08-82CC-DB3DB0A49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5EE446B-EFB2-4F6A-AC6E-936E92DB5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483BA79-FCF5-4852-AF0E-CA634727E3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2630BA5-8A74-4D0A-BB80-42BB6E2D0C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D6109B2-DB31-43CB-950B-AB02BC17CF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F4C0381-B807-4F22-9362-4CF1EA4ED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2DC58E5-A2AB-4AF3-BFDC-51F45B859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A82E722-60BE-4C4A-93FB-ED5C9D25F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BD917B57-2D0B-49F7-99D0-3E0D111382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ED29444E-A895-4493-BEBA-CBD61CF47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9237B3E9-B2D7-4C20-930D-6FD74FFB5C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B2F40976-3A4D-C752-BC65-F96EE349E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087" y="1130603"/>
            <a:ext cx="3342442" cy="4596794"/>
          </a:xfrm>
        </p:spPr>
        <p:txBody>
          <a:bodyPr anchor="ctr">
            <a:normAutofit/>
          </a:bodyPr>
          <a:lstStyle/>
          <a:p>
            <a:r>
              <a:rPr lang="da-DK" sz="2700">
                <a:solidFill>
                  <a:srgbClr val="EBEBEB"/>
                </a:solidFill>
              </a:rPr>
              <a:t>Applikationsnøgle 237</a:t>
            </a:r>
          </a:p>
        </p:txBody>
      </p:sp>
      <p:pic>
        <p:nvPicPr>
          <p:cNvPr id="5" name="Pladsholder til indhold 4" descr="Et billede, der indeholder diagram, Teknisk tegning, skitse, Plan&#10;&#10;Automatisk genereret beskrivelse">
            <a:extLst>
              <a:ext uri="{FF2B5EF4-FFF2-40B4-BE49-F238E27FC236}">
                <a16:creationId xmlns:a16="http://schemas.microsoft.com/office/drawing/2014/main" id="{74742C96-A3EF-0D5F-C4C8-0CF4A12C41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550" y="1439746"/>
            <a:ext cx="6169523" cy="4427654"/>
          </a:xfrm>
        </p:spPr>
      </p:pic>
    </p:spTree>
    <p:extLst>
      <p:ext uri="{BB962C8B-B14F-4D97-AF65-F5344CB8AC3E}">
        <p14:creationId xmlns:p14="http://schemas.microsoft.com/office/powerpoint/2010/main" val="25159761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- bestyrelseslokale">
  <a:themeElements>
    <a:clrScheme name="Ion - bestyrelseslokale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- bestyrelseslokale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- bestyrelseslokale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81</TotalTime>
  <Words>184</Words>
  <Application>Microsoft Office PowerPoint</Application>
  <PresentationFormat>Widescreen</PresentationFormat>
  <Paragraphs>36</Paragraphs>
  <Slides>19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19</vt:i4>
      </vt:variant>
    </vt:vector>
  </HeadingPairs>
  <TitlesOfParts>
    <vt:vector size="24" baseType="lpstr">
      <vt:lpstr>Aptos</vt:lpstr>
      <vt:lpstr>Century Gothic</vt:lpstr>
      <vt:lpstr>Open Sans</vt:lpstr>
      <vt:lpstr>Wingdings 3</vt:lpstr>
      <vt:lpstr>Ion - bestyrelseslokale</vt:lpstr>
      <vt:lpstr>Klimastyring </vt:lpstr>
      <vt:lpstr>ECL 110</vt:lpstr>
      <vt:lpstr>Varmekreds</vt:lpstr>
      <vt:lpstr>Opvarmning af brugsvand </vt:lpstr>
      <vt:lpstr>ECL 210-310</vt:lpstr>
      <vt:lpstr>Applikationsnøgle 237 indirekte fjernvarme med pumpestyring </vt:lpstr>
      <vt:lpstr>Applikationsnøgle 237 indirekte fjernvarme med varmtvands prioritering </vt:lpstr>
      <vt:lpstr>Applikationsnøgle 237</vt:lpstr>
      <vt:lpstr>Applikationsnøgle 237</vt:lpstr>
      <vt:lpstr>Applikationsnøgle 237 kedel med opblanding, pumpestyring og brugsvandscirkulation </vt:lpstr>
      <vt:lpstr>Applikationsnøgle 237 el-diagram </vt:lpstr>
      <vt:lpstr>Applikationsnøgle 237 el-diagram</vt:lpstr>
      <vt:lpstr>PT 1000 Følere </vt:lpstr>
      <vt:lpstr>Natsænkning  At sænke sine varmeomkostninger ved hjælp af natsænkning er lettere end man tror. En tommelfingerregel er at hvis du sænker temperaturen med 1 grad så sænker du energiforbruget med ca. 5 %. Når man taler om natsænkning og energibesparelse så kan du regne med en middeltemperatur over døgnet. Hvis du sænker temperaturen med 4 grader i otte timer i af døgnets fireogtyve timer så har du sænket middeltemperaturen med 1,33 grader. Det vil medføre en energibesparelse på ca. 6,7 %.</vt:lpstr>
      <vt:lpstr>Varmekurve og  Valg af varmekurve  </vt:lpstr>
      <vt:lpstr>Rampe funktion </vt:lpstr>
      <vt:lpstr>Optimerings/optimizer funktion </vt:lpstr>
      <vt:lpstr>Boost funktion</vt:lpstr>
      <vt:lpstr>Symboler i ECL.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Klimastyring</dc:title>
  <dc:creator>Jonas Bach Davidsen;anda@eucsj.dk</dc:creator>
  <cp:lastModifiedBy>Thomas Roed Bach-Pedersen</cp:lastModifiedBy>
  <cp:revision>2</cp:revision>
  <dcterms:created xsi:type="dcterms:W3CDTF">2023-06-08T07:52:55Z</dcterms:created>
  <dcterms:modified xsi:type="dcterms:W3CDTF">2026-01-14T10:47:28Z</dcterms:modified>
</cp:coreProperties>
</file>