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9" r:id="rId3"/>
    <p:sldId id="258" r:id="rId4"/>
    <p:sldId id="257" r:id="rId5"/>
    <p:sldId id="260" r:id="rId6"/>
    <p:sldId id="262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F1D538-5BF8-46F4-96A6-F84A5D679442}" v="6" dt="2024-01-17T09:46:46.7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da-DK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da-DK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82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3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06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8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766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7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4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49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1/14/2026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1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544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da-DK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20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0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product-selection.grundfos.com/dk/size-page?qcid=224665659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40FBDA-CEB1-40F0-9AB9-BD9C402D7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04519C-D6E6-4058-B819-6BF94EA81D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5000"/>
          </a:blip>
          <a:srcRect t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344D4FE-ABEF-4230-9E4E-AD5782FC7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58C97B-4C90-4391-7C68-47CC8D162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9532" y="2091263"/>
            <a:ext cx="8652938" cy="2461504"/>
          </a:xfrm>
        </p:spPr>
        <p:txBody>
          <a:bodyPr>
            <a:normAutofit/>
          </a:bodyPr>
          <a:lstStyle/>
          <a:p>
            <a:r>
              <a:rPr lang="da-DK" dirty="0"/>
              <a:t>Pumpe dimensionering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4550B35-7A1D-3F64-E85B-CD069E2A9E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9532" y="4623127"/>
            <a:ext cx="8655200" cy="457201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tx1"/>
                </a:solidFill>
              </a:rPr>
              <a:t>MALM OG BACH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25F979-D3F9-4926-81B7-7ACCB31A5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9317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8D999-D407-56C8-29BB-529B8919A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Løftehøjde/tryktab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D1ADD3-8F7D-B8A9-7553-01C463AF2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500" b="1" dirty="0"/>
              <a:t>Når vi snakker anlægshøjde, under en pumpe beregning. Er der ikke tale om den faktiske højde, på hverken bygning eller anlæg. </a:t>
            </a:r>
            <a:br>
              <a:rPr lang="da-DK" sz="2500" b="1" dirty="0"/>
            </a:br>
            <a:r>
              <a:rPr lang="da-DK" sz="2500" b="1" dirty="0"/>
              <a:t>Her menes i stedet, tryktabet i anlægget. Tryktab kan være angivet i alt fra </a:t>
            </a:r>
            <a:r>
              <a:rPr lang="da-DK" sz="2500" b="1" dirty="0" err="1"/>
              <a:t>bar,kPa</a:t>
            </a:r>
            <a:r>
              <a:rPr lang="da-DK" sz="2500" b="1" dirty="0"/>
              <a:t>, </a:t>
            </a:r>
            <a:r>
              <a:rPr lang="da-DK" sz="2500" b="1" dirty="0" err="1"/>
              <a:t>mVs</a:t>
            </a:r>
            <a:r>
              <a:rPr lang="da-DK" sz="2500" b="1" dirty="0"/>
              <a:t> mm.</a:t>
            </a:r>
          </a:p>
          <a:p>
            <a:r>
              <a:rPr lang="da-DK" sz="2500" b="1" dirty="0"/>
              <a:t>Det er altså et udtryk for det tryktab, der er i anlægget i form af enkeltmodstande, kontraventiler, meter rør osv. Det tryktab skal pumpen kunne overvinde, da vi ellers ikke kan cirkulere noget vand igennem anlægget.</a:t>
            </a:r>
          </a:p>
        </p:txBody>
      </p:sp>
    </p:spTree>
    <p:extLst>
      <p:ext uri="{BB962C8B-B14F-4D97-AF65-F5344CB8AC3E}">
        <p14:creationId xmlns:p14="http://schemas.microsoft.com/office/powerpoint/2010/main" val="821110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B5E42C-9B9C-39A1-F0E0-41854CCB6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betyder Alpha2 20-60 180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6CBEC3AB-8D5D-EE2A-DCD5-065925BD3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500" b="1" dirty="0"/>
              <a:t>Alpha2 er pumpe familien.</a:t>
            </a:r>
          </a:p>
          <a:p>
            <a:r>
              <a:rPr lang="da-DK" sz="2500" b="1" dirty="0"/>
              <a:t>20-60 er et udtryk for, hvor stort et tryktab pumpen kan overvinde. </a:t>
            </a:r>
          </a:p>
          <a:p>
            <a:r>
              <a:rPr lang="da-DK" sz="2500" b="1" dirty="0"/>
              <a:t>180, er indbygnings længden på selve pumpen angivet i mm.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8AEC6F96-E700-214C-11E1-6420A0414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7624" y="446302"/>
            <a:ext cx="3781476" cy="233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463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A461E8-AC5A-45A3-919F-50FB678B9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Grundfos dimensionering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8A264A-F41A-358E-2DB1-C8E2D9E08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Grundfos pumpe dimensionering</a:t>
            </a:r>
            <a:endParaRPr lang="da-DK" dirty="0"/>
          </a:p>
          <a:p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DB9DCA3E-44E4-3462-9DF1-B455437D2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7082" y="1743075"/>
            <a:ext cx="5951736" cy="44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16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B29022-A04D-D114-5C45-7BAE131DC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Aflæs ydelseskurver</a:t>
            </a:r>
          </a:p>
        </p:txBody>
      </p:sp>
      <p:pic>
        <p:nvPicPr>
          <p:cNvPr id="4" name="Pladsholder til indhold 4">
            <a:extLst>
              <a:ext uri="{FF2B5EF4-FFF2-40B4-BE49-F238E27FC236}">
                <a16:creationId xmlns:a16="http://schemas.microsoft.com/office/drawing/2014/main" id="{8729CEB2-A374-354A-DB59-C6029FAE19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5303" y="2700377"/>
            <a:ext cx="7790761" cy="369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737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29C714-E06E-DC37-C666-0F16B05F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skal pumpen indstilles til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4333B68-8DAF-F1B5-E3DA-026B94BE19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b="1" dirty="0"/>
              <a:t>Varme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EF10BD5-011C-D8AD-4547-66F17C05A2C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b="1" dirty="0"/>
              <a:t>Varmt brugsvand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7866CDC-5742-C767-508C-648459B09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201" y="2529703"/>
            <a:ext cx="4156557" cy="1006599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4C730670-2BB6-C2B6-0756-787D5F77F3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0241" y="2606244"/>
            <a:ext cx="3970215" cy="924457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C8F9F3BE-926B-336F-98E6-2A8F7A077C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0240" y="3619627"/>
            <a:ext cx="3970215" cy="991649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9EF43145-2B80-B618-E541-9AC782D216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0240" y="4767394"/>
            <a:ext cx="3970215" cy="1014747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9DDC2E1B-C510-57CC-0EA3-2B1CE2B32642}"/>
              </a:ext>
            </a:extLst>
          </p:cNvPr>
          <p:cNvSpPr txBox="1"/>
          <p:nvPr/>
        </p:nvSpPr>
        <p:spPr>
          <a:xfrm>
            <a:off x="6715201" y="5458408"/>
            <a:ext cx="3011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Jf. Grundfos Alpha2 datablad.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54580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Savon">
      <a:maj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156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9" baseType="lpstr">
      <vt:lpstr>Garamond</vt:lpstr>
      <vt:lpstr>Goudy Old Style</vt:lpstr>
      <vt:lpstr>SavonVTI</vt:lpstr>
      <vt:lpstr>Pumpe dimensionering</vt:lpstr>
      <vt:lpstr>Løftehøjde/tryktab</vt:lpstr>
      <vt:lpstr>Hvad betyder Alpha2 20-60 180</vt:lpstr>
      <vt:lpstr>Grundfos dimensionering</vt:lpstr>
      <vt:lpstr>Aflæs ydelseskurver</vt:lpstr>
      <vt:lpstr>Hvad skal pumpen indstilles til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Pumpe dimensionering</dc:title>
  <dc:creator>Andreas Andresen</dc:creator>
  <cp:lastModifiedBy>Thomas Roed Bach-Pedersen</cp:lastModifiedBy>
  <cp:revision>2</cp:revision>
  <dcterms:created xsi:type="dcterms:W3CDTF">2024-01-17T09:11:37Z</dcterms:created>
  <dcterms:modified xsi:type="dcterms:W3CDTF">2026-01-14T11:37:51Z</dcterms:modified>
</cp:coreProperties>
</file>