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1"/>
  </p:notesMasterIdLst>
  <p:sldIdLst>
    <p:sldId id="256" r:id="rId2"/>
    <p:sldId id="257" r:id="rId3"/>
    <p:sldId id="258" r:id="rId4"/>
    <p:sldId id="278" r:id="rId5"/>
    <p:sldId id="277" r:id="rId6"/>
    <p:sldId id="280" r:id="rId7"/>
    <p:sldId id="259" r:id="rId8"/>
    <p:sldId id="267" r:id="rId9"/>
    <p:sldId id="268" r:id="rId10"/>
    <p:sldId id="260" r:id="rId11"/>
    <p:sldId id="261" r:id="rId12"/>
    <p:sldId id="269" r:id="rId13"/>
    <p:sldId id="270" r:id="rId14"/>
    <p:sldId id="271" r:id="rId15"/>
    <p:sldId id="262" r:id="rId16"/>
    <p:sldId id="272" r:id="rId17"/>
    <p:sldId id="263" r:id="rId18"/>
    <p:sldId id="273" r:id="rId19"/>
    <p:sldId id="264" r:id="rId20"/>
    <p:sldId id="274" r:id="rId21"/>
    <p:sldId id="284" r:id="rId22"/>
    <p:sldId id="285" r:id="rId23"/>
    <p:sldId id="286" r:id="rId24"/>
    <p:sldId id="287" r:id="rId25"/>
    <p:sldId id="288" r:id="rId26"/>
    <p:sldId id="289" r:id="rId27"/>
    <p:sldId id="290" r:id="rId28"/>
    <p:sldId id="291" r:id="rId29"/>
    <p:sldId id="304" r:id="rId30"/>
    <p:sldId id="299" r:id="rId31"/>
    <p:sldId id="302" r:id="rId32"/>
    <p:sldId id="303" r:id="rId33"/>
    <p:sldId id="292" r:id="rId34"/>
    <p:sldId id="293" r:id="rId35"/>
    <p:sldId id="294" r:id="rId36"/>
    <p:sldId id="295" r:id="rId37"/>
    <p:sldId id="296" r:id="rId38"/>
    <p:sldId id="297" r:id="rId39"/>
    <p:sldId id="298" r:id="rId40"/>
    <p:sldId id="305" r:id="rId41"/>
    <p:sldId id="306" r:id="rId42"/>
    <p:sldId id="309" r:id="rId43"/>
    <p:sldId id="265" r:id="rId44"/>
    <p:sldId id="275" r:id="rId45"/>
    <p:sldId id="276" r:id="rId46"/>
    <p:sldId id="266" r:id="rId47"/>
    <p:sldId id="281" r:id="rId48"/>
    <p:sldId id="282" r:id="rId49"/>
    <p:sldId id="283"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930E5E-C006-461D-B04E-B73B83285163}" v="3" dt="2025-08-25T10:28:57.913"/>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llemlayou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2DE63D5-997A-4646-A377-4702673A728D}" styleName="Lyst layout 2 - Markering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yst layout 2 - Markering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2833802-FEF1-4C79-8D5D-14CF1EAF98D9}" styleName="Lyst layout 2 - Markering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Lyst layout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né Hansen" userId="a6179236-599e-4cb3-be87-773adac61c24" providerId="ADAL" clId="{24C47456-36C6-4B53-9681-677113D5E481}"/>
    <pc:docChg chg="modSld">
      <pc:chgData name="René Hansen" userId="a6179236-599e-4cb3-be87-773adac61c24" providerId="ADAL" clId="{24C47456-36C6-4B53-9681-677113D5E481}" dt="2025-08-04T07:04:38.315" v="5" actId="1076"/>
      <pc:docMkLst>
        <pc:docMk/>
      </pc:docMkLst>
      <pc:sldChg chg="modSp">
        <pc:chgData name="René Hansen" userId="a6179236-599e-4cb3-be87-773adac61c24" providerId="ADAL" clId="{24C47456-36C6-4B53-9681-677113D5E481}" dt="2025-08-04T07:03:54.616" v="0" actId="207"/>
        <pc:sldMkLst>
          <pc:docMk/>
          <pc:sldMk cId="2055963549" sldId="286"/>
        </pc:sldMkLst>
        <pc:graphicFrameChg chg="mod">
          <ac:chgData name="René Hansen" userId="a6179236-599e-4cb3-be87-773adac61c24" providerId="ADAL" clId="{24C47456-36C6-4B53-9681-677113D5E481}" dt="2025-08-04T07:03:54.616" v="0" actId="207"/>
          <ac:graphicFrameMkLst>
            <pc:docMk/>
            <pc:sldMk cId="2055963549" sldId="286"/>
            <ac:graphicFrameMk id="19480" creationId="{C94AC95D-8E53-5E57-8BC0-C1362823E713}"/>
          </ac:graphicFrameMkLst>
        </pc:graphicFrameChg>
      </pc:sldChg>
      <pc:sldChg chg="modSp">
        <pc:chgData name="René Hansen" userId="a6179236-599e-4cb3-be87-773adac61c24" providerId="ADAL" clId="{24C47456-36C6-4B53-9681-677113D5E481}" dt="2025-08-04T07:04:18.073" v="2" actId="207"/>
        <pc:sldMkLst>
          <pc:docMk/>
          <pc:sldMk cId="2340387497" sldId="295"/>
        </pc:sldMkLst>
        <pc:graphicFrameChg chg="mod">
          <ac:chgData name="René Hansen" userId="a6179236-599e-4cb3-be87-773adac61c24" providerId="ADAL" clId="{24C47456-36C6-4B53-9681-677113D5E481}" dt="2025-08-04T07:04:15.074" v="1" actId="207"/>
          <ac:graphicFrameMkLst>
            <pc:docMk/>
            <pc:sldMk cId="2340387497" sldId="295"/>
            <ac:graphicFrameMk id="54285" creationId="{6AC87906-03ED-FB52-C291-8D487375A584}"/>
          </ac:graphicFrameMkLst>
        </pc:graphicFrameChg>
        <pc:graphicFrameChg chg="mod">
          <ac:chgData name="René Hansen" userId="a6179236-599e-4cb3-be87-773adac61c24" providerId="ADAL" clId="{24C47456-36C6-4B53-9681-677113D5E481}" dt="2025-08-04T07:04:18.073" v="2" actId="207"/>
          <ac:graphicFrameMkLst>
            <pc:docMk/>
            <pc:sldMk cId="2340387497" sldId="295"/>
            <ac:graphicFrameMk id="54288" creationId="{D7D4390C-E66C-4C94-258B-8F3C69FA9228}"/>
          </ac:graphicFrameMkLst>
        </pc:graphicFrameChg>
      </pc:sldChg>
      <pc:sldChg chg="modSp mod">
        <pc:chgData name="René Hansen" userId="a6179236-599e-4cb3-be87-773adac61c24" providerId="ADAL" clId="{24C47456-36C6-4B53-9681-677113D5E481}" dt="2025-08-04T07:04:38.315" v="5" actId="1076"/>
        <pc:sldMkLst>
          <pc:docMk/>
          <pc:sldMk cId="1576446683" sldId="298"/>
        </pc:sldMkLst>
        <pc:graphicFrameChg chg="mod">
          <ac:chgData name="René Hansen" userId="a6179236-599e-4cb3-be87-773adac61c24" providerId="ADAL" clId="{24C47456-36C6-4B53-9681-677113D5E481}" dt="2025-08-04T07:04:38.315" v="5" actId="1076"/>
          <ac:graphicFrameMkLst>
            <pc:docMk/>
            <pc:sldMk cId="1576446683" sldId="298"/>
            <ac:graphicFrameMk id="57348" creationId="{B1F55963-F4FF-1C9E-0A42-0D910DA65ABE}"/>
          </ac:graphicFrameMkLst>
        </pc:graphicFrameChg>
        <pc:graphicFrameChg chg="mod">
          <ac:chgData name="René Hansen" userId="a6179236-599e-4cb3-be87-773adac61c24" providerId="ADAL" clId="{24C47456-36C6-4B53-9681-677113D5E481}" dt="2025-08-04T07:04:32.655" v="3" actId="207"/>
          <ac:graphicFrameMkLst>
            <pc:docMk/>
            <pc:sldMk cId="1576446683" sldId="298"/>
            <ac:graphicFrameMk id="57349" creationId="{00BD29F2-2B05-40A3-3361-478A487FF2AA}"/>
          </ac:graphicFrameMkLst>
        </pc:graphicFrameChg>
      </pc:sldChg>
    </pc:docChg>
  </pc:docChgLst>
  <pc:docChgLst>
    <pc:chgData name="René Hansen" userId="a6179236-599e-4cb3-be87-773adac61c24" providerId="ADAL" clId="{C8EC9813-CB52-4A4D-863C-EB9B5538443B}"/>
    <pc:docChg chg="custSel addSld delSld modSld addMainMaster">
      <pc:chgData name="René Hansen" userId="a6179236-599e-4cb3-be87-773adac61c24" providerId="ADAL" clId="{C8EC9813-CB52-4A4D-863C-EB9B5538443B}" dt="2024-03-12T09:16:13.047" v="549" actId="47"/>
      <pc:docMkLst>
        <pc:docMk/>
      </pc:docMkLst>
      <pc:sldChg chg="modSp mod">
        <pc:chgData name="René Hansen" userId="a6179236-599e-4cb3-be87-773adac61c24" providerId="ADAL" clId="{C8EC9813-CB52-4A4D-863C-EB9B5538443B}" dt="2024-03-08T10:02:35.024" v="193" actId="20577"/>
        <pc:sldMkLst>
          <pc:docMk/>
          <pc:sldMk cId="4058558159" sldId="262"/>
        </pc:sldMkLst>
      </pc:sldChg>
      <pc:sldChg chg="modAnim">
        <pc:chgData name="René Hansen" userId="a6179236-599e-4cb3-be87-773adac61c24" providerId="ADAL" clId="{C8EC9813-CB52-4A4D-863C-EB9B5538443B}" dt="2024-03-08T10:02:00.973" v="167"/>
        <pc:sldMkLst>
          <pc:docMk/>
          <pc:sldMk cId="2774919581" sldId="270"/>
        </pc:sldMkLst>
      </pc:sldChg>
      <pc:sldChg chg="modSp mod">
        <pc:chgData name="René Hansen" userId="a6179236-599e-4cb3-be87-773adac61c24" providerId="ADAL" clId="{C8EC9813-CB52-4A4D-863C-EB9B5538443B}" dt="2024-03-12T09:09:57.791" v="544" actId="20577"/>
        <pc:sldMkLst>
          <pc:docMk/>
          <pc:sldMk cId="1576926030" sldId="276"/>
        </pc:sldMkLst>
      </pc:sldChg>
      <pc:sldChg chg="modSp mod">
        <pc:chgData name="René Hansen" userId="a6179236-599e-4cb3-be87-773adac61c24" providerId="ADAL" clId="{C8EC9813-CB52-4A4D-863C-EB9B5538443B}" dt="2024-03-12T09:10:11.598" v="545" actId="1076"/>
        <pc:sldMkLst>
          <pc:docMk/>
          <pc:sldMk cId="3221436903" sldId="281"/>
        </pc:sldMkLst>
      </pc:sldChg>
      <pc:sldChg chg="delSp modSp mod">
        <pc:chgData name="René Hansen" userId="a6179236-599e-4cb3-be87-773adac61c24" providerId="ADAL" clId="{C8EC9813-CB52-4A4D-863C-EB9B5538443B}" dt="2024-03-12T09:08:58.825" v="519" actId="478"/>
        <pc:sldMkLst>
          <pc:docMk/>
          <pc:sldMk cId="3756847830" sldId="282"/>
        </pc:sldMkLst>
      </pc:sldChg>
      <pc:sldChg chg="modSp add mod">
        <pc:chgData name="René Hansen" userId="a6179236-599e-4cb3-be87-773adac61c24" providerId="ADAL" clId="{C8EC9813-CB52-4A4D-863C-EB9B5538443B}" dt="2024-02-28T09:29:44.263" v="63" actId="27636"/>
        <pc:sldMkLst>
          <pc:docMk/>
          <pc:sldMk cId="3453596887" sldId="285"/>
        </pc:sldMkLst>
      </pc:sldChg>
      <pc:sldChg chg="modSp add">
        <pc:chgData name="René Hansen" userId="a6179236-599e-4cb3-be87-773adac61c24" providerId="ADAL" clId="{C8EC9813-CB52-4A4D-863C-EB9B5538443B}" dt="2024-03-08T10:05:03.381" v="196" actId="1076"/>
        <pc:sldMkLst>
          <pc:docMk/>
          <pc:sldMk cId="2055963549" sldId="286"/>
        </pc:sldMkLst>
      </pc:sldChg>
      <pc:sldChg chg="modSp add">
        <pc:chgData name="René Hansen" userId="a6179236-599e-4cb3-be87-773adac61c24" providerId="ADAL" clId="{C8EC9813-CB52-4A4D-863C-EB9B5538443B}" dt="2024-02-28T09:29:46.049" v="64"/>
        <pc:sldMkLst>
          <pc:docMk/>
          <pc:sldMk cId="3986315157" sldId="287"/>
        </pc:sldMkLst>
      </pc:sldChg>
      <pc:sldChg chg="modSp add mod">
        <pc:chgData name="René Hansen" userId="a6179236-599e-4cb3-be87-773adac61c24" providerId="ADAL" clId="{C8EC9813-CB52-4A4D-863C-EB9B5538443B}" dt="2024-02-28T09:32:26.741" v="155" actId="20577"/>
        <pc:sldMkLst>
          <pc:docMk/>
          <pc:sldMk cId="3774227495" sldId="288"/>
        </pc:sldMkLst>
      </pc:sldChg>
      <pc:sldChg chg="modSp add">
        <pc:chgData name="René Hansen" userId="a6179236-599e-4cb3-be87-773adac61c24" providerId="ADAL" clId="{C8EC9813-CB52-4A4D-863C-EB9B5538443B}" dt="2024-02-28T09:29:47.752" v="66"/>
        <pc:sldMkLst>
          <pc:docMk/>
          <pc:sldMk cId="1525390421" sldId="289"/>
        </pc:sldMkLst>
      </pc:sldChg>
      <pc:sldChg chg="modSp add">
        <pc:chgData name="René Hansen" userId="a6179236-599e-4cb3-be87-773adac61c24" providerId="ADAL" clId="{C8EC9813-CB52-4A4D-863C-EB9B5538443B}" dt="2024-02-28T09:29:48.651" v="67"/>
        <pc:sldMkLst>
          <pc:docMk/>
          <pc:sldMk cId="2233838406" sldId="290"/>
        </pc:sldMkLst>
      </pc:sldChg>
      <pc:sldChg chg="modSp add">
        <pc:chgData name="René Hansen" userId="a6179236-599e-4cb3-be87-773adac61c24" providerId="ADAL" clId="{C8EC9813-CB52-4A4D-863C-EB9B5538443B}" dt="2024-02-28T09:29:49.635" v="68"/>
        <pc:sldMkLst>
          <pc:docMk/>
          <pc:sldMk cId="2615623997" sldId="291"/>
        </pc:sldMkLst>
      </pc:sldChg>
      <pc:sldChg chg="modSp add mod">
        <pc:chgData name="René Hansen" userId="a6179236-599e-4cb3-be87-773adac61c24" providerId="ADAL" clId="{C8EC9813-CB52-4A4D-863C-EB9B5538443B}" dt="2024-02-28T09:33:02.482" v="156" actId="20577"/>
        <pc:sldMkLst>
          <pc:docMk/>
          <pc:sldMk cId="4230542795" sldId="292"/>
        </pc:sldMkLst>
      </pc:sldChg>
      <pc:sldChg chg="modSp add">
        <pc:chgData name="René Hansen" userId="a6179236-599e-4cb3-be87-773adac61c24" providerId="ADAL" clId="{C8EC9813-CB52-4A4D-863C-EB9B5538443B}" dt="2024-02-28T09:29:51.347" v="70"/>
        <pc:sldMkLst>
          <pc:docMk/>
          <pc:sldMk cId="1488727293" sldId="293"/>
        </pc:sldMkLst>
      </pc:sldChg>
      <pc:sldChg chg="modSp add">
        <pc:chgData name="René Hansen" userId="a6179236-599e-4cb3-be87-773adac61c24" providerId="ADAL" clId="{C8EC9813-CB52-4A4D-863C-EB9B5538443B}" dt="2024-02-28T09:29:52.214" v="71"/>
        <pc:sldMkLst>
          <pc:docMk/>
          <pc:sldMk cId="4212097836" sldId="294"/>
        </pc:sldMkLst>
      </pc:sldChg>
      <pc:sldChg chg="modSp add">
        <pc:chgData name="René Hansen" userId="a6179236-599e-4cb3-be87-773adac61c24" providerId="ADAL" clId="{C8EC9813-CB52-4A4D-863C-EB9B5538443B}" dt="2024-03-08T10:05:38.947" v="198" actId="1076"/>
        <pc:sldMkLst>
          <pc:docMk/>
          <pc:sldMk cId="2340387497" sldId="295"/>
        </pc:sldMkLst>
      </pc:sldChg>
      <pc:sldChg chg="modSp add">
        <pc:chgData name="René Hansen" userId="a6179236-599e-4cb3-be87-773adac61c24" providerId="ADAL" clId="{C8EC9813-CB52-4A4D-863C-EB9B5538443B}" dt="2024-02-28T09:29:54.166" v="72"/>
        <pc:sldMkLst>
          <pc:docMk/>
          <pc:sldMk cId="992000771" sldId="296"/>
        </pc:sldMkLst>
      </pc:sldChg>
      <pc:sldChg chg="modSp add mod">
        <pc:chgData name="René Hansen" userId="a6179236-599e-4cb3-be87-773adac61c24" providerId="ADAL" clId="{C8EC9813-CB52-4A4D-863C-EB9B5538443B}" dt="2024-02-28T09:29:55.334" v="74" actId="27636"/>
        <pc:sldMkLst>
          <pc:docMk/>
          <pc:sldMk cId="785440021" sldId="297"/>
        </pc:sldMkLst>
      </pc:sldChg>
      <pc:sldChg chg="modSp add">
        <pc:chgData name="René Hansen" userId="a6179236-599e-4cb3-be87-773adac61c24" providerId="ADAL" clId="{C8EC9813-CB52-4A4D-863C-EB9B5538443B}" dt="2024-02-28T09:29:56.131" v="75"/>
        <pc:sldMkLst>
          <pc:docMk/>
          <pc:sldMk cId="1576446683" sldId="298"/>
        </pc:sldMkLst>
      </pc:sldChg>
      <pc:sldChg chg="modSp add mod">
        <pc:chgData name="René Hansen" userId="a6179236-599e-4cb3-be87-773adac61c24" providerId="ADAL" clId="{C8EC9813-CB52-4A4D-863C-EB9B5538443B}" dt="2024-02-28T09:29:57.289" v="77" actId="27636"/>
        <pc:sldMkLst>
          <pc:docMk/>
          <pc:sldMk cId="351754981" sldId="299"/>
        </pc:sldMkLst>
      </pc:sldChg>
      <pc:sldChg chg="modSp add del mod">
        <pc:chgData name="René Hansen" userId="a6179236-599e-4cb3-be87-773adac61c24" providerId="ADAL" clId="{C8EC9813-CB52-4A4D-863C-EB9B5538443B}" dt="2024-02-28T09:34:07.943" v="158" actId="47"/>
        <pc:sldMkLst>
          <pc:docMk/>
          <pc:sldMk cId="380721671" sldId="300"/>
        </pc:sldMkLst>
      </pc:sldChg>
      <pc:sldChg chg="modSp add del mod">
        <pc:chgData name="René Hansen" userId="a6179236-599e-4cb3-be87-773adac61c24" providerId="ADAL" clId="{C8EC9813-CB52-4A4D-863C-EB9B5538443B}" dt="2024-02-28T09:34:06.411" v="157" actId="47"/>
        <pc:sldMkLst>
          <pc:docMk/>
          <pc:sldMk cId="3494371537" sldId="301"/>
        </pc:sldMkLst>
      </pc:sldChg>
      <pc:sldChg chg="modSp add">
        <pc:chgData name="René Hansen" userId="a6179236-599e-4cb3-be87-773adac61c24" providerId="ADAL" clId="{C8EC9813-CB52-4A4D-863C-EB9B5538443B}" dt="2024-02-28T09:30:00.428" v="82"/>
        <pc:sldMkLst>
          <pc:docMk/>
          <pc:sldMk cId="2881919913" sldId="302"/>
        </pc:sldMkLst>
      </pc:sldChg>
      <pc:sldChg chg="modSp add mod">
        <pc:chgData name="René Hansen" userId="a6179236-599e-4cb3-be87-773adac61c24" providerId="ADAL" clId="{C8EC9813-CB52-4A4D-863C-EB9B5538443B}" dt="2024-02-28T09:34:34.487" v="160" actId="20577"/>
        <pc:sldMkLst>
          <pc:docMk/>
          <pc:sldMk cId="1293783945" sldId="303"/>
        </pc:sldMkLst>
      </pc:sldChg>
      <pc:sldChg chg="modSp add">
        <pc:chgData name="René Hansen" userId="a6179236-599e-4cb3-be87-773adac61c24" providerId="ADAL" clId="{C8EC9813-CB52-4A4D-863C-EB9B5538443B}" dt="2024-02-28T09:30:02.342" v="84"/>
        <pc:sldMkLst>
          <pc:docMk/>
          <pc:sldMk cId="639321833" sldId="304"/>
        </pc:sldMkLst>
      </pc:sldChg>
      <pc:sldChg chg="modSp add">
        <pc:chgData name="René Hansen" userId="a6179236-599e-4cb3-be87-773adac61c24" providerId="ADAL" clId="{C8EC9813-CB52-4A4D-863C-EB9B5538443B}" dt="2024-02-28T09:30:03.283" v="85"/>
        <pc:sldMkLst>
          <pc:docMk/>
          <pc:sldMk cId="3180071805" sldId="305"/>
        </pc:sldMkLst>
      </pc:sldChg>
      <pc:sldChg chg="modSp add">
        <pc:chgData name="René Hansen" userId="a6179236-599e-4cb3-be87-773adac61c24" providerId="ADAL" clId="{C8EC9813-CB52-4A4D-863C-EB9B5538443B}" dt="2024-02-28T09:30:04.283" v="86"/>
        <pc:sldMkLst>
          <pc:docMk/>
          <pc:sldMk cId="1378054818" sldId="306"/>
        </pc:sldMkLst>
      </pc:sldChg>
      <pc:sldChg chg="modSp add del">
        <pc:chgData name="René Hansen" userId="a6179236-599e-4cb3-be87-773adac61c24" providerId="ADAL" clId="{C8EC9813-CB52-4A4D-863C-EB9B5538443B}" dt="2024-02-28T09:35:13.490" v="161" actId="47"/>
        <pc:sldMkLst>
          <pc:docMk/>
          <pc:sldMk cId="406800717" sldId="307"/>
        </pc:sldMkLst>
      </pc:sldChg>
      <pc:sldChg chg="modSp add del">
        <pc:chgData name="René Hansen" userId="a6179236-599e-4cb3-be87-773adac61c24" providerId="ADAL" clId="{C8EC9813-CB52-4A4D-863C-EB9B5538443B}" dt="2024-02-28T09:35:27.033" v="162" actId="47"/>
        <pc:sldMkLst>
          <pc:docMk/>
          <pc:sldMk cId="1914174135" sldId="308"/>
        </pc:sldMkLst>
      </pc:sldChg>
      <pc:sldChg chg="addSp delSp modSp add mod delAnim">
        <pc:chgData name="René Hansen" userId="a6179236-599e-4cb3-be87-773adac61c24" providerId="ADAL" clId="{C8EC9813-CB52-4A4D-863C-EB9B5538443B}" dt="2024-03-11T06:16:56.121" v="516" actId="20577"/>
        <pc:sldMkLst>
          <pc:docMk/>
          <pc:sldMk cId="2300270070" sldId="309"/>
        </pc:sldMkLst>
      </pc:sldChg>
      <pc:sldChg chg="modSp add del mod">
        <pc:chgData name="René Hansen" userId="a6179236-599e-4cb3-be87-773adac61c24" providerId="ADAL" clId="{C8EC9813-CB52-4A4D-863C-EB9B5538443B}" dt="2024-03-12T09:16:08.907" v="546" actId="47"/>
        <pc:sldMkLst>
          <pc:docMk/>
          <pc:sldMk cId="1109072826" sldId="310"/>
        </pc:sldMkLst>
      </pc:sldChg>
      <pc:sldChg chg="modSp add del">
        <pc:chgData name="René Hansen" userId="a6179236-599e-4cb3-be87-773adac61c24" providerId="ADAL" clId="{C8EC9813-CB52-4A4D-863C-EB9B5538443B}" dt="2024-03-12T09:16:09.923" v="547" actId="47"/>
        <pc:sldMkLst>
          <pc:docMk/>
          <pc:sldMk cId="2903354094" sldId="311"/>
        </pc:sldMkLst>
      </pc:sldChg>
      <pc:sldChg chg="modSp add del">
        <pc:chgData name="René Hansen" userId="a6179236-599e-4cb3-be87-773adac61c24" providerId="ADAL" clId="{C8EC9813-CB52-4A4D-863C-EB9B5538443B}" dt="2024-03-12T09:16:11.235" v="548" actId="47"/>
        <pc:sldMkLst>
          <pc:docMk/>
          <pc:sldMk cId="3624092174" sldId="312"/>
        </pc:sldMkLst>
      </pc:sldChg>
      <pc:sldChg chg="modSp add del">
        <pc:chgData name="René Hansen" userId="a6179236-599e-4cb3-be87-773adac61c24" providerId="ADAL" clId="{C8EC9813-CB52-4A4D-863C-EB9B5538443B}" dt="2024-02-28T09:35:38.741" v="163" actId="47"/>
        <pc:sldMkLst>
          <pc:docMk/>
          <pc:sldMk cId="1902894913" sldId="313"/>
        </pc:sldMkLst>
      </pc:sldChg>
      <pc:sldChg chg="modSp add del">
        <pc:chgData name="René Hansen" userId="a6179236-599e-4cb3-be87-773adac61c24" providerId="ADAL" clId="{C8EC9813-CB52-4A4D-863C-EB9B5538443B}" dt="2024-02-28T09:37:44.134" v="164" actId="47"/>
        <pc:sldMkLst>
          <pc:docMk/>
          <pc:sldMk cId="779142299" sldId="314"/>
        </pc:sldMkLst>
      </pc:sldChg>
      <pc:sldChg chg="modSp add del">
        <pc:chgData name="René Hansen" userId="a6179236-599e-4cb3-be87-773adac61c24" providerId="ADAL" clId="{C8EC9813-CB52-4A4D-863C-EB9B5538443B}" dt="2024-03-12T09:16:13.047" v="549" actId="47"/>
        <pc:sldMkLst>
          <pc:docMk/>
          <pc:sldMk cId="1240799402" sldId="315"/>
        </pc:sldMkLst>
      </pc:sldChg>
      <pc:sldMasterChg chg="add addSldLayout">
        <pc:chgData name="René Hansen" userId="a6179236-599e-4cb3-be87-773adac61c24" providerId="ADAL" clId="{C8EC9813-CB52-4A4D-863C-EB9B5538443B}" dt="2024-02-28T09:25:46.157" v="0" actId="27028"/>
        <pc:sldMasterMkLst>
          <pc:docMk/>
          <pc:sldMasterMk cId="0" sldId="2147485195"/>
        </pc:sldMasterMkLst>
        <pc:sldLayoutChg chg="add">
          <pc:chgData name="René Hansen" userId="a6179236-599e-4cb3-be87-773adac61c24" providerId="ADAL" clId="{C8EC9813-CB52-4A4D-863C-EB9B5538443B}" dt="2024-02-28T09:25:46.157" v="0" actId="27028"/>
          <pc:sldLayoutMkLst>
            <pc:docMk/>
            <pc:sldMasterMk cId="0" sldId="2147485195"/>
            <pc:sldLayoutMk cId="674016313" sldId="2147485967"/>
          </pc:sldLayoutMkLst>
        </pc:sldLayoutChg>
      </pc:sldMasterChg>
      <pc:sldMasterChg chg="add addSldLayout">
        <pc:chgData name="René Hansen" userId="a6179236-599e-4cb3-be87-773adac61c24" providerId="ADAL" clId="{C8EC9813-CB52-4A4D-863C-EB9B5538443B}" dt="2024-02-28T09:25:52.972" v="2" actId="27028"/>
        <pc:sldMasterMkLst>
          <pc:docMk/>
          <pc:sldMasterMk cId="0" sldId="2147485970"/>
        </pc:sldMasterMkLst>
        <pc:sldLayoutChg chg="add">
          <pc:chgData name="René Hansen" userId="a6179236-599e-4cb3-be87-773adac61c24" providerId="ADAL" clId="{C8EC9813-CB52-4A4D-863C-EB9B5538443B}" dt="2024-02-28T09:25:52.972" v="2" actId="27028"/>
          <pc:sldLayoutMkLst>
            <pc:docMk/>
            <pc:sldMasterMk cId="0" sldId="2147485970"/>
            <pc:sldLayoutMk cId="6796798" sldId="2147485969"/>
          </pc:sldLayoutMkLst>
        </pc:sldLayoutChg>
      </pc:sldMasterChg>
      <pc:sldMasterChg chg="add addSldLayout">
        <pc:chgData name="René Hansen" userId="a6179236-599e-4cb3-be87-773adac61c24" providerId="ADAL" clId="{C8EC9813-CB52-4A4D-863C-EB9B5538443B}" dt="2024-02-28T09:26:34.974" v="4" actId="27028"/>
        <pc:sldMasterMkLst>
          <pc:docMk/>
          <pc:sldMasterMk cId="0" sldId="2147485971"/>
        </pc:sldMasterMkLst>
        <pc:sldLayoutChg chg="add">
          <pc:chgData name="René Hansen" userId="a6179236-599e-4cb3-be87-773adac61c24" providerId="ADAL" clId="{C8EC9813-CB52-4A4D-863C-EB9B5538443B}" dt="2024-02-28T09:26:34.974" v="4" actId="27028"/>
          <pc:sldLayoutMkLst>
            <pc:docMk/>
            <pc:sldMasterMk cId="0" sldId="2147485971"/>
            <pc:sldLayoutMk cId="674016313" sldId="2147485972"/>
          </pc:sldLayoutMkLst>
        </pc:sldLayoutChg>
      </pc:sldMasterChg>
      <pc:sldMasterChg chg="add addSldLayout">
        <pc:chgData name="René Hansen" userId="a6179236-599e-4cb3-be87-773adac61c24" providerId="ADAL" clId="{C8EC9813-CB52-4A4D-863C-EB9B5538443B}" dt="2024-02-28T09:26:36.177" v="6" actId="27028"/>
        <pc:sldMasterMkLst>
          <pc:docMk/>
          <pc:sldMasterMk cId="0" sldId="2147485973"/>
        </pc:sldMasterMkLst>
        <pc:sldLayoutChg chg="add">
          <pc:chgData name="René Hansen" userId="a6179236-599e-4cb3-be87-773adac61c24" providerId="ADAL" clId="{C8EC9813-CB52-4A4D-863C-EB9B5538443B}" dt="2024-02-28T09:26:36.177" v="6" actId="27028"/>
          <pc:sldLayoutMkLst>
            <pc:docMk/>
            <pc:sldMasterMk cId="0" sldId="2147485973"/>
            <pc:sldLayoutMk cId="674016313" sldId="2147485974"/>
          </pc:sldLayoutMkLst>
        </pc:sldLayoutChg>
      </pc:sldMasterChg>
      <pc:sldMasterChg chg="add addSldLayout">
        <pc:chgData name="René Hansen" userId="a6179236-599e-4cb3-be87-773adac61c24" providerId="ADAL" clId="{C8EC9813-CB52-4A4D-863C-EB9B5538443B}" dt="2024-02-28T09:27:30.689" v="8" actId="27028"/>
        <pc:sldMasterMkLst>
          <pc:docMk/>
          <pc:sldMasterMk cId="0" sldId="2147485975"/>
        </pc:sldMasterMkLst>
        <pc:sldLayoutChg chg="add">
          <pc:chgData name="René Hansen" userId="a6179236-599e-4cb3-be87-773adac61c24" providerId="ADAL" clId="{C8EC9813-CB52-4A4D-863C-EB9B5538443B}" dt="2024-02-28T09:27:30.689" v="8" actId="27028"/>
          <pc:sldLayoutMkLst>
            <pc:docMk/>
            <pc:sldMasterMk cId="0" sldId="2147485975"/>
            <pc:sldLayoutMk cId="6796798" sldId="2147485976"/>
          </pc:sldLayoutMkLst>
        </pc:sldLayoutChg>
      </pc:sldMasterChg>
      <pc:sldMasterChg chg="add addSldLayout">
        <pc:chgData name="René Hansen" userId="a6179236-599e-4cb3-be87-773adac61c24" providerId="ADAL" clId="{C8EC9813-CB52-4A4D-863C-EB9B5538443B}" dt="2024-02-28T09:27:32.157" v="10" actId="27028"/>
        <pc:sldMasterMkLst>
          <pc:docMk/>
          <pc:sldMasterMk cId="0" sldId="2147485977"/>
        </pc:sldMasterMkLst>
        <pc:sldLayoutChg chg="add">
          <pc:chgData name="René Hansen" userId="a6179236-599e-4cb3-be87-773adac61c24" providerId="ADAL" clId="{C8EC9813-CB52-4A4D-863C-EB9B5538443B}" dt="2024-02-28T09:27:32.157" v="10" actId="27028"/>
          <pc:sldLayoutMkLst>
            <pc:docMk/>
            <pc:sldMasterMk cId="0" sldId="2147485977"/>
            <pc:sldLayoutMk cId="6796798" sldId="2147485978"/>
          </pc:sldLayoutMkLst>
        </pc:sldLayoutChg>
      </pc:sldMasterChg>
      <pc:sldMasterChg chg="add addSldLayout">
        <pc:chgData name="René Hansen" userId="a6179236-599e-4cb3-be87-773adac61c24" providerId="ADAL" clId="{C8EC9813-CB52-4A4D-863C-EB9B5538443B}" dt="2024-02-28T09:27:35.112" v="12" actId="27028"/>
        <pc:sldMasterMkLst>
          <pc:docMk/>
          <pc:sldMasterMk cId="0" sldId="2147485979"/>
        </pc:sldMasterMkLst>
        <pc:sldLayoutChg chg="add">
          <pc:chgData name="René Hansen" userId="a6179236-599e-4cb3-be87-773adac61c24" providerId="ADAL" clId="{C8EC9813-CB52-4A4D-863C-EB9B5538443B}" dt="2024-02-28T09:27:35.112" v="12" actId="27028"/>
          <pc:sldLayoutMkLst>
            <pc:docMk/>
            <pc:sldMasterMk cId="0" sldId="2147485979"/>
            <pc:sldLayoutMk cId="6796798" sldId="2147485980"/>
          </pc:sldLayoutMkLst>
        </pc:sldLayoutChg>
      </pc:sldMasterChg>
      <pc:sldMasterChg chg="add addSldLayout">
        <pc:chgData name="René Hansen" userId="a6179236-599e-4cb3-be87-773adac61c24" providerId="ADAL" clId="{C8EC9813-CB52-4A4D-863C-EB9B5538443B}" dt="2024-02-28T09:27:38.465" v="14" actId="27028"/>
        <pc:sldMasterMkLst>
          <pc:docMk/>
          <pc:sldMasterMk cId="0" sldId="2147485981"/>
        </pc:sldMasterMkLst>
        <pc:sldLayoutChg chg="add">
          <pc:chgData name="René Hansen" userId="a6179236-599e-4cb3-be87-773adac61c24" providerId="ADAL" clId="{C8EC9813-CB52-4A4D-863C-EB9B5538443B}" dt="2024-02-28T09:27:38.465" v="14" actId="27028"/>
          <pc:sldLayoutMkLst>
            <pc:docMk/>
            <pc:sldMasterMk cId="0" sldId="2147485981"/>
            <pc:sldLayoutMk cId="674016313" sldId="2147485982"/>
          </pc:sldLayoutMkLst>
        </pc:sldLayoutChg>
      </pc:sldMasterChg>
      <pc:sldMasterChg chg="add addSldLayout">
        <pc:chgData name="René Hansen" userId="a6179236-599e-4cb3-be87-773adac61c24" providerId="ADAL" clId="{C8EC9813-CB52-4A4D-863C-EB9B5538443B}" dt="2024-02-28T09:28:01.024" v="16" actId="27028"/>
        <pc:sldMasterMkLst>
          <pc:docMk/>
          <pc:sldMasterMk cId="0" sldId="2147485983"/>
        </pc:sldMasterMkLst>
        <pc:sldLayoutChg chg="add">
          <pc:chgData name="René Hansen" userId="a6179236-599e-4cb3-be87-773adac61c24" providerId="ADAL" clId="{C8EC9813-CB52-4A4D-863C-EB9B5538443B}" dt="2024-02-28T09:28:01.024" v="16" actId="27028"/>
          <pc:sldLayoutMkLst>
            <pc:docMk/>
            <pc:sldMasterMk cId="0" sldId="2147485983"/>
            <pc:sldLayoutMk cId="674016313" sldId="2147485984"/>
          </pc:sldLayoutMkLst>
        </pc:sldLayoutChg>
      </pc:sldMasterChg>
      <pc:sldMasterChg chg="add addSldLayout">
        <pc:chgData name="René Hansen" userId="a6179236-599e-4cb3-be87-773adac61c24" providerId="ADAL" clId="{C8EC9813-CB52-4A4D-863C-EB9B5538443B}" dt="2024-02-28T09:28:12.736" v="18" actId="27028"/>
        <pc:sldMasterMkLst>
          <pc:docMk/>
          <pc:sldMasterMk cId="0" sldId="2147485985"/>
        </pc:sldMasterMkLst>
        <pc:sldLayoutChg chg="add">
          <pc:chgData name="René Hansen" userId="a6179236-599e-4cb3-be87-773adac61c24" providerId="ADAL" clId="{C8EC9813-CB52-4A4D-863C-EB9B5538443B}" dt="2024-02-28T09:28:12.736" v="18" actId="27028"/>
          <pc:sldLayoutMkLst>
            <pc:docMk/>
            <pc:sldMasterMk cId="0" sldId="2147485985"/>
            <pc:sldLayoutMk cId="6796798" sldId="2147485986"/>
          </pc:sldLayoutMkLst>
        </pc:sldLayoutChg>
      </pc:sldMasterChg>
      <pc:sldMasterChg chg="add addSldLayout">
        <pc:chgData name="René Hansen" userId="a6179236-599e-4cb3-be87-773adac61c24" providerId="ADAL" clId="{C8EC9813-CB52-4A4D-863C-EB9B5538443B}" dt="2024-02-28T09:28:31.222" v="20" actId="27028"/>
        <pc:sldMasterMkLst>
          <pc:docMk/>
          <pc:sldMasterMk cId="0" sldId="2147485987"/>
        </pc:sldMasterMkLst>
        <pc:sldLayoutChg chg="add">
          <pc:chgData name="René Hansen" userId="a6179236-599e-4cb3-be87-773adac61c24" providerId="ADAL" clId="{C8EC9813-CB52-4A4D-863C-EB9B5538443B}" dt="2024-02-28T09:28:31.222" v="20" actId="27028"/>
          <pc:sldLayoutMkLst>
            <pc:docMk/>
            <pc:sldMasterMk cId="0" sldId="2147485987"/>
            <pc:sldLayoutMk cId="6796798" sldId="2147485988"/>
          </pc:sldLayoutMkLst>
        </pc:sldLayoutChg>
      </pc:sldMasterChg>
      <pc:sldMasterChg chg="add addSldLayout">
        <pc:chgData name="René Hansen" userId="a6179236-599e-4cb3-be87-773adac61c24" providerId="ADAL" clId="{C8EC9813-CB52-4A4D-863C-EB9B5538443B}" dt="2024-02-28T09:28:33.427" v="22" actId="27028"/>
        <pc:sldMasterMkLst>
          <pc:docMk/>
          <pc:sldMasterMk cId="0" sldId="2147485989"/>
        </pc:sldMasterMkLst>
        <pc:sldLayoutChg chg="add">
          <pc:chgData name="René Hansen" userId="a6179236-599e-4cb3-be87-773adac61c24" providerId="ADAL" clId="{C8EC9813-CB52-4A4D-863C-EB9B5538443B}" dt="2024-02-28T09:28:33.427" v="22" actId="27028"/>
          <pc:sldLayoutMkLst>
            <pc:docMk/>
            <pc:sldMasterMk cId="0" sldId="2147485989"/>
            <pc:sldLayoutMk cId="674016313" sldId="2147485990"/>
          </pc:sldLayoutMkLst>
        </pc:sldLayoutChg>
      </pc:sldMasterChg>
      <pc:sldMasterChg chg="add addSldLayout">
        <pc:chgData name="René Hansen" userId="a6179236-599e-4cb3-be87-773adac61c24" providerId="ADAL" clId="{C8EC9813-CB52-4A4D-863C-EB9B5538443B}" dt="2024-02-28T09:28:34.989" v="24" actId="27028"/>
        <pc:sldMasterMkLst>
          <pc:docMk/>
          <pc:sldMasterMk cId="0" sldId="2147485991"/>
        </pc:sldMasterMkLst>
        <pc:sldLayoutChg chg="add">
          <pc:chgData name="René Hansen" userId="a6179236-599e-4cb3-be87-773adac61c24" providerId="ADAL" clId="{C8EC9813-CB52-4A4D-863C-EB9B5538443B}" dt="2024-02-28T09:28:34.989" v="24" actId="27028"/>
          <pc:sldLayoutMkLst>
            <pc:docMk/>
            <pc:sldMasterMk cId="0" sldId="2147485991"/>
            <pc:sldLayoutMk cId="674016313" sldId="2147485992"/>
          </pc:sldLayoutMkLst>
        </pc:sldLayoutChg>
      </pc:sldMasterChg>
      <pc:sldMasterChg chg="add addSldLayout">
        <pc:chgData name="René Hansen" userId="a6179236-599e-4cb3-be87-773adac61c24" providerId="ADAL" clId="{C8EC9813-CB52-4A4D-863C-EB9B5538443B}" dt="2024-02-28T09:28:36.437" v="26" actId="27028"/>
        <pc:sldMasterMkLst>
          <pc:docMk/>
          <pc:sldMasterMk cId="0" sldId="2147485993"/>
        </pc:sldMasterMkLst>
        <pc:sldLayoutChg chg="add">
          <pc:chgData name="René Hansen" userId="a6179236-599e-4cb3-be87-773adac61c24" providerId="ADAL" clId="{C8EC9813-CB52-4A4D-863C-EB9B5538443B}" dt="2024-02-28T09:28:36.437" v="26" actId="27028"/>
          <pc:sldLayoutMkLst>
            <pc:docMk/>
            <pc:sldMasterMk cId="0" sldId="2147485993"/>
            <pc:sldLayoutMk cId="674016313" sldId="2147485994"/>
          </pc:sldLayoutMkLst>
        </pc:sldLayoutChg>
      </pc:sldMasterChg>
      <pc:sldMasterChg chg="add addSldLayout">
        <pc:chgData name="René Hansen" userId="a6179236-599e-4cb3-be87-773adac61c24" providerId="ADAL" clId="{C8EC9813-CB52-4A4D-863C-EB9B5538443B}" dt="2024-02-28T09:28:37.374" v="28" actId="27028"/>
        <pc:sldMasterMkLst>
          <pc:docMk/>
          <pc:sldMasterMk cId="0" sldId="2147485995"/>
        </pc:sldMasterMkLst>
        <pc:sldLayoutChg chg="add">
          <pc:chgData name="René Hansen" userId="a6179236-599e-4cb3-be87-773adac61c24" providerId="ADAL" clId="{C8EC9813-CB52-4A4D-863C-EB9B5538443B}" dt="2024-02-28T09:28:37.374" v="28" actId="27028"/>
          <pc:sldLayoutMkLst>
            <pc:docMk/>
            <pc:sldMasterMk cId="0" sldId="2147485995"/>
            <pc:sldLayoutMk cId="6796798" sldId="2147485996"/>
          </pc:sldLayoutMkLst>
        </pc:sldLayoutChg>
      </pc:sldMasterChg>
      <pc:sldMasterChg chg="add addSldLayout">
        <pc:chgData name="René Hansen" userId="a6179236-599e-4cb3-be87-773adac61c24" providerId="ADAL" clId="{C8EC9813-CB52-4A4D-863C-EB9B5538443B}" dt="2024-02-28T09:28:39.733" v="30" actId="27028"/>
        <pc:sldMasterMkLst>
          <pc:docMk/>
          <pc:sldMasterMk cId="0" sldId="2147485997"/>
        </pc:sldMasterMkLst>
        <pc:sldLayoutChg chg="add">
          <pc:chgData name="René Hansen" userId="a6179236-599e-4cb3-be87-773adac61c24" providerId="ADAL" clId="{C8EC9813-CB52-4A4D-863C-EB9B5538443B}" dt="2024-02-28T09:28:39.733" v="30" actId="27028"/>
          <pc:sldLayoutMkLst>
            <pc:docMk/>
            <pc:sldMasterMk cId="0" sldId="2147485997"/>
            <pc:sldLayoutMk cId="6796798" sldId="2147485998"/>
          </pc:sldLayoutMkLst>
        </pc:sldLayoutChg>
      </pc:sldMasterChg>
      <pc:sldMasterChg chg="add addSldLayout">
        <pc:chgData name="René Hansen" userId="a6179236-599e-4cb3-be87-773adac61c24" providerId="ADAL" clId="{C8EC9813-CB52-4A4D-863C-EB9B5538443B}" dt="2024-02-28T09:28:40.967" v="32" actId="27028"/>
        <pc:sldMasterMkLst>
          <pc:docMk/>
          <pc:sldMasterMk cId="0" sldId="2147485999"/>
        </pc:sldMasterMkLst>
        <pc:sldLayoutChg chg="add">
          <pc:chgData name="René Hansen" userId="a6179236-599e-4cb3-be87-773adac61c24" providerId="ADAL" clId="{C8EC9813-CB52-4A4D-863C-EB9B5538443B}" dt="2024-02-28T09:28:40.967" v="32" actId="27028"/>
          <pc:sldLayoutMkLst>
            <pc:docMk/>
            <pc:sldMasterMk cId="0" sldId="2147485999"/>
            <pc:sldLayoutMk cId="6796798" sldId="2147486000"/>
          </pc:sldLayoutMkLst>
        </pc:sldLayoutChg>
      </pc:sldMasterChg>
      <pc:sldMasterChg chg="add addSldLayout">
        <pc:chgData name="René Hansen" userId="a6179236-599e-4cb3-be87-773adac61c24" providerId="ADAL" clId="{C8EC9813-CB52-4A4D-863C-EB9B5538443B}" dt="2024-02-28T09:28:42.685" v="34" actId="27028"/>
        <pc:sldMasterMkLst>
          <pc:docMk/>
          <pc:sldMasterMk cId="0" sldId="2147486001"/>
        </pc:sldMasterMkLst>
        <pc:sldLayoutChg chg="add">
          <pc:chgData name="René Hansen" userId="a6179236-599e-4cb3-be87-773adac61c24" providerId="ADAL" clId="{C8EC9813-CB52-4A4D-863C-EB9B5538443B}" dt="2024-02-28T09:28:42.685" v="34" actId="27028"/>
          <pc:sldLayoutMkLst>
            <pc:docMk/>
            <pc:sldMasterMk cId="0" sldId="2147486001"/>
            <pc:sldLayoutMk cId="6796798" sldId="2147486002"/>
          </pc:sldLayoutMkLst>
        </pc:sldLayoutChg>
      </pc:sldMasterChg>
      <pc:sldMasterChg chg="add addSldLayout">
        <pc:chgData name="René Hansen" userId="a6179236-599e-4cb3-be87-773adac61c24" providerId="ADAL" clId="{C8EC9813-CB52-4A4D-863C-EB9B5538443B}" dt="2024-02-28T09:28:43.671" v="36" actId="27028"/>
        <pc:sldMasterMkLst>
          <pc:docMk/>
          <pc:sldMasterMk cId="0" sldId="2147486003"/>
        </pc:sldMasterMkLst>
        <pc:sldLayoutChg chg="add">
          <pc:chgData name="René Hansen" userId="a6179236-599e-4cb3-be87-773adac61c24" providerId="ADAL" clId="{C8EC9813-CB52-4A4D-863C-EB9B5538443B}" dt="2024-02-28T09:28:43.671" v="36" actId="27028"/>
          <pc:sldLayoutMkLst>
            <pc:docMk/>
            <pc:sldMasterMk cId="0" sldId="2147486003"/>
            <pc:sldLayoutMk cId="6796798" sldId="2147486004"/>
          </pc:sldLayoutMkLst>
        </pc:sldLayoutChg>
      </pc:sldMasterChg>
      <pc:sldMasterChg chg="add addSldLayout">
        <pc:chgData name="René Hansen" userId="a6179236-599e-4cb3-be87-773adac61c24" providerId="ADAL" clId="{C8EC9813-CB52-4A4D-863C-EB9B5538443B}" dt="2024-02-28T09:28:45.077" v="38" actId="27028"/>
        <pc:sldMasterMkLst>
          <pc:docMk/>
          <pc:sldMasterMk cId="0" sldId="2147486005"/>
        </pc:sldMasterMkLst>
        <pc:sldLayoutChg chg="add">
          <pc:chgData name="René Hansen" userId="a6179236-599e-4cb3-be87-773adac61c24" providerId="ADAL" clId="{C8EC9813-CB52-4A4D-863C-EB9B5538443B}" dt="2024-02-28T09:28:45.077" v="38" actId="27028"/>
          <pc:sldLayoutMkLst>
            <pc:docMk/>
            <pc:sldMasterMk cId="0" sldId="2147486005"/>
            <pc:sldLayoutMk cId="6796798" sldId="2147486006"/>
          </pc:sldLayoutMkLst>
        </pc:sldLayoutChg>
      </pc:sldMasterChg>
      <pc:sldMasterChg chg="add addSldLayout">
        <pc:chgData name="René Hansen" userId="a6179236-599e-4cb3-be87-773adac61c24" providerId="ADAL" clId="{C8EC9813-CB52-4A4D-863C-EB9B5538443B}" dt="2024-02-28T09:28:59.960" v="40" actId="27028"/>
        <pc:sldMasterMkLst>
          <pc:docMk/>
          <pc:sldMasterMk cId="0" sldId="2147486007"/>
        </pc:sldMasterMkLst>
        <pc:sldLayoutChg chg="add">
          <pc:chgData name="René Hansen" userId="a6179236-599e-4cb3-be87-773adac61c24" providerId="ADAL" clId="{C8EC9813-CB52-4A4D-863C-EB9B5538443B}" dt="2024-02-28T09:28:59.960" v="40" actId="27028"/>
          <pc:sldLayoutMkLst>
            <pc:docMk/>
            <pc:sldMasterMk cId="0" sldId="2147486007"/>
            <pc:sldLayoutMk cId="1311334905" sldId="2147485961"/>
          </pc:sldLayoutMkLst>
        </pc:sldLayoutChg>
      </pc:sldMasterChg>
      <pc:sldMasterChg chg="add addSldLayout">
        <pc:chgData name="René Hansen" userId="a6179236-599e-4cb3-be87-773adac61c24" providerId="ADAL" clId="{C8EC9813-CB52-4A4D-863C-EB9B5538443B}" dt="2024-02-28T09:29:01.573" v="42" actId="27028"/>
        <pc:sldMasterMkLst>
          <pc:docMk/>
          <pc:sldMasterMk cId="0" sldId="2147486008"/>
        </pc:sldMasterMkLst>
        <pc:sldLayoutChg chg="add">
          <pc:chgData name="René Hansen" userId="a6179236-599e-4cb3-be87-773adac61c24" providerId="ADAL" clId="{C8EC9813-CB52-4A4D-863C-EB9B5538443B}" dt="2024-02-28T09:29:01.573" v="42" actId="27028"/>
          <pc:sldLayoutMkLst>
            <pc:docMk/>
            <pc:sldMasterMk cId="0" sldId="2147486008"/>
            <pc:sldLayoutMk cId="674016313" sldId="2147486009"/>
          </pc:sldLayoutMkLst>
        </pc:sldLayoutChg>
      </pc:sldMasterChg>
      <pc:sldMasterChg chg="add addSldLayout">
        <pc:chgData name="René Hansen" userId="a6179236-599e-4cb3-be87-773adac61c24" providerId="ADAL" clId="{C8EC9813-CB52-4A4D-863C-EB9B5538443B}" dt="2024-02-28T09:29:03.760" v="44" actId="27028"/>
        <pc:sldMasterMkLst>
          <pc:docMk/>
          <pc:sldMasterMk cId="0" sldId="2147486010"/>
        </pc:sldMasterMkLst>
        <pc:sldLayoutChg chg="add">
          <pc:chgData name="René Hansen" userId="a6179236-599e-4cb3-be87-773adac61c24" providerId="ADAL" clId="{C8EC9813-CB52-4A4D-863C-EB9B5538443B}" dt="2024-02-28T09:29:03.760" v="44" actId="27028"/>
          <pc:sldLayoutMkLst>
            <pc:docMk/>
            <pc:sldMasterMk cId="0" sldId="2147486010"/>
            <pc:sldLayoutMk cId="6796798" sldId="2147486011"/>
          </pc:sldLayoutMkLst>
        </pc:sldLayoutChg>
      </pc:sldMasterChg>
      <pc:sldMasterChg chg="add addSldLayout">
        <pc:chgData name="René Hansen" userId="a6179236-599e-4cb3-be87-773adac61c24" providerId="ADAL" clId="{C8EC9813-CB52-4A4D-863C-EB9B5538443B}" dt="2024-02-28T09:29:05.657" v="46" actId="27028"/>
        <pc:sldMasterMkLst>
          <pc:docMk/>
          <pc:sldMasterMk cId="0" sldId="2147486012"/>
        </pc:sldMasterMkLst>
        <pc:sldLayoutChg chg="add">
          <pc:chgData name="René Hansen" userId="a6179236-599e-4cb3-be87-773adac61c24" providerId="ADAL" clId="{C8EC9813-CB52-4A4D-863C-EB9B5538443B}" dt="2024-02-28T09:29:05.657" v="46" actId="27028"/>
          <pc:sldLayoutMkLst>
            <pc:docMk/>
            <pc:sldMasterMk cId="0" sldId="2147486012"/>
            <pc:sldLayoutMk cId="6796798" sldId="2147486013"/>
          </pc:sldLayoutMkLst>
        </pc:sldLayoutChg>
      </pc:sldMasterChg>
      <pc:sldMasterChg chg="add addSldLayout">
        <pc:chgData name="René Hansen" userId="a6179236-599e-4cb3-be87-773adac61c24" providerId="ADAL" clId="{C8EC9813-CB52-4A4D-863C-EB9B5538443B}" dt="2024-02-28T09:29:06.685" v="48" actId="27028"/>
        <pc:sldMasterMkLst>
          <pc:docMk/>
          <pc:sldMasterMk cId="0" sldId="2147486014"/>
        </pc:sldMasterMkLst>
        <pc:sldLayoutChg chg="add">
          <pc:chgData name="René Hansen" userId="a6179236-599e-4cb3-be87-773adac61c24" providerId="ADAL" clId="{C8EC9813-CB52-4A4D-863C-EB9B5538443B}" dt="2024-02-28T09:29:06.685" v="48" actId="27028"/>
          <pc:sldLayoutMkLst>
            <pc:docMk/>
            <pc:sldMasterMk cId="0" sldId="2147486014"/>
            <pc:sldLayoutMk cId="6796798" sldId="2147486015"/>
          </pc:sldLayoutMkLst>
        </pc:sldLayoutChg>
      </pc:sldMasterChg>
      <pc:sldMasterChg chg="add addSldLayout">
        <pc:chgData name="René Hansen" userId="a6179236-599e-4cb3-be87-773adac61c24" providerId="ADAL" clId="{C8EC9813-CB52-4A4D-863C-EB9B5538443B}" dt="2024-02-28T09:29:08.231" v="50" actId="27028"/>
        <pc:sldMasterMkLst>
          <pc:docMk/>
          <pc:sldMasterMk cId="0" sldId="2147486016"/>
        </pc:sldMasterMkLst>
        <pc:sldLayoutChg chg="add">
          <pc:chgData name="René Hansen" userId="a6179236-599e-4cb3-be87-773adac61c24" providerId="ADAL" clId="{C8EC9813-CB52-4A4D-863C-EB9B5538443B}" dt="2024-02-28T09:29:08.231" v="50" actId="27028"/>
          <pc:sldLayoutMkLst>
            <pc:docMk/>
            <pc:sldMasterMk cId="0" sldId="2147486016"/>
            <pc:sldLayoutMk cId="674016313" sldId="2147486017"/>
          </pc:sldLayoutMkLst>
        </pc:sldLayoutChg>
      </pc:sldMasterChg>
      <pc:sldMasterChg chg="add addSldLayout">
        <pc:chgData name="René Hansen" userId="a6179236-599e-4cb3-be87-773adac61c24" providerId="ADAL" clId="{C8EC9813-CB52-4A4D-863C-EB9B5538443B}" dt="2024-02-28T09:29:10.246" v="52" actId="27028"/>
        <pc:sldMasterMkLst>
          <pc:docMk/>
          <pc:sldMasterMk cId="0" sldId="2147486018"/>
        </pc:sldMasterMkLst>
        <pc:sldLayoutChg chg="add">
          <pc:chgData name="René Hansen" userId="a6179236-599e-4cb3-be87-773adac61c24" providerId="ADAL" clId="{C8EC9813-CB52-4A4D-863C-EB9B5538443B}" dt="2024-02-28T09:29:10.246" v="52" actId="27028"/>
          <pc:sldLayoutMkLst>
            <pc:docMk/>
            <pc:sldMasterMk cId="0" sldId="2147486018"/>
            <pc:sldLayoutMk cId="674016313" sldId="2147486019"/>
          </pc:sldLayoutMkLst>
        </pc:sldLayoutChg>
      </pc:sldMasterChg>
      <pc:sldMasterChg chg="add addSldLayout">
        <pc:chgData name="René Hansen" userId="a6179236-599e-4cb3-be87-773adac61c24" providerId="ADAL" clId="{C8EC9813-CB52-4A4D-863C-EB9B5538443B}" dt="2024-02-28T09:29:11.184" v="54" actId="27028"/>
        <pc:sldMasterMkLst>
          <pc:docMk/>
          <pc:sldMasterMk cId="0" sldId="2147486020"/>
        </pc:sldMasterMkLst>
        <pc:sldLayoutChg chg="add">
          <pc:chgData name="René Hansen" userId="a6179236-599e-4cb3-be87-773adac61c24" providerId="ADAL" clId="{C8EC9813-CB52-4A4D-863C-EB9B5538443B}" dt="2024-02-28T09:29:11.184" v="54" actId="27028"/>
          <pc:sldLayoutMkLst>
            <pc:docMk/>
            <pc:sldMasterMk cId="0" sldId="2147486020"/>
            <pc:sldLayoutMk cId="674016313" sldId="2147486021"/>
          </pc:sldLayoutMkLst>
        </pc:sldLayoutChg>
      </pc:sldMasterChg>
      <pc:sldMasterChg chg="add addSldLayout">
        <pc:chgData name="René Hansen" userId="a6179236-599e-4cb3-be87-773adac61c24" providerId="ADAL" clId="{C8EC9813-CB52-4A4D-863C-EB9B5538443B}" dt="2024-02-28T09:29:12.449" v="56" actId="27028"/>
        <pc:sldMasterMkLst>
          <pc:docMk/>
          <pc:sldMasterMk cId="0" sldId="2147486022"/>
        </pc:sldMasterMkLst>
        <pc:sldLayoutChg chg="add">
          <pc:chgData name="René Hansen" userId="a6179236-599e-4cb3-be87-773adac61c24" providerId="ADAL" clId="{C8EC9813-CB52-4A4D-863C-EB9B5538443B}" dt="2024-02-28T09:29:12.449" v="56" actId="27028"/>
          <pc:sldLayoutMkLst>
            <pc:docMk/>
            <pc:sldMasterMk cId="0" sldId="2147486022"/>
            <pc:sldLayoutMk cId="6796798" sldId="2147486023"/>
          </pc:sldLayoutMkLst>
        </pc:sldLayoutChg>
      </pc:sldMasterChg>
      <pc:sldMasterChg chg="add addSldLayout">
        <pc:chgData name="René Hansen" userId="a6179236-599e-4cb3-be87-773adac61c24" providerId="ADAL" clId="{C8EC9813-CB52-4A4D-863C-EB9B5538443B}" dt="2024-02-28T09:29:26.358" v="58" actId="27028"/>
        <pc:sldMasterMkLst>
          <pc:docMk/>
          <pc:sldMasterMk cId="0" sldId="2147486024"/>
        </pc:sldMasterMkLst>
        <pc:sldLayoutChg chg="add">
          <pc:chgData name="René Hansen" userId="a6179236-599e-4cb3-be87-773adac61c24" providerId="ADAL" clId="{C8EC9813-CB52-4A4D-863C-EB9B5538443B}" dt="2024-02-28T09:29:26.358" v="58" actId="27028"/>
          <pc:sldLayoutMkLst>
            <pc:docMk/>
            <pc:sldMasterMk cId="0" sldId="2147486024"/>
            <pc:sldLayoutMk cId="674016313" sldId="2147486025"/>
          </pc:sldLayoutMkLst>
        </pc:sldLayoutChg>
      </pc:sldMasterChg>
      <pc:sldMasterChg chg="add addSldLayout">
        <pc:chgData name="René Hansen" userId="a6179236-599e-4cb3-be87-773adac61c24" providerId="ADAL" clId="{C8EC9813-CB52-4A4D-863C-EB9B5538443B}" dt="2024-02-28T09:29:27.717" v="60" actId="27028"/>
        <pc:sldMasterMkLst>
          <pc:docMk/>
          <pc:sldMasterMk cId="0" sldId="2147486026"/>
        </pc:sldMasterMkLst>
        <pc:sldLayoutChg chg="add">
          <pc:chgData name="René Hansen" userId="a6179236-599e-4cb3-be87-773adac61c24" providerId="ADAL" clId="{C8EC9813-CB52-4A4D-863C-EB9B5538443B}" dt="2024-02-28T09:29:27.717" v="60" actId="27028"/>
          <pc:sldLayoutMkLst>
            <pc:docMk/>
            <pc:sldMasterMk cId="0" sldId="2147486026"/>
            <pc:sldLayoutMk cId="674016313" sldId="2147486027"/>
          </pc:sldLayoutMkLst>
        </pc:sldLayoutChg>
      </pc:sldMasterChg>
    </pc:docChg>
  </pc:docChgLst>
  <pc:docChgLst>
    <pc:chgData name="René Hansen" userId="a6179236-599e-4cb3-be87-773adac61c24" providerId="ADAL" clId="{E3930E5E-C006-461D-B04E-B73B83285163}"/>
    <pc:docChg chg="modSld">
      <pc:chgData name="René Hansen" userId="a6179236-599e-4cb3-be87-773adac61c24" providerId="ADAL" clId="{E3930E5E-C006-461D-B04E-B73B83285163}" dt="2025-08-25T10:28:59.876" v="12" actId="1076"/>
      <pc:docMkLst>
        <pc:docMk/>
      </pc:docMkLst>
      <pc:sldChg chg="addSp modSp mod">
        <pc:chgData name="René Hansen" userId="a6179236-599e-4cb3-be87-773adac61c24" providerId="ADAL" clId="{E3930E5E-C006-461D-B04E-B73B83285163}" dt="2025-08-25T10:28:41.591" v="8" actId="20577"/>
        <pc:sldMkLst>
          <pc:docMk/>
          <pc:sldMk cId="755553075" sldId="259"/>
        </pc:sldMkLst>
        <pc:spChg chg="add mod">
          <ac:chgData name="René Hansen" userId="a6179236-599e-4cb3-be87-773adac61c24" providerId="ADAL" clId="{E3930E5E-C006-461D-B04E-B73B83285163}" dt="2025-08-25T10:28:41.591" v="8" actId="20577"/>
          <ac:spMkLst>
            <pc:docMk/>
            <pc:sldMk cId="755553075" sldId="259"/>
            <ac:spMk id="3" creationId="{BE898885-93CF-B566-ECCA-98963AB0E792}"/>
          </ac:spMkLst>
        </pc:spChg>
      </pc:sldChg>
      <pc:sldChg chg="addSp modSp mod">
        <pc:chgData name="René Hansen" userId="a6179236-599e-4cb3-be87-773adac61c24" providerId="ADAL" clId="{E3930E5E-C006-461D-B04E-B73B83285163}" dt="2025-08-25T10:28:52.185" v="10" actId="1076"/>
        <pc:sldMkLst>
          <pc:docMk/>
          <pc:sldMk cId="836383051" sldId="267"/>
        </pc:sldMkLst>
        <pc:spChg chg="add mod">
          <ac:chgData name="René Hansen" userId="a6179236-599e-4cb3-be87-773adac61c24" providerId="ADAL" clId="{E3930E5E-C006-461D-B04E-B73B83285163}" dt="2025-08-25T10:28:52.185" v="10" actId="1076"/>
          <ac:spMkLst>
            <pc:docMk/>
            <pc:sldMk cId="836383051" sldId="267"/>
            <ac:spMk id="4" creationId="{0AAB60C7-06B0-20B8-5E12-4EAF170932D8}"/>
          </ac:spMkLst>
        </pc:spChg>
      </pc:sldChg>
      <pc:sldChg chg="addSp modSp mod">
        <pc:chgData name="René Hansen" userId="a6179236-599e-4cb3-be87-773adac61c24" providerId="ADAL" clId="{E3930E5E-C006-461D-B04E-B73B83285163}" dt="2025-08-25T10:28:59.876" v="12" actId="1076"/>
        <pc:sldMkLst>
          <pc:docMk/>
          <pc:sldMk cId="1171184311" sldId="268"/>
        </pc:sldMkLst>
        <pc:spChg chg="add mod">
          <ac:chgData name="René Hansen" userId="a6179236-599e-4cb3-be87-773adac61c24" providerId="ADAL" clId="{E3930E5E-C006-461D-B04E-B73B83285163}" dt="2025-08-25T10:28:59.876" v="12" actId="1076"/>
          <ac:spMkLst>
            <pc:docMk/>
            <pc:sldMk cId="1171184311" sldId="268"/>
            <ac:spMk id="4" creationId="{A671B48B-B130-CBC4-B3F2-9188A45E06EC}"/>
          </ac:spMkLst>
        </pc:spChg>
      </pc:sldChg>
    </pc:docChg>
  </pc:docChgLst>
  <pc:docChgLst>
    <pc:chgData name="René Hansen" userId="a6179236-599e-4cb3-be87-773adac61c24" providerId="ADAL" clId="{7B13C0EF-2AA1-4D39-B2E2-2437BB054C7B}"/>
    <pc:docChg chg="modSld">
      <pc:chgData name="René Hansen" userId="a6179236-599e-4cb3-be87-773adac61c24" providerId="ADAL" clId="{7B13C0EF-2AA1-4D39-B2E2-2437BB054C7B}" dt="2024-12-10T11:13:19.295" v="15" actId="20577"/>
      <pc:docMkLst>
        <pc:docMk/>
      </pc:docMkLst>
      <pc:sldChg chg="modSp mod">
        <pc:chgData name="René Hansen" userId="a6179236-599e-4cb3-be87-773adac61c24" providerId="ADAL" clId="{7B13C0EF-2AA1-4D39-B2E2-2437BB054C7B}" dt="2024-12-10T11:13:19.295" v="15" actId="20577"/>
        <pc:sldMkLst>
          <pc:docMk/>
          <pc:sldMk cId="2300270070" sldId="309"/>
        </pc:sldMkLst>
      </pc:sldChg>
    </pc:docChg>
  </pc:docChgLst>
  <pc:docChgLst>
    <pc:chgData name="René Hansen" userId="a6179236-599e-4cb3-be87-773adac61c24" providerId="ADAL" clId="{DE778698-E632-4C01-90F9-74A397F476BD}"/>
    <pc:docChg chg="modSld">
      <pc:chgData name="René Hansen" userId="a6179236-599e-4cb3-be87-773adac61c24" providerId="ADAL" clId="{DE778698-E632-4C01-90F9-74A397F476BD}" dt="2024-11-14T09:12:30.308" v="55"/>
      <pc:docMkLst>
        <pc:docMk/>
      </pc:docMkLst>
      <pc:sldChg chg="modSp mod">
        <pc:chgData name="René Hansen" userId="a6179236-599e-4cb3-be87-773adac61c24" providerId="ADAL" clId="{DE778698-E632-4C01-90F9-74A397F476BD}" dt="2024-11-14T09:06:25.249" v="53" actId="20577"/>
        <pc:sldMkLst>
          <pc:docMk/>
          <pc:sldMk cId="874368042" sldId="280"/>
        </pc:sldMkLst>
      </pc:sldChg>
      <pc:sldChg chg="addSp delSp modSp mod">
        <pc:chgData name="René Hansen" userId="a6179236-599e-4cb3-be87-773adac61c24" providerId="ADAL" clId="{DE778698-E632-4C01-90F9-74A397F476BD}" dt="2024-11-14T09:12:30.308" v="55"/>
        <pc:sldMkLst>
          <pc:docMk/>
          <pc:sldMk cId="3453596887" sldId="285"/>
        </pc:sldMkLst>
      </pc:sldChg>
    </pc:docChg>
  </pc:docChgLst>
  <pc:docChgLst>
    <pc:chgData name="René Hansen" userId="a6179236-599e-4cb3-be87-773adac61c24" providerId="ADAL" clId="{A362B8D4-BF26-409E-A14F-31BB0E996E75}"/>
    <pc:docChg chg="modSld sldOrd">
      <pc:chgData name="René Hansen" userId="a6179236-599e-4cb3-be87-773adac61c24" providerId="ADAL" clId="{A362B8D4-BF26-409E-A14F-31BB0E996E75}" dt="2024-10-08T05:21:21.545" v="5"/>
      <pc:docMkLst>
        <pc:docMk/>
      </pc:docMkLst>
      <pc:sldChg chg="ord">
        <pc:chgData name="René Hansen" userId="a6179236-599e-4cb3-be87-773adac61c24" providerId="ADAL" clId="{A362B8D4-BF26-409E-A14F-31BB0E996E75}" dt="2024-10-08T05:21:08.783" v="3"/>
        <pc:sldMkLst>
          <pc:docMk/>
          <pc:sldMk cId="351754981" sldId="299"/>
        </pc:sldMkLst>
      </pc:sldChg>
      <pc:sldChg chg="ord">
        <pc:chgData name="René Hansen" userId="a6179236-599e-4cb3-be87-773adac61c24" providerId="ADAL" clId="{A362B8D4-BF26-409E-A14F-31BB0E996E75}" dt="2024-10-08T05:21:21.545" v="5"/>
        <pc:sldMkLst>
          <pc:docMk/>
          <pc:sldMk cId="2881919913" sldId="302"/>
        </pc:sldMkLst>
      </pc:sldChg>
      <pc:sldChg chg="ord">
        <pc:chgData name="René Hansen" userId="a6179236-599e-4cb3-be87-773adac61c24" providerId="ADAL" clId="{A362B8D4-BF26-409E-A14F-31BB0E996E75}" dt="2024-10-08T05:21:21.545" v="5"/>
        <pc:sldMkLst>
          <pc:docMk/>
          <pc:sldMk cId="1293783945" sldId="303"/>
        </pc:sldMkLst>
      </pc:sldChg>
      <pc:sldChg chg="ord">
        <pc:chgData name="René Hansen" userId="a6179236-599e-4cb3-be87-773adac61c24" providerId="ADAL" clId="{A362B8D4-BF26-409E-A14F-31BB0E996E75}" dt="2024-10-08T05:20:58.430" v="1"/>
        <pc:sldMkLst>
          <pc:docMk/>
          <pc:sldMk cId="639321833" sldId="30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FD65E4-4CDB-4C8B-B793-5ED4E59B1921}" type="doc">
      <dgm:prSet loTypeId="urn:microsoft.com/office/officeart/2005/8/layout/cycle3" loCatId="cycle" qsTypeId="urn:microsoft.com/office/officeart/2005/8/quickstyle/simple1" qsCatId="simple" csTypeId="urn:microsoft.com/office/officeart/2005/8/colors/colorful5" csCatId="colorful"/>
      <dgm:spPr/>
      <dgm:t>
        <a:bodyPr/>
        <a:lstStyle/>
        <a:p>
          <a:endParaRPr lang="en-US"/>
        </a:p>
      </dgm:t>
    </dgm:pt>
    <dgm:pt modelId="{3B316959-67D8-4AAA-968F-46AEE96CE795}">
      <dgm:prSet/>
      <dgm:spPr/>
      <dgm:t>
        <a:bodyPr/>
        <a:lstStyle/>
        <a:p>
          <a:r>
            <a:rPr lang="da-DK" b="0" i="0"/>
            <a:t>Grundlæggende enheder.</a:t>
          </a:r>
          <a:endParaRPr lang="en-US"/>
        </a:p>
      </dgm:t>
    </dgm:pt>
    <dgm:pt modelId="{8C17CF38-5230-4C6F-B66E-DB05AAE57923}" type="parTrans" cxnId="{1D8D64E0-C9F7-40F2-8F0E-670DEDF6B138}">
      <dgm:prSet/>
      <dgm:spPr/>
      <dgm:t>
        <a:bodyPr/>
        <a:lstStyle/>
        <a:p>
          <a:endParaRPr lang="en-US"/>
        </a:p>
      </dgm:t>
    </dgm:pt>
    <dgm:pt modelId="{D399AB01-133E-43C5-B743-AD8F5182E44F}" type="sibTrans" cxnId="{1D8D64E0-C9F7-40F2-8F0E-670DEDF6B138}">
      <dgm:prSet/>
      <dgm:spPr/>
      <dgm:t>
        <a:bodyPr/>
        <a:lstStyle/>
        <a:p>
          <a:endParaRPr lang="en-US"/>
        </a:p>
      </dgm:t>
    </dgm:pt>
    <dgm:pt modelId="{45C23B58-A21E-4A08-A5EF-2BAD5B5794CE}">
      <dgm:prSet/>
      <dgm:spPr/>
      <dgm:t>
        <a:bodyPr/>
        <a:lstStyle/>
        <a:p>
          <a:r>
            <a:rPr lang="da-DK" b="0" i="0"/>
            <a:t>Omregnings faktorer</a:t>
          </a:r>
          <a:endParaRPr lang="en-US"/>
        </a:p>
      </dgm:t>
    </dgm:pt>
    <dgm:pt modelId="{812BDD1C-8A91-49AC-B5DB-FFA2A7CCE088}" type="parTrans" cxnId="{FF6FBDE5-9A83-4AE8-A2B7-23255AB86C7C}">
      <dgm:prSet/>
      <dgm:spPr/>
      <dgm:t>
        <a:bodyPr/>
        <a:lstStyle/>
        <a:p>
          <a:endParaRPr lang="en-US"/>
        </a:p>
      </dgm:t>
    </dgm:pt>
    <dgm:pt modelId="{EAADEC3C-2EF2-4553-BE82-C475B8DEBC7E}" type="sibTrans" cxnId="{FF6FBDE5-9A83-4AE8-A2B7-23255AB86C7C}">
      <dgm:prSet/>
      <dgm:spPr/>
      <dgm:t>
        <a:bodyPr/>
        <a:lstStyle/>
        <a:p>
          <a:endParaRPr lang="en-US"/>
        </a:p>
      </dgm:t>
    </dgm:pt>
    <dgm:pt modelId="{1B4C127F-A2EE-400D-B13F-19BBDF59BC9D}">
      <dgm:prSet/>
      <dgm:spPr/>
      <dgm:t>
        <a:bodyPr/>
        <a:lstStyle/>
        <a:p>
          <a:r>
            <a:rPr lang="da-DK" b="0" i="0"/>
            <a:t>Stofværdier</a:t>
          </a:r>
          <a:endParaRPr lang="en-US"/>
        </a:p>
      </dgm:t>
    </dgm:pt>
    <dgm:pt modelId="{99F34BEA-4DA9-4AE4-A8B0-94BB48E3C6F7}" type="parTrans" cxnId="{F3C9DDBE-B8D8-400B-892C-79F7992C0E03}">
      <dgm:prSet/>
      <dgm:spPr/>
      <dgm:t>
        <a:bodyPr/>
        <a:lstStyle/>
        <a:p>
          <a:endParaRPr lang="en-US"/>
        </a:p>
      </dgm:t>
    </dgm:pt>
    <dgm:pt modelId="{A8D95A1A-630E-4CED-89AA-F0E66A8D5C81}" type="sibTrans" cxnId="{F3C9DDBE-B8D8-400B-892C-79F7992C0E03}">
      <dgm:prSet/>
      <dgm:spPr/>
      <dgm:t>
        <a:bodyPr/>
        <a:lstStyle/>
        <a:p>
          <a:endParaRPr lang="en-US"/>
        </a:p>
      </dgm:t>
    </dgm:pt>
    <dgm:pt modelId="{E96E6AFB-A2B0-4A19-9E46-6C452C1B4C5E}">
      <dgm:prSet/>
      <dgm:spPr/>
      <dgm:t>
        <a:bodyPr/>
        <a:lstStyle/>
        <a:p>
          <a:r>
            <a:rPr lang="da-DK" b="0" i="0"/>
            <a:t>U-værdier</a:t>
          </a:r>
          <a:endParaRPr lang="en-US"/>
        </a:p>
      </dgm:t>
    </dgm:pt>
    <dgm:pt modelId="{3BB4A413-0C71-4713-9BBE-AA7B3E716FAF}" type="parTrans" cxnId="{A748E7F6-FE11-4EB3-8F07-FD4E6B5FE7F3}">
      <dgm:prSet/>
      <dgm:spPr/>
      <dgm:t>
        <a:bodyPr/>
        <a:lstStyle/>
        <a:p>
          <a:endParaRPr lang="en-US"/>
        </a:p>
      </dgm:t>
    </dgm:pt>
    <dgm:pt modelId="{FAE6184D-87B8-4786-8F1B-599FF82C4EB0}" type="sibTrans" cxnId="{A748E7F6-FE11-4EB3-8F07-FD4E6B5FE7F3}">
      <dgm:prSet/>
      <dgm:spPr/>
      <dgm:t>
        <a:bodyPr/>
        <a:lstStyle/>
        <a:p>
          <a:endParaRPr lang="en-US"/>
        </a:p>
      </dgm:t>
    </dgm:pt>
    <dgm:pt modelId="{8CDD2369-FD74-4935-9060-EF8D47C90DCE}">
      <dgm:prSet/>
      <dgm:spPr/>
      <dgm:t>
        <a:bodyPr/>
        <a:lstStyle/>
        <a:p>
          <a:r>
            <a:rPr lang="da-DK" b="0" i="0"/>
            <a:t>Varmetab</a:t>
          </a:r>
          <a:endParaRPr lang="en-US"/>
        </a:p>
      </dgm:t>
    </dgm:pt>
    <dgm:pt modelId="{13ECE710-DB7A-4551-8F77-A562EC38B220}" type="parTrans" cxnId="{012C47B9-AC0E-4916-8F86-E374F84E10B6}">
      <dgm:prSet/>
      <dgm:spPr/>
      <dgm:t>
        <a:bodyPr/>
        <a:lstStyle/>
        <a:p>
          <a:endParaRPr lang="en-US"/>
        </a:p>
      </dgm:t>
    </dgm:pt>
    <dgm:pt modelId="{D384BF3C-2815-4617-8A26-BE2698385FAC}" type="sibTrans" cxnId="{012C47B9-AC0E-4916-8F86-E374F84E10B6}">
      <dgm:prSet/>
      <dgm:spPr/>
      <dgm:t>
        <a:bodyPr/>
        <a:lstStyle/>
        <a:p>
          <a:endParaRPr lang="en-US"/>
        </a:p>
      </dgm:t>
    </dgm:pt>
    <dgm:pt modelId="{FDF7117D-778C-4C80-A7B7-334C3B73907A}">
      <dgm:prSet/>
      <dgm:spPr/>
      <dgm:t>
        <a:bodyPr/>
        <a:lstStyle/>
        <a:p>
          <a:r>
            <a:rPr lang="da-DK" b="0" i="0"/>
            <a:t>Effekt</a:t>
          </a:r>
          <a:endParaRPr lang="en-US"/>
        </a:p>
      </dgm:t>
    </dgm:pt>
    <dgm:pt modelId="{2BC8E4AD-DD43-466E-B0D5-1BAD611FB1BB}" type="parTrans" cxnId="{2EF6041C-F0E9-4260-A217-8839B935F439}">
      <dgm:prSet/>
      <dgm:spPr/>
      <dgm:t>
        <a:bodyPr/>
        <a:lstStyle/>
        <a:p>
          <a:endParaRPr lang="en-US"/>
        </a:p>
      </dgm:t>
    </dgm:pt>
    <dgm:pt modelId="{BE0A325E-39FB-49E1-AFD1-BB27166B5537}" type="sibTrans" cxnId="{2EF6041C-F0E9-4260-A217-8839B935F439}">
      <dgm:prSet/>
      <dgm:spPr/>
      <dgm:t>
        <a:bodyPr/>
        <a:lstStyle/>
        <a:p>
          <a:endParaRPr lang="en-US"/>
        </a:p>
      </dgm:t>
    </dgm:pt>
    <dgm:pt modelId="{A6E4A49E-2A1E-47BE-9DAB-A9301BC594CB}">
      <dgm:prSet/>
      <dgm:spPr/>
      <dgm:t>
        <a:bodyPr/>
        <a:lstStyle/>
        <a:p>
          <a:r>
            <a:rPr lang="da-DK" b="0" i="0"/>
            <a:t>Energi</a:t>
          </a:r>
          <a:endParaRPr lang="en-US"/>
        </a:p>
      </dgm:t>
    </dgm:pt>
    <dgm:pt modelId="{5333B0EF-B684-415D-8731-25656F728830}" type="parTrans" cxnId="{F98D4FF1-88D6-47AE-AA60-DC4C06985CA0}">
      <dgm:prSet/>
      <dgm:spPr/>
      <dgm:t>
        <a:bodyPr/>
        <a:lstStyle/>
        <a:p>
          <a:endParaRPr lang="en-US"/>
        </a:p>
      </dgm:t>
    </dgm:pt>
    <dgm:pt modelId="{EE0F0DA2-FB28-431C-BBDB-92DD0F8BCAE1}" type="sibTrans" cxnId="{F98D4FF1-88D6-47AE-AA60-DC4C06985CA0}">
      <dgm:prSet/>
      <dgm:spPr/>
      <dgm:t>
        <a:bodyPr/>
        <a:lstStyle/>
        <a:p>
          <a:endParaRPr lang="en-US"/>
        </a:p>
      </dgm:t>
    </dgm:pt>
    <dgm:pt modelId="{71DA4CE8-5A0A-46AF-A8DF-DAEC301457BF}">
      <dgm:prSet/>
      <dgm:spPr/>
      <dgm:t>
        <a:bodyPr/>
        <a:lstStyle/>
        <a:p>
          <a:r>
            <a:rPr lang="da-DK" b="0" i="0"/>
            <a:t>Virkningsgrader</a:t>
          </a:r>
          <a:endParaRPr lang="en-US"/>
        </a:p>
      </dgm:t>
    </dgm:pt>
    <dgm:pt modelId="{C70498A9-7985-42B5-9E2C-863DB9BEE4BD}" type="parTrans" cxnId="{EB229B88-0F7F-4288-9384-5D3C39BFFFCF}">
      <dgm:prSet/>
      <dgm:spPr/>
      <dgm:t>
        <a:bodyPr/>
        <a:lstStyle/>
        <a:p>
          <a:endParaRPr lang="en-US"/>
        </a:p>
      </dgm:t>
    </dgm:pt>
    <dgm:pt modelId="{A7163EE8-E0E8-41CC-A964-5F6D57E637E7}" type="sibTrans" cxnId="{EB229B88-0F7F-4288-9384-5D3C39BFFFCF}">
      <dgm:prSet/>
      <dgm:spPr/>
      <dgm:t>
        <a:bodyPr/>
        <a:lstStyle/>
        <a:p>
          <a:endParaRPr lang="en-US"/>
        </a:p>
      </dgm:t>
    </dgm:pt>
    <dgm:pt modelId="{F7E0D077-A231-42A1-82A4-1B7148169618}">
      <dgm:prSet/>
      <dgm:spPr/>
      <dgm:t>
        <a:bodyPr/>
        <a:lstStyle/>
        <a:p>
          <a:r>
            <a:rPr lang="da-DK" b="0" i="0"/>
            <a:t>Tryktab</a:t>
          </a:r>
          <a:endParaRPr lang="en-US"/>
        </a:p>
      </dgm:t>
    </dgm:pt>
    <dgm:pt modelId="{BD4704A2-3901-4519-BCF1-897A087026E6}" type="parTrans" cxnId="{FFF8DF28-8610-472F-8856-1AACED7BA088}">
      <dgm:prSet/>
      <dgm:spPr/>
      <dgm:t>
        <a:bodyPr/>
        <a:lstStyle/>
        <a:p>
          <a:endParaRPr lang="en-US"/>
        </a:p>
      </dgm:t>
    </dgm:pt>
    <dgm:pt modelId="{DFA3D608-8B45-47BF-867A-3D79B83BC0D6}" type="sibTrans" cxnId="{FFF8DF28-8610-472F-8856-1AACED7BA088}">
      <dgm:prSet/>
      <dgm:spPr/>
      <dgm:t>
        <a:bodyPr/>
        <a:lstStyle/>
        <a:p>
          <a:endParaRPr lang="en-US"/>
        </a:p>
      </dgm:t>
    </dgm:pt>
    <dgm:pt modelId="{A8281D8C-E028-4E16-BBE3-DD25B19E03C0}">
      <dgm:prSet/>
      <dgm:spPr/>
      <dgm:t>
        <a:bodyPr/>
        <a:lstStyle/>
        <a:p>
          <a:r>
            <a:rPr lang="da-DK" b="0" i="0"/>
            <a:t>KV-værdier</a:t>
          </a:r>
          <a:endParaRPr lang="en-US"/>
        </a:p>
      </dgm:t>
    </dgm:pt>
    <dgm:pt modelId="{2BE92B6C-8633-4549-8D01-4FF56E97DC4B}" type="parTrans" cxnId="{7FE94E74-E396-4484-92AC-A07C17DBE14B}">
      <dgm:prSet/>
      <dgm:spPr/>
      <dgm:t>
        <a:bodyPr/>
        <a:lstStyle/>
        <a:p>
          <a:endParaRPr lang="en-US"/>
        </a:p>
      </dgm:t>
    </dgm:pt>
    <dgm:pt modelId="{4C697434-2625-423A-A63C-82E4765E3389}" type="sibTrans" cxnId="{7FE94E74-E396-4484-92AC-A07C17DBE14B}">
      <dgm:prSet/>
      <dgm:spPr/>
      <dgm:t>
        <a:bodyPr/>
        <a:lstStyle/>
        <a:p>
          <a:endParaRPr lang="en-US"/>
        </a:p>
      </dgm:t>
    </dgm:pt>
    <dgm:pt modelId="{8EAD7324-0B25-4335-970A-D4BC4E1769FC}">
      <dgm:prSet/>
      <dgm:spPr/>
      <dgm:t>
        <a:bodyPr/>
        <a:lstStyle/>
        <a:p>
          <a:r>
            <a:rPr lang="da-DK" b="0" i="0"/>
            <a:t>Forindstillinger</a:t>
          </a:r>
          <a:endParaRPr lang="en-US"/>
        </a:p>
      </dgm:t>
    </dgm:pt>
    <dgm:pt modelId="{8AB19231-2EFB-4044-B048-A21316A6F33B}" type="parTrans" cxnId="{FB4038F1-327C-4B2E-9459-F98B954B7C90}">
      <dgm:prSet/>
      <dgm:spPr/>
      <dgm:t>
        <a:bodyPr/>
        <a:lstStyle/>
        <a:p>
          <a:endParaRPr lang="en-US"/>
        </a:p>
      </dgm:t>
    </dgm:pt>
    <dgm:pt modelId="{901CBA69-698A-45CD-8D0F-B9404C63A765}" type="sibTrans" cxnId="{FB4038F1-327C-4B2E-9459-F98B954B7C90}">
      <dgm:prSet/>
      <dgm:spPr/>
      <dgm:t>
        <a:bodyPr/>
        <a:lstStyle/>
        <a:p>
          <a:endParaRPr lang="en-US"/>
        </a:p>
      </dgm:t>
    </dgm:pt>
    <dgm:pt modelId="{EEE30A1C-1BB0-4730-A14F-FBD13A921307}" type="pres">
      <dgm:prSet presAssocID="{DAFD65E4-4CDB-4C8B-B793-5ED4E59B1921}" presName="Name0" presStyleCnt="0">
        <dgm:presLayoutVars>
          <dgm:dir/>
          <dgm:resizeHandles val="exact"/>
        </dgm:presLayoutVars>
      </dgm:prSet>
      <dgm:spPr/>
    </dgm:pt>
    <dgm:pt modelId="{76C74671-A618-47E5-9BCD-2364F3359565}" type="pres">
      <dgm:prSet presAssocID="{DAFD65E4-4CDB-4C8B-B793-5ED4E59B1921}" presName="cycle" presStyleCnt="0"/>
      <dgm:spPr/>
    </dgm:pt>
    <dgm:pt modelId="{30F3A91F-005A-452B-BA89-85DF2F0293E8}" type="pres">
      <dgm:prSet presAssocID="{3B316959-67D8-4AAA-968F-46AEE96CE795}" presName="nodeFirstNode" presStyleLbl="node1" presStyleIdx="0" presStyleCnt="11">
        <dgm:presLayoutVars>
          <dgm:bulletEnabled val="1"/>
        </dgm:presLayoutVars>
      </dgm:prSet>
      <dgm:spPr/>
    </dgm:pt>
    <dgm:pt modelId="{C6289941-698C-491E-9E40-DA5BDD7EC443}" type="pres">
      <dgm:prSet presAssocID="{D399AB01-133E-43C5-B743-AD8F5182E44F}" presName="sibTransFirstNode" presStyleLbl="bgShp" presStyleIdx="0" presStyleCnt="1"/>
      <dgm:spPr/>
    </dgm:pt>
    <dgm:pt modelId="{56B04EAC-AE45-4A52-8D56-82DEA9E5F3AF}" type="pres">
      <dgm:prSet presAssocID="{45C23B58-A21E-4A08-A5EF-2BAD5B5794CE}" presName="nodeFollowingNodes" presStyleLbl="node1" presStyleIdx="1" presStyleCnt="11">
        <dgm:presLayoutVars>
          <dgm:bulletEnabled val="1"/>
        </dgm:presLayoutVars>
      </dgm:prSet>
      <dgm:spPr/>
    </dgm:pt>
    <dgm:pt modelId="{21A293B6-F79E-4C2E-84AC-DCE741B9D279}" type="pres">
      <dgm:prSet presAssocID="{1B4C127F-A2EE-400D-B13F-19BBDF59BC9D}" presName="nodeFollowingNodes" presStyleLbl="node1" presStyleIdx="2" presStyleCnt="11">
        <dgm:presLayoutVars>
          <dgm:bulletEnabled val="1"/>
        </dgm:presLayoutVars>
      </dgm:prSet>
      <dgm:spPr/>
    </dgm:pt>
    <dgm:pt modelId="{2F1A35CB-D22E-4E4C-8BFD-D03933DEF226}" type="pres">
      <dgm:prSet presAssocID="{E96E6AFB-A2B0-4A19-9E46-6C452C1B4C5E}" presName="nodeFollowingNodes" presStyleLbl="node1" presStyleIdx="3" presStyleCnt="11">
        <dgm:presLayoutVars>
          <dgm:bulletEnabled val="1"/>
        </dgm:presLayoutVars>
      </dgm:prSet>
      <dgm:spPr/>
    </dgm:pt>
    <dgm:pt modelId="{C994EB37-0168-4C96-B433-7F5E927CEA01}" type="pres">
      <dgm:prSet presAssocID="{8CDD2369-FD74-4935-9060-EF8D47C90DCE}" presName="nodeFollowingNodes" presStyleLbl="node1" presStyleIdx="4" presStyleCnt="11">
        <dgm:presLayoutVars>
          <dgm:bulletEnabled val="1"/>
        </dgm:presLayoutVars>
      </dgm:prSet>
      <dgm:spPr/>
    </dgm:pt>
    <dgm:pt modelId="{046B9D45-7705-449C-8D23-1AD8C3CA39FF}" type="pres">
      <dgm:prSet presAssocID="{FDF7117D-778C-4C80-A7B7-334C3B73907A}" presName="nodeFollowingNodes" presStyleLbl="node1" presStyleIdx="5" presStyleCnt="11">
        <dgm:presLayoutVars>
          <dgm:bulletEnabled val="1"/>
        </dgm:presLayoutVars>
      </dgm:prSet>
      <dgm:spPr/>
    </dgm:pt>
    <dgm:pt modelId="{DF2D2ED9-6DC7-41AC-A21C-036B5174EF1D}" type="pres">
      <dgm:prSet presAssocID="{A6E4A49E-2A1E-47BE-9DAB-A9301BC594CB}" presName="nodeFollowingNodes" presStyleLbl="node1" presStyleIdx="6" presStyleCnt="11">
        <dgm:presLayoutVars>
          <dgm:bulletEnabled val="1"/>
        </dgm:presLayoutVars>
      </dgm:prSet>
      <dgm:spPr/>
    </dgm:pt>
    <dgm:pt modelId="{C29D9D30-223A-4577-89B8-F59543E9FD7D}" type="pres">
      <dgm:prSet presAssocID="{71DA4CE8-5A0A-46AF-A8DF-DAEC301457BF}" presName="nodeFollowingNodes" presStyleLbl="node1" presStyleIdx="7" presStyleCnt="11">
        <dgm:presLayoutVars>
          <dgm:bulletEnabled val="1"/>
        </dgm:presLayoutVars>
      </dgm:prSet>
      <dgm:spPr/>
    </dgm:pt>
    <dgm:pt modelId="{C154EA4F-F0A2-4CA4-843B-127089E3D2C0}" type="pres">
      <dgm:prSet presAssocID="{F7E0D077-A231-42A1-82A4-1B7148169618}" presName="nodeFollowingNodes" presStyleLbl="node1" presStyleIdx="8" presStyleCnt="11">
        <dgm:presLayoutVars>
          <dgm:bulletEnabled val="1"/>
        </dgm:presLayoutVars>
      </dgm:prSet>
      <dgm:spPr/>
    </dgm:pt>
    <dgm:pt modelId="{D5220836-F7F4-4B8A-8386-FF43EE5ADF1B}" type="pres">
      <dgm:prSet presAssocID="{A8281D8C-E028-4E16-BBE3-DD25B19E03C0}" presName="nodeFollowingNodes" presStyleLbl="node1" presStyleIdx="9" presStyleCnt="11">
        <dgm:presLayoutVars>
          <dgm:bulletEnabled val="1"/>
        </dgm:presLayoutVars>
      </dgm:prSet>
      <dgm:spPr/>
    </dgm:pt>
    <dgm:pt modelId="{FA43458D-9469-40CA-B17E-56C6407856F3}" type="pres">
      <dgm:prSet presAssocID="{8EAD7324-0B25-4335-970A-D4BC4E1769FC}" presName="nodeFollowingNodes" presStyleLbl="node1" presStyleIdx="10" presStyleCnt="11">
        <dgm:presLayoutVars>
          <dgm:bulletEnabled val="1"/>
        </dgm:presLayoutVars>
      </dgm:prSet>
      <dgm:spPr/>
    </dgm:pt>
  </dgm:ptLst>
  <dgm:cxnLst>
    <dgm:cxn modelId="{B0371012-7D9E-4188-AAE1-2DA4D730621C}" type="presOf" srcId="{45C23B58-A21E-4A08-A5EF-2BAD5B5794CE}" destId="{56B04EAC-AE45-4A52-8D56-82DEA9E5F3AF}" srcOrd="0" destOrd="0" presId="urn:microsoft.com/office/officeart/2005/8/layout/cycle3"/>
    <dgm:cxn modelId="{2EF6041C-F0E9-4260-A217-8839B935F439}" srcId="{DAFD65E4-4CDB-4C8B-B793-5ED4E59B1921}" destId="{FDF7117D-778C-4C80-A7B7-334C3B73907A}" srcOrd="5" destOrd="0" parTransId="{2BC8E4AD-DD43-466E-B0D5-1BAD611FB1BB}" sibTransId="{BE0A325E-39FB-49E1-AFD1-BB27166B5537}"/>
    <dgm:cxn modelId="{B1722C24-6869-49CF-B38A-6CAE7A441689}" type="presOf" srcId="{DAFD65E4-4CDB-4C8B-B793-5ED4E59B1921}" destId="{EEE30A1C-1BB0-4730-A14F-FBD13A921307}" srcOrd="0" destOrd="0" presId="urn:microsoft.com/office/officeart/2005/8/layout/cycle3"/>
    <dgm:cxn modelId="{FFF8DF28-8610-472F-8856-1AACED7BA088}" srcId="{DAFD65E4-4CDB-4C8B-B793-5ED4E59B1921}" destId="{F7E0D077-A231-42A1-82A4-1B7148169618}" srcOrd="8" destOrd="0" parTransId="{BD4704A2-3901-4519-BCF1-897A087026E6}" sibTransId="{DFA3D608-8B45-47BF-867A-3D79B83BC0D6}"/>
    <dgm:cxn modelId="{CF60103E-DE5E-43C6-8AE3-08D04D222791}" type="presOf" srcId="{D399AB01-133E-43C5-B743-AD8F5182E44F}" destId="{C6289941-698C-491E-9E40-DA5BDD7EC443}" srcOrd="0" destOrd="0" presId="urn:microsoft.com/office/officeart/2005/8/layout/cycle3"/>
    <dgm:cxn modelId="{75F75B3E-D0F3-40A7-AA07-F77754358796}" type="presOf" srcId="{E96E6AFB-A2B0-4A19-9E46-6C452C1B4C5E}" destId="{2F1A35CB-D22E-4E4C-8BFD-D03933DEF226}" srcOrd="0" destOrd="0" presId="urn:microsoft.com/office/officeart/2005/8/layout/cycle3"/>
    <dgm:cxn modelId="{DA5BAC5E-C04E-4B64-987E-33767FFDAC22}" type="presOf" srcId="{A8281D8C-E028-4E16-BBE3-DD25B19E03C0}" destId="{D5220836-F7F4-4B8A-8386-FF43EE5ADF1B}" srcOrd="0" destOrd="0" presId="urn:microsoft.com/office/officeart/2005/8/layout/cycle3"/>
    <dgm:cxn modelId="{DB642549-EE08-4A7D-BE1D-4BE629C2F6A5}" type="presOf" srcId="{1B4C127F-A2EE-400D-B13F-19BBDF59BC9D}" destId="{21A293B6-F79E-4C2E-84AC-DCE741B9D279}" srcOrd="0" destOrd="0" presId="urn:microsoft.com/office/officeart/2005/8/layout/cycle3"/>
    <dgm:cxn modelId="{7FE94E74-E396-4484-92AC-A07C17DBE14B}" srcId="{DAFD65E4-4CDB-4C8B-B793-5ED4E59B1921}" destId="{A8281D8C-E028-4E16-BBE3-DD25B19E03C0}" srcOrd="9" destOrd="0" parTransId="{2BE92B6C-8633-4549-8D01-4FF56E97DC4B}" sibTransId="{4C697434-2625-423A-A63C-82E4765E3389}"/>
    <dgm:cxn modelId="{5AE8367F-67BA-486A-9790-1FFAE6F06B90}" type="presOf" srcId="{F7E0D077-A231-42A1-82A4-1B7148169618}" destId="{C154EA4F-F0A2-4CA4-843B-127089E3D2C0}" srcOrd="0" destOrd="0" presId="urn:microsoft.com/office/officeart/2005/8/layout/cycle3"/>
    <dgm:cxn modelId="{EB229B88-0F7F-4288-9384-5D3C39BFFFCF}" srcId="{DAFD65E4-4CDB-4C8B-B793-5ED4E59B1921}" destId="{71DA4CE8-5A0A-46AF-A8DF-DAEC301457BF}" srcOrd="7" destOrd="0" parTransId="{C70498A9-7985-42B5-9E2C-863DB9BEE4BD}" sibTransId="{A7163EE8-E0E8-41CC-A964-5F6D57E637E7}"/>
    <dgm:cxn modelId="{B2B064A1-8F22-4C2B-9752-FC79A65E7C5A}" type="presOf" srcId="{8EAD7324-0B25-4335-970A-D4BC4E1769FC}" destId="{FA43458D-9469-40CA-B17E-56C6407856F3}" srcOrd="0" destOrd="0" presId="urn:microsoft.com/office/officeart/2005/8/layout/cycle3"/>
    <dgm:cxn modelId="{012C47B9-AC0E-4916-8F86-E374F84E10B6}" srcId="{DAFD65E4-4CDB-4C8B-B793-5ED4E59B1921}" destId="{8CDD2369-FD74-4935-9060-EF8D47C90DCE}" srcOrd="4" destOrd="0" parTransId="{13ECE710-DB7A-4551-8F77-A562EC38B220}" sibTransId="{D384BF3C-2815-4617-8A26-BE2698385FAC}"/>
    <dgm:cxn modelId="{455DAFB9-8B1D-4EFD-A11E-90CC0CDCC0D0}" type="presOf" srcId="{8CDD2369-FD74-4935-9060-EF8D47C90DCE}" destId="{C994EB37-0168-4C96-B433-7F5E927CEA01}" srcOrd="0" destOrd="0" presId="urn:microsoft.com/office/officeart/2005/8/layout/cycle3"/>
    <dgm:cxn modelId="{F3C9DDBE-B8D8-400B-892C-79F7992C0E03}" srcId="{DAFD65E4-4CDB-4C8B-B793-5ED4E59B1921}" destId="{1B4C127F-A2EE-400D-B13F-19BBDF59BC9D}" srcOrd="2" destOrd="0" parTransId="{99F34BEA-4DA9-4AE4-A8B0-94BB48E3C6F7}" sibTransId="{A8D95A1A-630E-4CED-89AA-F0E66A8D5C81}"/>
    <dgm:cxn modelId="{BDAD54C2-E072-416C-ACDB-084C0105CCBB}" type="presOf" srcId="{3B316959-67D8-4AAA-968F-46AEE96CE795}" destId="{30F3A91F-005A-452B-BA89-85DF2F0293E8}" srcOrd="0" destOrd="0" presId="urn:microsoft.com/office/officeart/2005/8/layout/cycle3"/>
    <dgm:cxn modelId="{DB68FFC2-2EAD-46D2-89C1-5C809BDCD793}" type="presOf" srcId="{A6E4A49E-2A1E-47BE-9DAB-A9301BC594CB}" destId="{DF2D2ED9-6DC7-41AC-A21C-036B5174EF1D}" srcOrd="0" destOrd="0" presId="urn:microsoft.com/office/officeart/2005/8/layout/cycle3"/>
    <dgm:cxn modelId="{9CDBD3D7-71C8-4101-B8B7-67E33382C5D7}" type="presOf" srcId="{71DA4CE8-5A0A-46AF-A8DF-DAEC301457BF}" destId="{C29D9D30-223A-4577-89B8-F59543E9FD7D}" srcOrd="0" destOrd="0" presId="urn:microsoft.com/office/officeart/2005/8/layout/cycle3"/>
    <dgm:cxn modelId="{1D8D64E0-C9F7-40F2-8F0E-670DEDF6B138}" srcId="{DAFD65E4-4CDB-4C8B-B793-5ED4E59B1921}" destId="{3B316959-67D8-4AAA-968F-46AEE96CE795}" srcOrd="0" destOrd="0" parTransId="{8C17CF38-5230-4C6F-B66E-DB05AAE57923}" sibTransId="{D399AB01-133E-43C5-B743-AD8F5182E44F}"/>
    <dgm:cxn modelId="{FF6FBDE5-9A83-4AE8-A2B7-23255AB86C7C}" srcId="{DAFD65E4-4CDB-4C8B-B793-5ED4E59B1921}" destId="{45C23B58-A21E-4A08-A5EF-2BAD5B5794CE}" srcOrd="1" destOrd="0" parTransId="{812BDD1C-8A91-49AC-B5DB-FFA2A7CCE088}" sibTransId="{EAADEC3C-2EF2-4553-BE82-C475B8DEBC7E}"/>
    <dgm:cxn modelId="{FB4038F1-327C-4B2E-9459-F98B954B7C90}" srcId="{DAFD65E4-4CDB-4C8B-B793-5ED4E59B1921}" destId="{8EAD7324-0B25-4335-970A-D4BC4E1769FC}" srcOrd="10" destOrd="0" parTransId="{8AB19231-2EFB-4044-B048-A21316A6F33B}" sibTransId="{901CBA69-698A-45CD-8D0F-B9404C63A765}"/>
    <dgm:cxn modelId="{F98D4FF1-88D6-47AE-AA60-DC4C06985CA0}" srcId="{DAFD65E4-4CDB-4C8B-B793-5ED4E59B1921}" destId="{A6E4A49E-2A1E-47BE-9DAB-A9301BC594CB}" srcOrd="6" destOrd="0" parTransId="{5333B0EF-B684-415D-8731-25656F728830}" sibTransId="{EE0F0DA2-FB28-431C-BBDB-92DD0F8BCAE1}"/>
    <dgm:cxn modelId="{79C9A0F1-0B09-46DA-B203-A1E17C78E62C}" type="presOf" srcId="{FDF7117D-778C-4C80-A7B7-334C3B73907A}" destId="{046B9D45-7705-449C-8D23-1AD8C3CA39FF}" srcOrd="0" destOrd="0" presId="urn:microsoft.com/office/officeart/2005/8/layout/cycle3"/>
    <dgm:cxn modelId="{A748E7F6-FE11-4EB3-8F07-FD4E6B5FE7F3}" srcId="{DAFD65E4-4CDB-4C8B-B793-5ED4E59B1921}" destId="{E96E6AFB-A2B0-4A19-9E46-6C452C1B4C5E}" srcOrd="3" destOrd="0" parTransId="{3BB4A413-0C71-4713-9BBE-AA7B3E716FAF}" sibTransId="{FAE6184D-87B8-4786-8F1B-599FF82C4EB0}"/>
    <dgm:cxn modelId="{0410F67C-8068-437F-B028-18D8240E3AB8}" type="presParOf" srcId="{EEE30A1C-1BB0-4730-A14F-FBD13A921307}" destId="{76C74671-A618-47E5-9BCD-2364F3359565}" srcOrd="0" destOrd="0" presId="urn:microsoft.com/office/officeart/2005/8/layout/cycle3"/>
    <dgm:cxn modelId="{E3FDE8F7-FCFE-4C98-9BA1-9ACE847A97A0}" type="presParOf" srcId="{76C74671-A618-47E5-9BCD-2364F3359565}" destId="{30F3A91F-005A-452B-BA89-85DF2F0293E8}" srcOrd="0" destOrd="0" presId="urn:microsoft.com/office/officeart/2005/8/layout/cycle3"/>
    <dgm:cxn modelId="{5C5B6536-4AB5-41F9-815D-4A8BFE4667AE}" type="presParOf" srcId="{76C74671-A618-47E5-9BCD-2364F3359565}" destId="{C6289941-698C-491E-9E40-DA5BDD7EC443}" srcOrd="1" destOrd="0" presId="urn:microsoft.com/office/officeart/2005/8/layout/cycle3"/>
    <dgm:cxn modelId="{9A4BAC98-038D-4C8D-9B4D-313DF9929780}" type="presParOf" srcId="{76C74671-A618-47E5-9BCD-2364F3359565}" destId="{56B04EAC-AE45-4A52-8D56-82DEA9E5F3AF}" srcOrd="2" destOrd="0" presId="urn:microsoft.com/office/officeart/2005/8/layout/cycle3"/>
    <dgm:cxn modelId="{2CACA1F2-F72B-49C1-881C-FB027B383A7C}" type="presParOf" srcId="{76C74671-A618-47E5-9BCD-2364F3359565}" destId="{21A293B6-F79E-4C2E-84AC-DCE741B9D279}" srcOrd="3" destOrd="0" presId="urn:microsoft.com/office/officeart/2005/8/layout/cycle3"/>
    <dgm:cxn modelId="{E693D51B-26FF-4225-B47D-84A603CD33E7}" type="presParOf" srcId="{76C74671-A618-47E5-9BCD-2364F3359565}" destId="{2F1A35CB-D22E-4E4C-8BFD-D03933DEF226}" srcOrd="4" destOrd="0" presId="urn:microsoft.com/office/officeart/2005/8/layout/cycle3"/>
    <dgm:cxn modelId="{A7875723-B034-40EF-A753-5EC482B4BBC9}" type="presParOf" srcId="{76C74671-A618-47E5-9BCD-2364F3359565}" destId="{C994EB37-0168-4C96-B433-7F5E927CEA01}" srcOrd="5" destOrd="0" presId="urn:microsoft.com/office/officeart/2005/8/layout/cycle3"/>
    <dgm:cxn modelId="{31CBCFFC-2978-4948-9F1C-2CDB7B5B41B3}" type="presParOf" srcId="{76C74671-A618-47E5-9BCD-2364F3359565}" destId="{046B9D45-7705-449C-8D23-1AD8C3CA39FF}" srcOrd="6" destOrd="0" presId="urn:microsoft.com/office/officeart/2005/8/layout/cycle3"/>
    <dgm:cxn modelId="{6B1A123F-6213-47B4-B17B-8E150013AEBF}" type="presParOf" srcId="{76C74671-A618-47E5-9BCD-2364F3359565}" destId="{DF2D2ED9-6DC7-41AC-A21C-036B5174EF1D}" srcOrd="7" destOrd="0" presId="urn:microsoft.com/office/officeart/2005/8/layout/cycle3"/>
    <dgm:cxn modelId="{E626DD41-F3A8-4F89-B974-9B272DDE34BE}" type="presParOf" srcId="{76C74671-A618-47E5-9BCD-2364F3359565}" destId="{C29D9D30-223A-4577-89B8-F59543E9FD7D}" srcOrd="8" destOrd="0" presId="urn:microsoft.com/office/officeart/2005/8/layout/cycle3"/>
    <dgm:cxn modelId="{52D9C979-A1CC-4056-BBF5-61FDACCED73E}" type="presParOf" srcId="{76C74671-A618-47E5-9BCD-2364F3359565}" destId="{C154EA4F-F0A2-4CA4-843B-127089E3D2C0}" srcOrd="9" destOrd="0" presId="urn:microsoft.com/office/officeart/2005/8/layout/cycle3"/>
    <dgm:cxn modelId="{7F952307-58BA-4F5A-AA74-A5B0A1E3FCCF}" type="presParOf" srcId="{76C74671-A618-47E5-9BCD-2364F3359565}" destId="{D5220836-F7F4-4B8A-8386-FF43EE5ADF1B}" srcOrd="10" destOrd="0" presId="urn:microsoft.com/office/officeart/2005/8/layout/cycle3"/>
    <dgm:cxn modelId="{E029BFA3-7396-4AE8-BEE3-C840B0071087}" type="presParOf" srcId="{76C74671-A618-47E5-9BCD-2364F3359565}" destId="{FA43458D-9469-40CA-B17E-56C6407856F3}" srcOrd="11"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9ACE4C-3B1B-4145-BD75-566B13885181}"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E86CD6AB-03E2-430F-9BB4-A7F9835DA0C9}">
      <dgm:prSet/>
      <dgm:spPr/>
      <dgm:t>
        <a:bodyPr/>
        <a:lstStyle/>
        <a:p>
          <a:r>
            <a:rPr lang="da-DK" b="0" i="0"/>
            <a:t>Begrebet anvendes når der tales om varmetab fra en bygning.</a:t>
          </a:r>
          <a:endParaRPr lang="en-US"/>
        </a:p>
      </dgm:t>
    </dgm:pt>
    <dgm:pt modelId="{CEE410C7-13FB-4FDD-96D7-5914663690A4}" type="parTrans" cxnId="{F43D3FB7-55B7-491B-8025-E2A8F1EF968F}">
      <dgm:prSet/>
      <dgm:spPr/>
      <dgm:t>
        <a:bodyPr/>
        <a:lstStyle/>
        <a:p>
          <a:endParaRPr lang="en-US"/>
        </a:p>
      </dgm:t>
    </dgm:pt>
    <dgm:pt modelId="{494CB0AB-A334-4863-8F96-0439DDB222CC}" type="sibTrans" cxnId="{F43D3FB7-55B7-491B-8025-E2A8F1EF968F}">
      <dgm:prSet/>
      <dgm:spPr/>
      <dgm:t>
        <a:bodyPr/>
        <a:lstStyle/>
        <a:p>
          <a:endParaRPr lang="en-US"/>
        </a:p>
      </dgm:t>
    </dgm:pt>
    <dgm:pt modelId="{13BDE8B5-40E6-4F04-B7A0-E335F1B2209B}">
      <dgm:prSet/>
      <dgm:spPr/>
      <dgm:t>
        <a:bodyPr/>
        <a:lstStyle/>
        <a:p>
          <a:r>
            <a:rPr lang="da-DK" b="0" i="0"/>
            <a:t>U-værdi er et udtryk for den todimensionelle varmestrøms koefficient ud gennem bygningsdele så som ydermure, lofter og gulve.</a:t>
          </a:r>
          <a:endParaRPr lang="en-US"/>
        </a:p>
      </dgm:t>
    </dgm:pt>
    <dgm:pt modelId="{FC999B89-BCEC-497F-AB1C-8B6915474972}" type="parTrans" cxnId="{CBCEFE7D-C505-4973-A811-DA5BC15FA257}">
      <dgm:prSet/>
      <dgm:spPr/>
      <dgm:t>
        <a:bodyPr/>
        <a:lstStyle/>
        <a:p>
          <a:endParaRPr lang="en-US"/>
        </a:p>
      </dgm:t>
    </dgm:pt>
    <dgm:pt modelId="{BEB70A8F-FFA2-4BEC-9330-C9D54D61B60C}" type="sibTrans" cxnId="{CBCEFE7D-C505-4973-A811-DA5BC15FA257}">
      <dgm:prSet/>
      <dgm:spPr/>
      <dgm:t>
        <a:bodyPr/>
        <a:lstStyle/>
        <a:p>
          <a:endParaRPr lang="en-US"/>
        </a:p>
      </dgm:t>
    </dgm:pt>
    <dgm:pt modelId="{CDEB1521-90F3-485F-AA1E-E1D0A25B12AA}">
      <dgm:prSet/>
      <dgm:spPr/>
      <dgm:t>
        <a:bodyPr/>
        <a:lstStyle/>
        <a:p>
          <a:r>
            <a:rPr lang="da-DK" b="0" i="0"/>
            <a:t>U-værdi beskriver hvor stor en varmeeffekt der slipper ud pr m² når der er en temperaturforskel på 1 K.</a:t>
          </a:r>
          <a:endParaRPr lang="en-US"/>
        </a:p>
      </dgm:t>
    </dgm:pt>
    <dgm:pt modelId="{EC6F0BB8-1FC6-4556-8B0A-40349B240A43}" type="parTrans" cxnId="{0F2F9C22-5910-4E6E-B80C-667CBB587A0D}">
      <dgm:prSet/>
      <dgm:spPr/>
      <dgm:t>
        <a:bodyPr/>
        <a:lstStyle/>
        <a:p>
          <a:endParaRPr lang="en-US"/>
        </a:p>
      </dgm:t>
    </dgm:pt>
    <dgm:pt modelId="{D75CC543-CFD8-4C12-B235-50AFFD9C64B7}" type="sibTrans" cxnId="{0F2F9C22-5910-4E6E-B80C-667CBB587A0D}">
      <dgm:prSet/>
      <dgm:spPr/>
      <dgm:t>
        <a:bodyPr/>
        <a:lstStyle/>
        <a:p>
          <a:endParaRPr lang="en-US"/>
        </a:p>
      </dgm:t>
    </dgm:pt>
    <dgm:pt modelId="{F5E4C2B4-F102-4AAA-870C-FB64B056DB4C}">
      <dgm:prSet/>
      <dgm:spPr/>
      <dgm:t>
        <a:bodyPr/>
        <a:lstStyle/>
        <a:p>
          <a:r>
            <a:rPr lang="da-DK" b="0" i="0"/>
            <a:t>For at finde U-værdien skal man kende bygningsdelens opbygning.</a:t>
          </a:r>
          <a:endParaRPr lang="en-US"/>
        </a:p>
      </dgm:t>
    </dgm:pt>
    <dgm:pt modelId="{56C5769B-4D7D-44D6-B1BF-05906ED6807B}" type="parTrans" cxnId="{E0331A99-49F3-48E7-A271-2E71F59C135F}">
      <dgm:prSet/>
      <dgm:spPr/>
      <dgm:t>
        <a:bodyPr/>
        <a:lstStyle/>
        <a:p>
          <a:endParaRPr lang="en-US"/>
        </a:p>
      </dgm:t>
    </dgm:pt>
    <dgm:pt modelId="{1885524A-12E9-47D2-B31D-B47C981CC451}" type="sibTrans" cxnId="{E0331A99-49F3-48E7-A271-2E71F59C135F}">
      <dgm:prSet/>
      <dgm:spPr/>
      <dgm:t>
        <a:bodyPr/>
        <a:lstStyle/>
        <a:p>
          <a:endParaRPr lang="en-US"/>
        </a:p>
      </dgm:t>
    </dgm:pt>
    <dgm:pt modelId="{63B2595C-120E-4917-B325-032FBE4349FC}">
      <dgm:prSet/>
      <dgm:spPr/>
      <dgm:t>
        <a:bodyPr/>
        <a:lstStyle/>
        <a:p>
          <a:r>
            <a:rPr lang="da-DK" b="0" i="0"/>
            <a:t>Man skal finde varmeledningsevnerne for de forskellige materialer</a:t>
          </a:r>
          <a:endParaRPr lang="en-US"/>
        </a:p>
      </dgm:t>
    </dgm:pt>
    <dgm:pt modelId="{075C1FFE-34D9-4BBD-BBA4-5C82EC33269E}" type="parTrans" cxnId="{CFF493E2-AC7E-4B2F-B469-371739157853}">
      <dgm:prSet/>
      <dgm:spPr/>
      <dgm:t>
        <a:bodyPr/>
        <a:lstStyle/>
        <a:p>
          <a:endParaRPr lang="en-US"/>
        </a:p>
      </dgm:t>
    </dgm:pt>
    <dgm:pt modelId="{79CC30B4-4A26-4996-9DC7-D0E76D0D2A23}" type="sibTrans" cxnId="{CFF493E2-AC7E-4B2F-B469-371739157853}">
      <dgm:prSet/>
      <dgm:spPr/>
      <dgm:t>
        <a:bodyPr/>
        <a:lstStyle/>
        <a:p>
          <a:endParaRPr lang="en-US"/>
        </a:p>
      </dgm:t>
    </dgm:pt>
    <dgm:pt modelId="{3E83D93C-CD5D-4B5E-AE55-57E233B38D6F}">
      <dgm:prSet/>
      <dgm:spPr/>
      <dgm:t>
        <a:bodyPr/>
        <a:lstStyle/>
        <a:p>
          <a:r>
            <a:rPr lang="da-DK" b="0" i="0"/>
            <a:t>Med disse oplysninger kan U-værdien bestemmes.</a:t>
          </a:r>
          <a:endParaRPr lang="en-US"/>
        </a:p>
      </dgm:t>
    </dgm:pt>
    <dgm:pt modelId="{69E01C7B-4293-43F9-A8AC-F8DC1B6F9F0B}" type="parTrans" cxnId="{6B5E9F2A-0330-4CCF-AAEB-64570833E5D2}">
      <dgm:prSet/>
      <dgm:spPr/>
      <dgm:t>
        <a:bodyPr/>
        <a:lstStyle/>
        <a:p>
          <a:endParaRPr lang="en-US"/>
        </a:p>
      </dgm:t>
    </dgm:pt>
    <dgm:pt modelId="{F28FC52F-07BD-42F6-817B-DDCDFC01B3DA}" type="sibTrans" cxnId="{6B5E9F2A-0330-4CCF-AAEB-64570833E5D2}">
      <dgm:prSet/>
      <dgm:spPr/>
      <dgm:t>
        <a:bodyPr/>
        <a:lstStyle/>
        <a:p>
          <a:endParaRPr lang="en-US"/>
        </a:p>
      </dgm:t>
    </dgm:pt>
    <dgm:pt modelId="{4294C827-2595-4BB2-BAF8-B53714846E5A}" type="pres">
      <dgm:prSet presAssocID="{F39ACE4C-3B1B-4145-BD75-566B13885181}" presName="linear" presStyleCnt="0">
        <dgm:presLayoutVars>
          <dgm:animLvl val="lvl"/>
          <dgm:resizeHandles val="exact"/>
        </dgm:presLayoutVars>
      </dgm:prSet>
      <dgm:spPr/>
    </dgm:pt>
    <dgm:pt modelId="{CC9CA10B-A3DE-49CD-BD6F-6234A43AB583}" type="pres">
      <dgm:prSet presAssocID="{E86CD6AB-03E2-430F-9BB4-A7F9835DA0C9}" presName="parentText" presStyleLbl="node1" presStyleIdx="0" presStyleCnt="6">
        <dgm:presLayoutVars>
          <dgm:chMax val="0"/>
          <dgm:bulletEnabled val="1"/>
        </dgm:presLayoutVars>
      </dgm:prSet>
      <dgm:spPr/>
    </dgm:pt>
    <dgm:pt modelId="{C69FFB38-AD84-444B-A393-E764AABB2F51}" type="pres">
      <dgm:prSet presAssocID="{494CB0AB-A334-4863-8F96-0439DDB222CC}" presName="spacer" presStyleCnt="0"/>
      <dgm:spPr/>
    </dgm:pt>
    <dgm:pt modelId="{BA657F88-A604-486A-BBA8-64F6D6555866}" type="pres">
      <dgm:prSet presAssocID="{13BDE8B5-40E6-4F04-B7A0-E335F1B2209B}" presName="parentText" presStyleLbl="node1" presStyleIdx="1" presStyleCnt="6">
        <dgm:presLayoutVars>
          <dgm:chMax val="0"/>
          <dgm:bulletEnabled val="1"/>
        </dgm:presLayoutVars>
      </dgm:prSet>
      <dgm:spPr/>
    </dgm:pt>
    <dgm:pt modelId="{21942BAD-00F3-4F50-A45C-0CAADC60BBA5}" type="pres">
      <dgm:prSet presAssocID="{BEB70A8F-FFA2-4BEC-9330-C9D54D61B60C}" presName="spacer" presStyleCnt="0"/>
      <dgm:spPr/>
    </dgm:pt>
    <dgm:pt modelId="{1282BE75-866E-4758-AC3D-942A0A0226AD}" type="pres">
      <dgm:prSet presAssocID="{CDEB1521-90F3-485F-AA1E-E1D0A25B12AA}" presName="parentText" presStyleLbl="node1" presStyleIdx="2" presStyleCnt="6">
        <dgm:presLayoutVars>
          <dgm:chMax val="0"/>
          <dgm:bulletEnabled val="1"/>
        </dgm:presLayoutVars>
      </dgm:prSet>
      <dgm:spPr/>
    </dgm:pt>
    <dgm:pt modelId="{EE53FD39-02FF-4852-B7C7-43B5DD1FFB0F}" type="pres">
      <dgm:prSet presAssocID="{D75CC543-CFD8-4C12-B235-50AFFD9C64B7}" presName="spacer" presStyleCnt="0"/>
      <dgm:spPr/>
    </dgm:pt>
    <dgm:pt modelId="{CEAA92EC-EE0C-4CE1-9EA6-94245B4BE144}" type="pres">
      <dgm:prSet presAssocID="{F5E4C2B4-F102-4AAA-870C-FB64B056DB4C}" presName="parentText" presStyleLbl="node1" presStyleIdx="3" presStyleCnt="6">
        <dgm:presLayoutVars>
          <dgm:chMax val="0"/>
          <dgm:bulletEnabled val="1"/>
        </dgm:presLayoutVars>
      </dgm:prSet>
      <dgm:spPr/>
    </dgm:pt>
    <dgm:pt modelId="{63EAF4E6-F3A6-46A6-8129-9C4943BAB530}" type="pres">
      <dgm:prSet presAssocID="{1885524A-12E9-47D2-B31D-B47C981CC451}" presName="spacer" presStyleCnt="0"/>
      <dgm:spPr/>
    </dgm:pt>
    <dgm:pt modelId="{442A1514-DE19-41E2-A52D-40E1B7BF1BEB}" type="pres">
      <dgm:prSet presAssocID="{63B2595C-120E-4917-B325-032FBE4349FC}" presName="parentText" presStyleLbl="node1" presStyleIdx="4" presStyleCnt="6">
        <dgm:presLayoutVars>
          <dgm:chMax val="0"/>
          <dgm:bulletEnabled val="1"/>
        </dgm:presLayoutVars>
      </dgm:prSet>
      <dgm:spPr/>
    </dgm:pt>
    <dgm:pt modelId="{3DB75761-DB17-42E7-A96B-A9A8BEBD9562}" type="pres">
      <dgm:prSet presAssocID="{79CC30B4-4A26-4996-9DC7-D0E76D0D2A23}" presName="spacer" presStyleCnt="0"/>
      <dgm:spPr/>
    </dgm:pt>
    <dgm:pt modelId="{06FE8E5B-3F76-4F40-804F-76334FA22192}" type="pres">
      <dgm:prSet presAssocID="{3E83D93C-CD5D-4B5E-AE55-57E233B38D6F}" presName="parentText" presStyleLbl="node1" presStyleIdx="5" presStyleCnt="6">
        <dgm:presLayoutVars>
          <dgm:chMax val="0"/>
          <dgm:bulletEnabled val="1"/>
        </dgm:presLayoutVars>
      </dgm:prSet>
      <dgm:spPr/>
    </dgm:pt>
  </dgm:ptLst>
  <dgm:cxnLst>
    <dgm:cxn modelId="{2A5AE611-85BE-4FE9-B1A9-92DB68CB0688}" type="presOf" srcId="{F5E4C2B4-F102-4AAA-870C-FB64B056DB4C}" destId="{CEAA92EC-EE0C-4CE1-9EA6-94245B4BE144}" srcOrd="0" destOrd="0" presId="urn:microsoft.com/office/officeart/2005/8/layout/vList2"/>
    <dgm:cxn modelId="{D448DA16-D7C5-4BEB-8331-06A2ECAA1C0C}" type="presOf" srcId="{F39ACE4C-3B1B-4145-BD75-566B13885181}" destId="{4294C827-2595-4BB2-BAF8-B53714846E5A}" srcOrd="0" destOrd="0" presId="urn:microsoft.com/office/officeart/2005/8/layout/vList2"/>
    <dgm:cxn modelId="{0F2F9C22-5910-4E6E-B80C-667CBB587A0D}" srcId="{F39ACE4C-3B1B-4145-BD75-566B13885181}" destId="{CDEB1521-90F3-485F-AA1E-E1D0A25B12AA}" srcOrd="2" destOrd="0" parTransId="{EC6F0BB8-1FC6-4556-8B0A-40349B240A43}" sibTransId="{D75CC543-CFD8-4C12-B235-50AFFD9C64B7}"/>
    <dgm:cxn modelId="{6B5E9F2A-0330-4CCF-AAEB-64570833E5D2}" srcId="{F39ACE4C-3B1B-4145-BD75-566B13885181}" destId="{3E83D93C-CD5D-4B5E-AE55-57E233B38D6F}" srcOrd="5" destOrd="0" parTransId="{69E01C7B-4293-43F9-A8AC-F8DC1B6F9F0B}" sibTransId="{F28FC52F-07BD-42F6-817B-DDCDFC01B3DA}"/>
    <dgm:cxn modelId="{4F754638-2043-4EAF-A4FE-8B282B66257E}" type="presOf" srcId="{CDEB1521-90F3-485F-AA1E-E1D0A25B12AA}" destId="{1282BE75-866E-4758-AC3D-942A0A0226AD}" srcOrd="0" destOrd="0" presId="urn:microsoft.com/office/officeart/2005/8/layout/vList2"/>
    <dgm:cxn modelId="{73AD8F5D-9DC8-430B-9714-28391F347A91}" type="presOf" srcId="{63B2595C-120E-4917-B325-032FBE4349FC}" destId="{442A1514-DE19-41E2-A52D-40E1B7BF1BEB}" srcOrd="0" destOrd="0" presId="urn:microsoft.com/office/officeart/2005/8/layout/vList2"/>
    <dgm:cxn modelId="{F391D870-03D9-4077-BDDE-DA7DD6C0286B}" type="presOf" srcId="{E86CD6AB-03E2-430F-9BB4-A7F9835DA0C9}" destId="{CC9CA10B-A3DE-49CD-BD6F-6234A43AB583}" srcOrd="0" destOrd="0" presId="urn:microsoft.com/office/officeart/2005/8/layout/vList2"/>
    <dgm:cxn modelId="{CBCEFE7D-C505-4973-A811-DA5BC15FA257}" srcId="{F39ACE4C-3B1B-4145-BD75-566B13885181}" destId="{13BDE8B5-40E6-4F04-B7A0-E335F1B2209B}" srcOrd="1" destOrd="0" parTransId="{FC999B89-BCEC-497F-AB1C-8B6915474972}" sibTransId="{BEB70A8F-FFA2-4BEC-9330-C9D54D61B60C}"/>
    <dgm:cxn modelId="{E0331A99-49F3-48E7-A271-2E71F59C135F}" srcId="{F39ACE4C-3B1B-4145-BD75-566B13885181}" destId="{F5E4C2B4-F102-4AAA-870C-FB64B056DB4C}" srcOrd="3" destOrd="0" parTransId="{56C5769B-4D7D-44D6-B1BF-05906ED6807B}" sibTransId="{1885524A-12E9-47D2-B31D-B47C981CC451}"/>
    <dgm:cxn modelId="{46BCF3AE-BD2A-41E0-93D8-B992D76DD408}" type="presOf" srcId="{3E83D93C-CD5D-4B5E-AE55-57E233B38D6F}" destId="{06FE8E5B-3F76-4F40-804F-76334FA22192}" srcOrd="0" destOrd="0" presId="urn:microsoft.com/office/officeart/2005/8/layout/vList2"/>
    <dgm:cxn modelId="{F43D3FB7-55B7-491B-8025-E2A8F1EF968F}" srcId="{F39ACE4C-3B1B-4145-BD75-566B13885181}" destId="{E86CD6AB-03E2-430F-9BB4-A7F9835DA0C9}" srcOrd="0" destOrd="0" parTransId="{CEE410C7-13FB-4FDD-96D7-5914663690A4}" sibTransId="{494CB0AB-A334-4863-8F96-0439DDB222CC}"/>
    <dgm:cxn modelId="{CFF493E2-AC7E-4B2F-B469-371739157853}" srcId="{F39ACE4C-3B1B-4145-BD75-566B13885181}" destId="{63B2595C-120E-4917-B325-032FBE4349FC}" srcOrd="4" destOrd="0" parTransId="{075C1FFE-34D9-4BBD-BBA4-5C82EC33269E}" sibTransId="{79CC30B4-4A26-4996-9DC7-D0E76D0D2A23}"/>
    <dgm:cxn modelId="{BEA7F4FA-4A5D-423D-B104-51CEB674770B}" type="presOf" srcId="{13BDE8B5-40E6-4F04-B7A0-E335F1B2209B}" destId="{BA657F88-A604-486A-BBA8-64F6D6555866}" srcOrd="0" destOrd="0" presId="urn:microsoft.com/office/officeart/2005/8/layout/vList2"/>
    <dgm:cxn modelId="{8DFFDC8F-2CB6-48AE-8394-54667BFCDFA8}" type="presParOf" srcId="{4294C827-2595-4BB2-BAF8-B53714846E5A}" destId="{CC9CA10B-A3DE-49CD-BD6F-6234A43AB583}" srcOrd="0" destOrd="0" presId="urn:microsoft.com/office/officeart/2005/8/layout/vList2"/>
    <dgm:cxn modelId="{413E162C-B9B4-4DF6-939E-4AB8FD298B3E}" type="presParOf" srcId="{4294C827-2595-4BB2-BAF8-B53714846E5A}" destId="{C69FFB38-AD84-444B-A393-E764AABB2F51}" srcOrd="1" destOrd="0" presId="urn:microsoft.com/office/officeart/2005/8/layout/vList2"/>
    <dgm:cxn modelId="{D34F1E89-DE77-4149-B553-C622FEE64636}" type="presParOf" srcId="{4294C827-2595-4BB2-BAF8-B53714846E5A}" destId="{BA657F88-A604-486A-BBA8-64F6D6555866}" srcOrd="2" destOrd="0" presId="urn:microsoft.com/office/officeart/2005/8/layout/vList2"/>
    <dgm:cxn modelId="{E9D99B0D-6229-4390-9980-4F120CD75ED9}" type="presParOf" srcId="{4294C827-2595-4BB2-BAF8-B53714846E5A}" destId="{21942BAD-00F3-4F50-A45C-0CAADC60BBA5}" srcOrd="3" destOrd="0" presId="urn:microsoft.com/office/officeart/2005/8/layout/vList2"/>
    <dgm:cxn modelId="{4204C2C2-B65A-4C84-8423-5684EB6632B3}" type="presParOf" srcId="{4294C827-2595-4BB2-BAF8-B53714846E5A}" destId="{1282BE75-866E-4758-AC3D-942A0A0226AD}" srcOrd="4" destOrd="0" presId="urn:microsoft.com/office/officeart/2005/8/layout/vList2"/>
    <dgm:cxn modelId="{EBD697CA-D3B1-4901-BC8C-62F6ACEB26D7}" type="presParOf" srcId="{4294C827-2595-4BB2-BAF8-B53714846E5A}" destId="{EE53FD39-02FF-4852-B7C7-43B5DD1FFB0F}" srcOrd="5" destOrd="0" presId="urn:microsoft.com/office/officeart/2005/8/layout/vList2"/>
    <dgm:cxn modelId="{C6BBA0E0-0A42-437E-AEB6-F7258A9C6950}" type="presParOf" srcId="{4294C827-2595-4BB2-BAF8-B53714846E5A}" destId="{CEAA92EC-EE0C-4CE1-9EA6-94245B4BE144}" srcOrd="6" destOrd="0" presId="urn:microsoft.com/office/officeart/2005/8/layout/vList2"/>
    <dgm:cxn modelId="{983B950D-2E82-4841-B0C7-8BBD359C6488}" type="presParOf" srcId="{4294C827-2595-4BB2-BAF8-B53714846E5A}" destId="{63EAF4E6-F3A6-46A6-8129-9C4943BAB530}" srcOrd="7" destOrd="0" presId="urn:microsoft.com/office/officeart/2005/8/layout/vList2"/>
    <dgm:cxn modelId="{FCAECCAB-27F5-42E2-9AD2-1831321A3BC0}" type="presParOf" srcId="{4294C827-2595-4BB2-BAF8-B53714846E5A}" destId="{442A1514-DE19-41E2-A52D-40E1B7BF1BEB}" srcOrd="8" destOrd="0" presId="urn:microsoft.com/office/officeart/2005/8/layout/vList2"/>
    <dgm:cxn modelId="{D5AD808B-F489-4FA6-B4C9-63A64A6598FC}" type="presParOf" srcId="{4294C827-2595-4BB2-BAF8-B53714846E5A}" destId="{3DB75761-DB17-42E7-A96B-A9A8BEBD9562}" srcOrd="9" destOrd="0" presId="urn:microsoft.com/office/officeart/2005/8/layout/vList2"/>
    <dgm:cxn modelId="{577C4B36-C4C8-4EBE-B263-922B53058916}" type="presParOf" srcId="{4294C827-2595-4BB2-BAF8-B53714846E5A}" destId="{06FE8E5B-3F76-4F40-804F-76334FA22192}"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F212489-6A05-482F-A4F6-9C978FF6FC35}" type="doc">
      <dgm:prSet loTypeId="urn:microsoft.com/office/officeart/2005/8/layout/process4" loCatId="process" qsTypeId="urn:microsoft.com/office/officeart/2005/8/quickstyle/simple4" qsCatId="simple" csTypeId="urn:microsoft.com/office/officeart/2005/8/colors/colorful2" csCatId="colorful"/>
      <dgm:spPr/>
      <dgm:t>
        <a:bodyPr/>
        <a:lstStyle/>
        <a:p>
          <a:endParaRPr lang="en-US"/>
        </a:p>
      </dgm:t>
    </dgm:pt>
    <dgm:pt modelId="{F50EF0DF-EC87-4A5D-A505-0E4E754CB667}">
      <dgm:prSet/>
      <dgm:spPr/>
      <dgm:t>
        <a:bodyPr/>
        <a:lstStyle/>
        <a:p>
          <a:r>
            <a:rPr lang="da-DK" b="0" i="0"/>
            <a:t>Når der snakkes om effekt er der tale om arbejde udført pr tidsenhed.</a:t>
          </a:r>
          <a:endParaRPr lang="en-US"/>
        </a:p>
      </dgm:t>
    </dgm:pt>
    <dgm:pt modelId="{5DE4546C-4364-4FF3-A889-972D2C0460EF}" type="parTrans" cxnId="{8774E733-5629-4524-A78E-722AA3E23624}">
      <dgm:prSet/>
      <dgm:spPr/>
      <dgm:t>
        <a:bodyPr/>
        <a:lstStyle/>
        <a:p>
          <a:endParaRPr lang="en-US"/>
        </a:p>
      </dgm:t>
    </dgm:pt>
    <dgm:pt modelId="{AC8FA11E-E47E-4CB6-A974-9DAD52A08E2B}" type="sibTrans" cxnId="{8774E733-5629-4524-A78E-722AA3E23624}">
      <dgm:prSet/>
      <dgm:spPr/>
      <dgm:t>
        <a:bodyPr/>
        <a:lstStyle/>
        <a:p>
          <a:endParaRPr lang="en-US"/>
        </a:p>
      </dgm:t>
    </dgm:pt>
    <dgm:pt modelId="{D6F9654F-73A7-4C66-9E97-97E2E28048EE}">
      <dgm:prSet/>
      <dgm:spPr/>
      <dgm:t>
        <a:bodyPr/>
        <a:lstStyle/>
        <a:p>
          <a:r>
            <a:rPr lang="da-DK" b="0" i="0"/>
            <a:t>Det vil for os sige J/s (W) eller kJ/s (kW).</a:t>
          </a:r>
          <a:endParaRPr lang="en-US"/>
        </a:p>
      </dgm:t>
    </dgm:pt>
    <dgm:pt modelId="{21B41F1A-4221-4462-8E42-670CCE5D351A}" type="parTrans" cxnId="{CACC123C-C0A4-414E-B192-F8E7A03E7BC0}">
      <dgm:prSet/>
      <dgm:spPr/>
      <dgm:t>
        <a:bodyPr/>
        <a:lstStyle/>
        <a:p>
          <a:endParaRPr lang="en-US"/>
        </a:p>
      </dgm:t>
    </dgm:pt>
    <dgm:pt modelId="{39B239DD-63A8-495F-AD50-9204DF1D85FD}" type="sibTrans" cxnId="{CACC123C-C0A4-414E-B192-F8E7A03E7BC0}">
      <dgm:prSet/>
      <dgm:spPr/>
      <dgm:t>
        <a:bodyPr/>
        <a:lstStyle/>
        <a:p>
          <a:endParaRPr lang="en-US"/>
        </a:p>
      </dgm:t>
    </dgm:pt>
    <dgm:pt modelId="{F496CFDB-485A-4C22-BD07-66B70A2C0326}">
      <dgm:prSet/>
      <dgm:spPr/>
      <dgm:t>
        <a:bodyPr/>
        <a:lstStyle/>
        <a:p>
          <a:r>
            <a:rPr lang="da-DK" b="0" i="0"/>
            <a:t>Der er altså tale om en her og nu tilstand. Et øjebliksbillede.</a:t>
          </a:r>
          <a:endParaRPr lang="en-US"/>
        </a:p>
      </dgm:t>
    </dgm:pt>
    <dgm:pt modelId="{BBF0B372-C9DB-4C21-9F16-02361BC96E94}" type="parTrans" cxnId="{9AC83015-1933-472C-BD62-746170AEC2BB}">
      <dgm:prSet/>
      <dgm:spPr/>
      <dgm:t>
        <a:bodyPr/>
        <a:lstStyle/>
        <a:p>
          <a:endParaRPr lang="en-US"/>
        </a:p>
      </dgm:t>
    </dgm:pt>
    <dgm:pt modelId="{8356E855-89BE-4730-854B-04AE928BDF34}" type="sibTrans" cxnId="{9AC83015-1933-472C-BD62-746170AEC2BB}">
      <dgm:prSet/>
      <dgm:spPr/>
      <dgm:t>
        <a:bodyPr/>
        <a:lstStyle/>
        <a:p>
          <a:endParaRPr lang="en-US"/>
        </a:p>
      </dgm:t>
    </dgm:pt>
    <dgm:pt modelId="{34414C4F-3804-4F93-BBB1-9BE1A72DB550}">
      <dgm:prSet/>
      <dgm:spPr/>
      <dgm:t>
        <a:bodyPr/>
        <a:lstStyle/>
        <a:p>
          <a:r>
            <a:rPr lang="da-DK" b="0" i="0"/>
            <a:t>Denne tilstand vil ændre sig hele tiden efterhånden som konditionerne ændre sig.</a:t>
          </a:r>
          <a:endParaRPr lang="en-US"/>
        </a:p>
      </dgm:t>
    </dgm:pt>
    <dgm:pt modelId="{DF38A292-A2E3-4774-B7AB-CB917CE3490F}" type="parTrans" cxnId="{67432E73-B779-4C52-918C-EC579D9E4731}">
      <dgm:prSet/>
      <dgm:spPr/>
      <dgm:t>
        <a:bodyPr/>
        <a:lstStyle/>
        <a:p>
          <a:endParaRPr lang="en-US"/>
        </a:p>
      </dgm:t>
    </dgm:pt>
    <dgm:pt modelId="{B9600797-8737-4DA2-9691-AAA9676F49CF}" type="sibTrans" cxnId="{67432E73-B779-4C52-918C-EC579D9E4731}">
      <dgm:prSet/>
      <dgm:spPr/>
      <dgm:t>
        <a:bodyPr/>
        <a:lstStyle/>
        <a:p>
          <a:endParaRPr lang="en-US"/>
        </a:p>
      </dgm:t>
    </dgm:pt>
    <dgm:pt modelId="{AF6B61EC-7599-49A2-A0CE-233227EF32D6}">
      <dgm:prSet/>
      <dgm:spPr/>
      <dgm:t>
        <a:bodyPr/>
        <a:lstStyle/>
        <a:p>
          <a:r>
            <a:rPr lang="da-DK" b="0" i="0"/>
            <a:t>De steder hvor vi arbejder med effekt er</a:t>
          </a:r>
          <a:endParaRPr lang="en-US"/>
        </a:p>
      </dgm:t>
    </dgm:pt>
    <dgm:pt modelId="{72C3F029-0273-463E-A175-24AF23A7A50C}" type="parTrans" cxnId="{E0518A7C-DF4D-4FE5-A15B-98C32F66BAF3}">
      <dgm:prSet/>
      <dgm:spPr/>
      <dgm:t>
        <a:bodyPr/>
        <a:lstStyle/>
        <a:p>
          <a:endParaRPr lang="en-US"/>
        </a:p>
      </dgm:t>
    </dgm:pt>
    <dgm:pt modelId="{9002E5DC-C212-457E-B9CE-2AF45EA10A18}" type="sibTrans" cxnId="{E0518A7C-DF4D-4FE5-A15B-98C32F66BAF3}">
      <dgm:prSet/>
      <dgm:spPr/>
      <dgm:t>
        <a:bodyPr/>
        <a:lstStyle/>
        <a:p>
          <a:endParaRPr lang="en-US"/>
        </a:p>
      </dgm:t>
    </dgm:pt>
    <dgm:pt modelId="{C8A65A1B-3FB4-4BD3-B0CF-9E029F52D02F}">
      <dgm:prSet/>
      <dgm:spPr/>
      <dgm:t>
        <a:bodyPr/>
        <a:lstStyle/>
        <a:p>
          <a:r>
            <a:rPr lang="da-DK" b="0" i="0"/>
            <a:t>Varmetab</a:t>
          </a:r>
          <a:endParaRPr lang="en-US"/>
        </a:p>
      </dgm:t>
    </dgm:pt>
    <dgm:pt modelId="{E9CFCB3B-475B-49BA-976B-B62EB389C318}" type="parTrans" cxnId="{85EAD1DE-011B-4559-AB00-9C3F9B6608EE}">
      <dgm:prSet/>
      <dgm:spPr/>
      <dgm:t>
        <a:bodyPr/>
        <a:lstStyle/>
        <a:p>
          <a:endParaRPr lang="en-US"/>
        </a:p>
      </dgm:t>
    </dgm:pt>
    <dgm:pt modelId="{39112F33-CC8F-426B-924A-828C44ABA9FD}" type="sibTrans" cxnId="{85EAD1DE-011B-4559-AB00-9C3F9B6608EE}">
      <dgm:prSet/>
      <dgm:spPr/>
      <dgm:t>
        <a:bodyPr/>
        <a:lstStyle/>
        <a:p>
          <a:endParaRPr lang="en-US"/>
        </a:p>
      </dgm:t>
    </dgm:pt>
    <dgm:pt modelId="{A15C9846-1B67-4E2D-ADDE-B12F3ADD1BDE}">
      <dgm:prSet/>
      <dgm:spPr/>
      <dgm:t>
        <a:bodyPr/>
        <a:lstStyle/>
        <a:p>
          <a:r>
            <a:rPr lang="da-DK" b="0" i="0"/>
            <a:t>Radiator ydelse</a:t>
          </a:r>
          <a:endParaRPr lang="en-US"/>
        </a:p>
      </dgm:t>
    </dgm:pt>
    <dgm:pt modelId="{CF11241B-76A3-46A5-8BF1-84BC7D4A9E30}" type="parTrans" cxnId="{57743ED6-8AEA-4E4C-94F6-29E52E1FDE44}">
      <dgm:prSet/>
      <dgm:spPr/>
      <dgm:t>
        <a:bodyPr/>
        <a:lstStyle/>
        <a:p>
          <a:endParaRPr lang="en-US"/>
        </a:p>
      </dgm:t>
    </dgm:pt>
    <dgm:pt modelId="{4CEF3E7E-25DA-4D6C-B834-721E23693859}" type="sibTrans" cxnId="{57743ED6-8AEA-4E4C-94F6-29E52E1FDE44}">
      <dgm:prSet/>
      <dgm:spPr/>
      <dgm:t>
        <a:bodyPr/>
        <a:lstStyle/>
        <a:p>
          <a:endParaRPr lang="en-US"/>
        </a:p>
      </dgm:t>
    </dgm:pt>
    <dgm:pt modelId="{718DAB03-023D-4CE2-BE46-36CBA7BC1681}">
      <dgm:prSet/>
      <dgm:spPr/>
      <dgm:t>
        <a:bodyPr/>
        <a:lstStyle/>
        <a:p>
          <a:r>
            <a:rPr lang="da-DK" b="0" i="0"/>
            <a:t>Varmepumpe ydelse</a:t>
          </a:r>
          <a:endParaRPr lang="en-US"/>
        </a:p>
      </dgm:t>
    </dgm:pt>
    <dgm:pt modelId="{AC0FF683-8D30-4225-B54B-61B69788A9CB}" type="parTrans" cxnId="{F1046F7C-AC50-4574-97B4-E18CAC219D1B}">
      <dgm:prSet/>
      <dgm:spPr/>
      <dgm:t>
        <a:bodyPr/>
        <a:lstStyle/>
        <a:p>
          <a:endParaRPr lang="en-US"/>
        </a:p>
      </dgm:t>
    </dgm:pt>
    <dgm:pt modelId="{706B0202-C35D-4569-A7E0-205E76A4FD32}" type="sibTrans" cxnId="{F1046F7C-AC50-4574-97B4-E18CAC219D1B}">
      <dgm:prSet/>
      <dgm:spPr/>
      <dgm:t>
        <a:bodyPr/>
        <a:lstStyle/>
        <a:p>
          <a:endParaRPr lang="en-US"/>
        </a:p>
      </dgm:t>
    </dgm:pt>
    <dgm:pt modelId="{CA29ECF7-3143-4C18-8C2F-49DBBA4614B6}">
      <dgm:prSet/>
      <dgm:spPr/>
      <dgm:t>
        <a:bodyPr/>
        <a:lstStyle/>
        <a:p>
          <a:r>
            <a:rPr lang="da-DK" b="0" i="0"/>
            <a:t>El effekt</a:t>
          </a:r>
          <a:endParaRPr lang="en-US"/>
        </a:p>
      </dgm:t>
    </dgm:pt>
    <dgm:pt modelId="{1CE49168-D493-439B-AE8D-6E9EBEEC267D}" type="parTrans" cxnId="{4E53BCD2-AACB-4843-A941-6DB3D9BCFF28}">
      <dgm:prSet/>
      <dgm:spPr/>
      <dgm:t>
        <a:bodyPr/>
        <a:lstStyle/>
        <a:p>
          <a:endParaRPr lang="en-US"/>
        </a:p>
      </dgm:t>
    </dgm:pt>
    <dgm:pt modelId="{985C4419-69CD-455C-B184-801C5FFD016A}" type="sibTrans" cxnId="{4E53BCD2-AACB-4843-A941-6DB3D9BCFF28}">
      <dgm:prSet/>
      <dgm:spPr/>
      <dgm:t>
        <a:bodyPr/>
        <a:lstStyle/>
        <a:p>
          <a:endParaRPr lang="en-US"/>
        </a:p>
      </dgm:t>
    </dgm:pt>
    <dgm:pt modelId="{1FD4F10D-8650-479E-9435-EC1A7FE4DDBE}">
      <dgm:prSet/>
      <dgm:spPr/>
      <dgm:t>
        <a:bodyPr/>
        <a:lstStyle/>
        <a:p>
          <a:r>
            <a:rPr lang="da-DK" b="0" i="0"/>
            <a:t>Hydraulisk effekt</a:t>
          </a:r>
          <a:endParaRPr lang="en-US"/>
        </a:p>
      </dgm:t>
    </dgm:pt>
    <dgm:pt modelId="{B77BEB50-F2F2-45B9-B9B5-59BCDEC647E4}" type="parTrans" cxnId="{6427AEE8-9FE6-4FD4-93DC-A50733E01605}">
      <dgm:prSet/>
      <dgm:spPr/>
      <dgm:t>
        <a:bodyPr/>
        <a:lstStyle/>
        <a:p>
          <a:endParaRPr lang="en-US"/>
        </a:p>
      </dgm:t>
    </dgm:pt>
    <dgm:pt modelId="{E842DA60-E726-4DA0-BA4E-2DA38AABC39D}" type="sibTrans" cxnId="{6427AEE8-9FE6-4FD4-93DC-A50733E01605}">
      <dgm:prSet/>
      <dgm:spPr/>
      <dgm:t>
        <a:bodyPr/>
        <a:lstStyle/>
        <a:p>
          <a:endParaRPr lang="en-US"/>
        </a:p>
      </dgm:t>
    </dgm:pt>
    <dgm:pt modelId="{03284300-6245-4492-8C78-587D72AA4F59}">
      <dgm:prSet/>
      <dgm:spPr/>
      <dgm:t>
        <a:bodyPr/>
        <a:lstStyle/>
        <a:p>
          <a:r>
            <a:rPr lang="da-DK" b="0" i="0"/>
            <a:t>Effekt over veksler og radiatorer.</a:t>
          </a:r>
          <a:endParaRPr lang="en-US"/>
        </a:p>
      </dgm:t>
    </dgm:pt>
    <dgm:pt modelId="{D884817E-EF8D-4D33-956C-ADA377E956ED}" type="parTrans" cxnId="{C69C0B48-97D5-4C7E-B767-1344179E8EAC}">
      <dgm:prSet/>
      <dgm:spPr/>
      <dgm:t>
        <a:bodyPr/>
        <a:lstStyle/>
        <a:p>
          <a:endParaRPr lang="en-US"/>
        </a:p>
      </dgm:t>
    </dgm:pt>
    <dgm:pt modelId="{B1D9B228-90FB-4ED0-8982-1F2814F9EF52}" type="sibTrans" cxnId="{C69C0B48-97D5-4C7E-B767-1344179E8EAC}">
      <dgm:prSet/>
      <dgm:spPr/>
      <dgm:t>
        <a:bodyPr/>
        <a:lstStyle/>
        <a:p>
          <a:endParaRPr lang="en-US"/>
        </a:p>
      </dgm:t>
    </dgm:pt>
    <dgm:pt modelId="{4B04E4BC-1716-47D2-BC6E-EB8F9BB481AE}" type="pres">
      <dgm:prSet presAssocID="{EF212489-6A05-482F-A4F6-9C978FF6FC35}" presName="Name0" presStyleCnt="0">
        <dgm:presLayoutVars>
          <dgm:dir/>
          <dgm:animLvl val="lvl"/>
          <dgm:resizeHandles val="exact"/>
        </dgm:presLayoutVars>
      </dgm:prSet>
      <dgm:spPr/>
    </dgm:pt>
    <dgm:pt modelId="{BE13C379-580C-499D-9627-1FA2B7B90E1B}" type="pres">
      <dgm:prSet presAssocID="{03284300-6245-4492-8C78-587D72AA4F59}" presName="boxAndChildren" presStyleCnt="0"/>
      <dgm:spPr/>
    </dgm:pt>
    <dgm:pt modelId="{231E0E6F-6B3F-42B8-84E9-E8A11BC3BF99}" type="pres">
      <dgm:prSet presAssocID="{03284300-6245-4492-8C78-587D72AA4F59}" presName="parentTextBox" presStyleLbl="node1" presStyleIdx="0" presStyleCnt="6"/>
      <dgm:spPr/>
    </dgm:pt>
    <dgm:pt modelId="{4A2A16EE-4DBD-44E2-800D-97B0B07249A5}" type="pres">
      <dgm:prSet presAssocID="{9002E5DC-C212-457E-B9CE-2AF45EA10A18}" presName="sp" presStyleCnt="0"/>
      <dgm:spPr/>
    </dgm:pt>
    <dgm:pt modelId="{E116A156-FCA9-41B4-95DF-33A45B4A4297}" type="pres">
      <dgm:prSet presAssocID="{AF6B61EC-7599-49A2-A0CE-233227EF32D6}" presName="arrowAndChildren" presStyleCnt="0"/>
      <dgm:spPr/>
    </dgm:pt>
    <dgm:pt modelId="{4642FA86-EF91-4E36-B900-71F5360991ED}" type="pres">
      <dgm:prSet presAssocID="{AF6B61EC-7599-49A2-A0CE-233227EF32D6}" presName="parentTextArrow" presStyleLbl="node1" presStyleIdx="0" presStyleCnt="6"/>
      <dgm:spPr/>
    </dgm:pt>
    <dgm:pt modelId="{B2B49C66-8F33-4571-9C39-C40513B0BFEE}" type="pres">
      <dgm:prSet presAssocID="{AF6B61EC-7599-49A2-A0CE-233227EF32D6}" presName="arrow" presStyleLbl="node1" presStyleIdx="1" presStyleCnt="6"/>
      <dgm:spPr/>
    </dgm:pt>
    <dgm:pt modelId="{5299BDED-D751-4282-8A70-58D6511D2D15}" type="pres">
      <dgm:prSet presAssocID="{AF6B61EC-7599-49A2-A0CE-233227EF32D6}" presName="descendantArrow" presStyleCnt="0"/>
      <dgm:spPr/>
    </dgm:pt>
    <dgm:pt modelId="{95142193-653F-41FE-8F19-A1E70208EEA3}" type="pres">
      <dgm:prSet presAssocID="{C8A65A1B-3FB4-4BD3-B0CF-9E029F52D02F}" presName="childTextArrow" presStyleLbl="fgAccFollowNode1" presStyleIdx="0" presStyleCnt="5">
        <dgm:presLayoutVars>
          <dgm:bulletEnabled val="1"/>
        </dgm:presLayoutVars>
      </dgm:prSet>
      <dgm:spPr/>
    </dgm:pt>
    <dgm:pt modelId="{D0646818-25B5-4642-A1DE-0F0A574327BC}" type="pres">
      <dgm:prSet presAssocID="{A15C9846-1B67-4E2D-ADDE-B12F3ADD1BDE}" presName="childTextArrow" presStyleLbl="fgAccFollowNode1" presStyleIdx="1" presStyleCnt="5">
        <dgm:presLayoutVars>
          <dgm:bulletEnabled val="1"/>
        </dgm:presLayoutVars>
      </dgm:prSet>
      <dgm:spPr/>
    </dgm:pt>
    <dgm:pt modelId="{F0811BD0-90E5-43D3-84AF-ABE7FADF36FC}" type="pres">
      <dgm:prSet presAssocID="{718DAB03-023D-4CE2-BE46-36CBA7BC1681}" presName="childTextArrow" presStyleLbl="fgAccFollowNode1" presStyleIdx="2" presStyleCnt="5">
        <dgm:presLayoutVars>
          <dgm:bulletEnabled val="1"/>
        </dgm:presLayoutVars>
      </dgm:prSet>
      <dgm:spPr/>
    </dgm:pt>
    <dgm:pt modelId="{9B51FFD6-B7DE-4679-A274-5EC0F38805D1}" type="pres">
      <dgm:prSet presAssocID="{CA29ECF7-3143-4C18-8C2F-49DBBA4614B6}" presName="childTextArrow" presStyleLbl="fgAccFollowNode1" presStyleIdx="3" presStyleCnt="5">
        <dgm:presLayoutVars>
          <dgm:bulletEnabled val="1"/>
        </dgm:presLayoutVars>
      </dgm:prSet>
      <dgm:spPr/>
    </dgm:pt>
    <dgm:pt modelId="{EBE289EF-A364-4422-BA28-C8DFE3C2B4EE}" type="pres">
      <dgm:prSet presAssocID="{1FD4F10D-8650-479E-9435-EC1A7FE4DDBE}" presName="childTextArrow" presStyleLbl="fgAccFollowNode1" presStyleIdx="4" presStyleCnt="5">
        <dgm:presLayoutVars>
          <dgm:bulletEnabled val="1"/>
        </dgm:presLayoutVars>
      </dgm:prSet>
      <dgm:spPr/>
    </dgm:pt>
    <dgm:pt modelId="{63E9FC80-D038-43A7-9378-3DDC853BD00B}" type="pres">
      <dgm:prSet presAssocID="{B9600797-8737-4DA2-9691-AAA9676F49CF}" presName="sp" presStyleCnt="0"/>
      <dgm:spPr/>
    </dgm:pt>
    <dgm:pt modelId="{99556B27-4864-43CF-B473-F58E18C51ADF}" type="pres">
      <dgm:prSet presAssocID="{34414C4F-3804-4F93-BBB1-9BE1A72DB550}" presName="arrowAndChildren" presStyleCnt="0"/>
      <dgm:spPr/>
    </dgm:pt>
    <dgm:pt modelId="{69AA7D0E-E5E5-4868-8F52-D6FFF4EFF0E6}" type="pres">
      <dgm:prSet presAssocID="{34414C4F-3804-4F93-BBB1-9BE1A72DB550}" presName="parentTextArrow" presStyleLbl="node1" presStyleIdx="2" presStyleCnt="6"/>
      <dgm:spPr/>
    </dgm:pt>
    <dgm:pt modelId="{DD810D61-68E4-4EF9-9F18-15055C265145}" type="pres">
      <dgm:prSet presAssocID="{8356E855-89BE-4730-854B-04AE928BDF34}" presName="sp" presStyleCnt="0"/>
      <dgm:spPr/>
    </dgm:pt>
    <dgm:pt modelId="{FE26905D-0C66-4AE7-AADB-6A7E552782D0}" type="pres">
      <dgm:prSet presAssocID="{F496CFDB-485A-4C22-BD07-66B70A2C0326}" presName="arrowAndChildren" presStyleCnt="0"/>
      <dgm:spPr/>
    </dgm:pt>
    <dgm:pt modelId="{00766C88-8210-4B2D-ADF7-255603DFD510}" type="pres">
      <dgm:prSet presAssocID="{F496CFDB-485A-4C22-BD07-66B70A2C0326}" presName="parentTextArrow" presStyleLbl="node1" presStyleIdx="3" presStyleCnt="6"/>
      <dgm:spPr/>
    </dgm:pt>
    <dgm:pt modelId="{F0125772-7C87-48D0-A4B6-DA3ABA18AD49}" type="pres">
      <dgm:prSet presAssocID="{39B239DD-63A8-495F-AD50-9204DF1D85FD}" presName="sp" presStyleCnt="0"/>
      <dgm:spPr/>
    </dgm:pt>
    <dgm:pt modelId="{3808DB75-F9DC-4975-8F17-6481FBF8A3F8}" type="pres">
      <dgm:prSet presAssocID="{D6F9654F-73A7-4C66-9E97-97E2E28048EE}" presName="arrowAndChildren" presStyleCnt="0"/>
      <dgm:spPr/>
    </dgm:pt>
    <dgm:pt modelId="{B401C40A-D348-4E39-A3AC-B17A2A17C04C}" type="pres">
      <dgm:prSet presAssocID="{D6F9654F-73A7-4C66-9E97-97E2E28048EE}" presName="parentTextArrow" presStyleLbl="node1" presStyleIdx="4" presStyleCnt="6"/>
      <dgm:spPr/>
    </dgm:pt>
    <dgm:pt modelId="{AF778C28-D38D-4C8E-809D-32E5509EB9AA}" type="pres">
      <dgm:prSet presAssocID="{AC8FA11E-E47E-4CB6-A974-9DAD52A08E2B}" presName="sp" presStyleCnt="0"/>
      <dgm:spPr/>
    </dgm:pt>
    <dgm:pt modelId="{6E1B79D1-19E4-4353-969F-A0C36BD02753}" type="pres">
      <dgm:prSet presAssocID="{F50EF0DF-EC87-4A5D-A505-0E4E754CB667}" presName="arrowAndChildren" presStyleCnt="0"/>
      <dgm:spPr/>
    </dgm:pt>
    <dgm:pt modelId="{8248E5F6-ED6C-42BF-A2AC-59EB0B528382}" type="pres">
      <dgm:prSet presAssocID="{F50EF0DF-EC87-4A5D-A505-0E4E754CB667}" presName="parentTextArrow" presStyleLbl="node1" presStyleIdx="5" presStyleCnt="6"/>
      <dgm:spPr/>
    </dgm:pt>
  </dgm:ptLst>
  <dgm:cxnLst>
    <dgm:cxn modelId="{CAD35203-9140-4C1A-BD9E-8BA5BF4FBECE}" type="presOf" srcId="{C8A65A1B-3FB4-4BD3-B0CF-9E029F52D02F}" destId="{95142193-653F-41FE-8F19-A1E70208EEA3}" srcOrd="0" destOrd="0" presId="urn:microsoft.com/office/officeart/2005/8/layout/process4"/>
    <dgm:cxn modelId="{9AC83015-1933-472C-BD62-746170AEC2BB}" srcId="{EF212489-6A05-482F-A4F6-9C978FF6FC35}" destId="{F496CFDB-485A-4C22-BD07-66B70A2C0326}" srcOrd="2" destOrd="0" parTransId="{BBF0B372-C9DB-4C21-9F16-02361BC96E94}" sibTransId="{8356E855-89BE-4730-854B-04AE928BDF34}"/>
    <dgm:cxn modelId="{FCF8D018-30DB-47C6-9D0B-227B09ABA60B}" type="presOf" srcId="{03284300-6245-4492-8C78-587D72AA4F59}" destId="{231E0E6F-6B3F-42B8-84E9-E8A11BC3BF99}" srcOrd="0" destOrd="0" presId="urn:microsoft.com/office/officeart/2005/8/layout/process4"/>
    <dgm:cxn modelId="{8774E733-5629-4524-A78E-722AA3E23624}" srcId="{EF212489-6A05-482F-A4F6-9C978FF6FC35}" destId="{F50EF0DF-EC87-4A5D-A505-0E4E754CB667}" srcOrd="0" destOrd="0" parTransId="{5DE4546C-4364-4FF3-A889-972D2C0460EF}" sibTransId="{AC8FA11E-E47E-4CB6-A974-9DAD52A08E2B}"/>
    <dgm:cxn modelId="{BC826E3B-D860-4B3A-9FAA-AEAE8D5BC70C}" type="presOf" srcId="{AF6B61EC-7599-49A2-A0CE-233227EF32D6}" destId="{4642FA86-EF91-4E36-B900-71F5360991ED}" srcOrd="0" destOrd="0" presId="urn:microsoft.com/office/officeart/2005/8/layout/process4"/>
    <dgm:cxn modelId="{CACC123C-C0A4-414E-B192-F8E7A03E7BC0}" srcId="{EF212489-6A05-482F-A4F6-9C978FF6FC35}" destId="{D6F9654F-73A7-4C66-9E97-97E2E28048EE}" srcOrd="1" destOrd="0" parTransId="{21B41F1A-4221-4462-8E42-670CCE5D351A}" sibTransId="{39B239DD-63A8-495F-AD50-9204DF1D85FD}"/>
    <dgm:cxn modelId="{C69C0B48-97D5-4C7E-B767-1344179E8EAC}" srcId="{EF212489-6A05-482F-A4F6-9C978FF6FC35}" destId="{03284300-6245-4492-8C78-587D72AA4F59}" srcOrd="5" destOrd="0" parTransId="{D884817E-EF8D-4D33-956C-ADA377E956ED}" sibTransId="{B1D9B228-90FB-4ED0-8982-1F2814F9EF52}"/>
    <dgm:cxn modelId="{7BCB9948-8329-445C-879D-D2511C8DB7F7}" type="presOf" srcId="{A15C9846-1B67-4E2D-ADDE-B12F3ADD1BDE}" destId="{D0646818-25B5-4642-A1DE-0F0A574327BC}" srcOrd="0" destOrd="0" presId="urn:microsoft.com/office/officeart/2005/8/layout/process4"/>
    <dgm:cxn modelId="{67432E73-B779-4C52-918C-EC579D9E4731}" srcId="{EF212489-6A05-482F-A4F6-9C978FF6FC35}" destId="{34414C4F-3804-4F93-BBB1-9BE1A72DB550}" srcOrd="3" destOrd="0" parTransId="{DF38A292-A2E3-4774-B7AB-CB917CE3490F}" sibTransId="{B9600797-8737-4DA2-9691-AAA9676F49CF}"/>
    <dgm:cxn modelId="{2D443074-3742-4F44-901A-21FB5A8E7475}" type="presOf" srcId="{718DAB03-023D-4CE2-BE46-36CBA7BC1681}" destId="{F0811BD0-90E5-43D3-84AF-ABE7FADF36FC}" srcOrd="0" destOrd="0" presId="urn:microsoft.com/office/officeart/2005/8/layout/process4"/>
    <dgm:cxn modelId="{BAD19379-2C5D-413D-ABEE-4ED2E635E018}" type="presOf" srcId="{D6F9654F-73A7-4C66-9E97-97E2E28048EE}" destId="{B401C40A-D348-4E39-A3AC-B17A2A17C04C}" srcOrd="0" destOrd="0" presId="urn:microsoft.com/office/officeart/2005/8/layout/process4"/>
    <dgm:cxn modelId="{F1046F7C-AC50-4574-97B4-E18CAC219D1B}" srcId="{AF6B61EC-7599-49A2-A0CE-233227EF32D6}" destId="{718DAB03-023D-4CE2-BE46-36CBA7BC1681}" srcOrd="2" destOrd="0" parTransId="{AC0FF683-8D30-4225-B54B-61B69788A9CB}" sibTransId="{706B0202-C35D-4569-A7E0-205E76A4FD32}"/>
    <dgm:cxn modelId="{E0518A7C-DF4D-4FE5-A15B-98C32F66BAF3}" srcId="{EF212489-6A05-482F-A4F6-9C978FF6FC35}" destId="{AF6B61EC-7599-49A2-A0CE-233227EF32D6}" srcOrd="4" destOrd="0" parTransId="{72C3F029-0273-463E-A175-24AF23A7A50C}" sibTransId="{9002E5DC-C212-457E-B9CE-2AF45EA10A18}"/>
    <dgm:cxn modelId="{CA8ECD9E-D044-44A0-9106-25E7041573A3}" type="presOf" srcId="{34414C4F-3804-4F93-BBB1-9BE1A72DB550}" destId="{69AA7D0E-E5E5-4868-8F52-D6FFF4EFF0E6}" srcOrd="0" destOrd="0" presId="urn:microsoft.com/office/officeart/2005/8/layout/process4"/>
    <dgm:cxn modelId="{368374A2-B27B-47A3-BD51-EDC835F6AFF1}" type="presOf" srcId="{F496CFDB-485A-4C22-BD07-66B70A2C0326}" destId="{00766C88-8210-4B2D-ADF7-255603DFD510}" srcOrd="0" destOrd="0" presId="urn:microsoft.com/office/officeart/2005/8/layout/process4"/>
    <dgm:cxn modelId="{AE024FA9-042C-40D3-92DD-FAA3A14937C4}" type="presOf" srcId="{AF6B61EC-7599-49A2-A0CE-233227EF32D6}" destId="{B2B49C66-8F33-4571-9C39-C40513B0BFEE}" srcOrd="1" destOrd="0" presId="urn:microsoft.com/office/officeart/2005/8/layout/process4"/>
    <dgm:cxn modelId="{4E53BCD2-AACB-4843-A941-6DB3D9BCFF28}" srcId="{AF6B61EC-7599-49A2-A0CE-233227EF32D6}" destId="{CA29ECF7-3143-4C18-8C2F-49DBBA4614B6}" srcOrd="3" destOrd="0" parTransId="{1CE49168-D493-439B-AE8D-6E9EBEEC267D}" sibTransId="{985C4419-69CD-455C-B184-801C5FFD016A}"/>
    <dgm:cxn modelId="{57743ED6-8AEA-4E4C-94F6-29E52E1FDE44}" srcId="{AF6B61EC-7599-49A2-A0CE-233227EF32D6}" destId="{A15C9846-1B67-4E2D-ADDE-B12F3ADD1BDE}" srcOrd="1" destOrd="0" parTransId="{CF11241B-76A3-46A5-8BF1-84BC7D4A9E30}" sibTransId="{4CEF3E7E-25DA-4D6C-B834-721E23693859}"/>
    <dgm:cxn modelId="{85EAD1DE-011B-4559-AB00-9C3F9B6608EE}" srcId="{AF6B61EC-7599-49A2-A0CE-233227EF32D6}" destId="{C8A65A1B-3FB4-4BD3-B0CF-9E029F52D02F}" srcOrd="0" destOrd="0" parTransId="{E9CFCB3B-475B-49BA-976B-B62EB389C318}" sibTransId="{39112F33-CC8F-426B-924A-828C44ABA9FD}"/>
    <dgm:cxn modelId="{6427AEE8-9FE6-4FD4-93DC-A50733E01605}" srcId="{AF6B61EC-7599-49A2-A0CE-233227EF32D6}" destId="{1FD4F10D-8650-479E-9435-EC1A7FE4DDBE}" srcOrd="4" destOrd="0" parTransId="{B77BEB50-F2F2-45B9-B9B5-59BCDEC647E4}" sibTransId="{E842DA60-E726-4DA0-BA4E-2DA38AABC39D}"/>
    <dgm:cxn modelId="{F96C5AF4-CFFD-4277-9467-877C46AA72AF}" type="presOf" srcId="{EF212489-6A05-482F-A4F6-9C978FF6FC35}" destId="{4B04E4BC-1716-47D2-BC6E-EB8F9BB481AE}" srcOrd="0" destOrd="0" presId="urn:microsoft.com/office/officeart/2005/8/layout/process4"/>
    <dgm:cxn modelId="{2F8B8CF5-BED2-42DB-BEC3-349DEB34E27F}" type="presOf" srcId="{F50EF0DF-EC87-4A5D-A505-0E4E754CB667}" destId="{8248E5F6-ED6C-42BF-A2AC-59EB0B528382}" srcOrd="0" destOrd="0" presId="urn:microsoft.com/office/officeart/2005/8/layout/process4"/>
    <dgm:cxn modelId="{5B83A1F9-A5FE-4E3B-AEE5-121792C34C5A}" type="presOf" srcId="{CA29ECF7-3143-4C18-8C2F-49DBBA4614B6}" destId="{9B51FFD6-B7DE-4679-A274-5EC0F38805D1}" srcOrd="0" destOrd="0" presId="urn:microsoft.com/office/officeart/2005/8/layout/process4"/>
    <dgm:cxn modelId="{5906B4FE-A9FA-4388-BA8A-141EA2317122}" type="presOf" srcId="{1FD4F10D-8650-479E-9435-EC1A7FE4DDBE}" destId="{EBE289EF-A364-4422-BA28-C8DFE3C2B4EE}" srcOrd="0" destOrd="0" presId="urn:microsoft.com/office/officeart/2005/8/layout/process4"/>
    <dgm:cxn modelId="{D3CEDE43-E5D8-41A2-BE43-18D8534B604C}" type="presParOf" srcId="{4B04E4BC-1716-47D2-BC6E-EB8F9BB481AE}" destId="{BE13C379-580C-499D-9627-1FA2B7B90E1B}" srcOrd="0" destOrd="0" presId="urn:microsoft.com/office/officeart/2005/8/layout/process4"/>
    <dgm:cxn modelId="{F6AA4C42-5862-4B22-985F-D6F2B76AFE7E}" type="presParOf" srcId="{BE13C379-580C-499D-9627-1FA2B7B90E1B}" destId="{231E0E6F-6B3F-42B8-84E9-E8A11BC3BF99}" srcOrd="0" destOrd="0" presId="urn:microsoft.com/office/officeart/2005/8/layout/process4"/>
    <dgm:cxn modelId="{FB6EAB45-6CD1-4399-AA58-3205D380E318}" type="presParOf" srcId="{4B04E4BC-1716-47D2-BC6E-EB8F9BB481AE}" destId="{4A2A16EE-4DBD-44E2-800D-97B0B07249A5}" srcOrd="1" destOrd="0" presId="urn:microsoft.com/office/officeart/2005/8/layout/process4"/>
    <dgm:cxn modelId="{47552106-3956-4889-8FB0-C8020D22FB0E}" type="presParOf" srcId="{4B04E4BC-1716-47D2-BC6E-EB8F9BB481AE}" destId="{E116A156-FCA9-41B4-95DF-33A45B4A4297}" srcOrd="2" destOrd="0" presId="urn:microsoft.com/office/officeart/2005/8/layout/process4"/>
    <dgm:cxn modelId="{D38F4C34-2DD0-4672-9FBF-92CEE36EB262}" type="presParOf" srcId="{E116A156-FCA9-41B4-95DF-33A45B4A4297}" destId="{4642FA86-EF91-4E36-B900-71F5360991ED}" srcOrd="0" destOrd="0" presId="urn:microsoft.com/office/officeart/2005/8/layout/process4"/>
    <dgm:cxn modelId="{0BFA04E7-2C22-4C8F-9E18-5C48872807BA}" type="presParOf" srcId="{E116A156-FCA9-41B4-95DF-33A45B4A4297}" destId="{B2B49C66-8F33-4571-9C39-C40513B0BFEE}" srcOrd="1" destOrd="0" presId="urn:microsoft.com/office/officeart/2005/8/layout/process4"/>
    <dgm:cxn modelId="{597F9CDF-BACB-457A-B8CB-44D920221411}" type="presParOf" srcId="{E116A156-FCA9-41B4-95DF-33A45B4A4297}" destId="{5299BDED-D751-4282-8A70-58D6511D2D15}" srcOrd="2" destOrd="0" presId="urn:microsoft.com/office/officeart/2005/8/layout/process4"/>
    <dgm:cxn modelId="{3197894E-F98A-45D9-BEDA-C894B45F9DB0}" type="presParOf" srcId="{5299BDED-D751-4282-8A70-58D6511D2D15}" destId="{95142193-653F-41FE-8F19-A1E70208EEA3}" srcOrd="0" destOrd="0" presId="urn:microsoft.com/office/officeart/2005/8/layout/process4"/>
    <dgm:cxn modelId="{E7FCD36C-F563-4C8E-962B-6DAB3654EEBC}" type="presParOf" srcId="{5299BDED-D751-4282-8A70-58D6511D2D15}" destId="{D0646818-25B5-4642-A1DE-0F0A574327BC}" srcOrd="1" destOrd="0" presId="urn:microsoft.com/office/officeart/2005/8/layout/process4"/>
    <dgm:cxn modelId="{94F8E55F-3185-4FDD-A290-13B4676314EA}" type="presParOf" srcId="{5299BDED-D751-4282-8A70-58D6511D2D15}" destId="{F0811BD0-90E5-43D3-84AF-ABE7FADF36FC}" srcOrd="2" destOrd="0" presId="urn:microsoft.com/office/officeart/2005/8/layout/process4"/>
    <dgm:cxn modelId="{E54E619E-AAFA-4A8C-8A75-7111FB7AFFDC}" type="presParOf" srcId="{5299BDED-D751-4282-8A70-58D6511D2D15}" destId="{9B51FFD6-B7DE-4679-A274-5EC0F38805D1}" srcOrd="3" destOrd="0" presId="urn:microsoft.com/office/officeart/2005/8/layout/process4"/>
    <dgm:cxn modelId="{879DFF1B-2582-49BC-9572-18E41E384B25}" type="presParOf" srcId="{5299BDED-D751-4282-8A70-58D6511D2D15}" destId="{EBE289EF-A364-4422-BA28-C8DFE3C2B4EE}" srcOrd="4" destOrd="0" presId="urn:microsoft.com/office/officeart/2005/8/layout/process4"/>
    <dgm:cxn modelId="{D2A2BEE7-C545-4FDF-A29B-FBEA8B91B7FF}" type="presParOf" srcId="{4B04E4BC-1716-47D2-BC6E-EB8F9BB481AE}" destId="{63E9FC80-D038-43A7-9378-3DDC853BD00B}" srcOrd="3" destOrd="0" presId="urn:microsoft.com/office/officeart/2005/8/layout/process4"/>
    <dgm:cxn modelId="{C7855A46-5D70-4841-98EF-0560DA7B9DAD}" type="presParOf" srcId="{4B04E4BC-1716-47D2-BC6E-EB8F9BB481AE}" destId="{99556B27-4864-43CF-B473-F58E18C51ADF}" srcOrd="4" destOrd="0" presId="urn:microsoft.com/office/officeart/2005/8/layout/process4"/>
    <dgm:cxn modelId="{2D816A81-2460-4CB2-ACB0-E9D1421FBCCE}" type="presParOf" srcId="{99556B27-4864-43CF-B473-F58E18C51ADF}" destId="{69AA7D0E-E5E5-4868-8F52-D6FFF4EFF0E6}" srcOrd="0" destOrd="0" presId="urn:microsoft.com/office/officeart/2005/8/layout/process4"/>
    <dgm:cxn modelId="{F41259D4-4548-4037-9D26-DC6A42CBFCC6}" type="presParOf" srcId="{4B04E4BC-1716-47D2-BC6E-EB8F9BB481AE}" destId="{DD810D61-68E4-4EF9-9F18-15055C265145}" srcOrd="5" destOrd="0" presId="urn:microsoft.com/office/officeart/2005/8/layout/process4"/>
    <dgm:cxn modelId="{1748C65A-BD84-4A2B-A4BB-E21C0F1EC164}" type="presParOf" srcId="{4B04E4BC-1716-47D2-BC6E-EB8F9BB481AE}" destId="{FE26905D-0C66-4AE7-AADB-6A7E552782D0}" srcOrd="6" destOrd="0" presId="urn:microsoft.com/office/officeart/2005/8/layout/process4"/>
    <dgm:cxn modelId="{65F82724-08BE-42AB-8DFB-B4122B383DE0}" type="presParOf" srcId="{FE26905D-0C66-4AE7-AADB-6A7E552782D0}" destId="{00766C88-8210-4B2D-ADF7-255603DFD510}" srcOrd="0" destOrd="0" presId="urn:microsoft.com/office/officeart/2005/8/layout/process4"/>
    <dgm:cxn modelId="{81F4E419-5411-4AC0-8C08-2BC79DE729CE}" type="presParOf" srcId="{4B04E4BC-1716-47D2-BC6E-EB8F9BB481AE}" destId="{F0125772-7C87-48D0-A4B6-DA3ABA18AD49}" srcOrd="7" destOrd="0" presId="urn:microsoft.com/office/officeart/2005/8/layout/process4"/>
    <dgm:cxn modelId="{61362047-FE06-4DAD-A3B8-56C67AC55A0E}" type="presParOf" srcId="{4B04E4BC-1716-47D2-BC6E-EB8F9BB481AE}" destId="{3808DB75-F9DC-4975-8F17-6481FBF8A3F8}" srcOrd="8" destOrd="0" presId="urn:microsoft.com/office/officeart/2005/8/layout/process4"/>
    <dgm:cxn modelId="{D2850ED3-40F0-4335-B12E-EF210DFC71D5}" type="presParOf" srcId="{3808DB75-F9DC-4975-8F17-6481FBF8A3F8}" destId="{B401C40A-D348-4E39-A3AC-B17A2A17C04C}" srcOrd="0" destOrd="0" presId="urn:microsoft.com/office/officeart/2005/8/layout/process4"/>
    <dgm:cxn modelId="{70579DB8-A6BA-41D7-943E-9970096F1BE4}" type="presParOf" srcId="{4B04E4BC-1716-47D2-BC6E-EB8F9BB481AE}" destId="{AF778C28-D38D-4C8E-809D-32E5509EB9AA}" srcOrd="9" destOrd="0" presId="urn:microsoft.com/office/officeart/2005/8/layout/process4"/>
    <dgm:cxn modelId="{D43F52EA-A623-46B0-8FF7-19C5DC6543EB}" type="presParOf" srcId="{4B04E4BC-1716-47D2-BC6E-EB8F9BB481AE}" destId="{6E1B79D1-19E4-4353-969F-A0C36BD02753}" srcOrd="10" destOrd="0" presId="urn:microsoft.com/office/officeart/2005/8/layout/process4"/>
    <dgm:cxn modelId="{CF7F135D-0965-473E-BEDD-93D6F4130805}" type="presParOf" srcId="{6E1B79D1-19E4-4353-969F-A0C36BD02753}" destId="{8248E5F6-ED6C-42BF-A2AC-59EB0B528382}"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F34150F-7FE4-4820-8F22-EA4FE6E0060A}"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7531FA3B-9F9C-4414-99A0-09AA0350F35D}">
      <dgm:prSet/>
      <dgm:spPr/>
      <dgm:t>
        <a:bodyPr/>
        <a:lstStyle/>
        <a:p>
          <a:r>
            <a:rPr lang="da-DK" b="0" i="0"/>
            <a:t>Når en ventil skal dimensioneres skal der omregnes til en KV værdi.</a:t>
          </a:r>
          <a:endParaRPr lang="en-US"/>
        </a:p>
      </dgm:t>
    </dgm:pt>
    <dgm:pt modelId="{4B781BBD-E133-445C-84BF-3559A911DD0B}" type="parTrans" cxnId="{B9B75AEE-805E-4AFB-94A3-B68750F35E33}">
      <dgm:prSet/>
      <dgm:spPr/>
      <dgm:t>
        <a:bodyPr/>
        <a:lstStyle/>
        <a:p>
          <a:endParaRPr lang="en-US"/>
        </a:p>
      </dgm:t>
    </dgm:pt>
    <dgm:pt modelId="{7B1FF078-ADC1-4AAD-B269-D34622F8A3DE}" type="sibTrans" cxnId="{B9B75AEE-805E-4AFB-94A3-B68750F35E33}">
      <dgm:prSet/>
      <dgm:spPr/>
      <dgm:t>
        <a:bodyPr/>
        <a:lstStyle/>
        <a:p>
          <a:endParaRPr lang="en-US"/>
        </a:p>
      </dgm:t>
    </dgm:pt>
    <dgm:pt modelId="{52BB2CDA-1DCB-4DB1-AF49-3502C51C0B2A}">
      <dgm:prSet/>
      <dgm:spPr/>
      <dgm:t>
        <a:bodyPr/>
        <a:lstStyle/>
        <a:p>
          <a:r>
            <a:rPr lang="da-DK" b="0" i="0"/>
            <a:t>En ventils størrelse bliver opgivet ved en KVs værdi.</a:t>
          </a:r>
          <a:endParaRPr lang="en-US"/>
        </a:p>
      </dgm:t>
    </dgm:pt>
    <dgm:pt modelId="{A0969FED-C7BE-48EB-A2FB-310EB7DFAE2B}" type="parTrans" cxnId="{373B5D9B-D698-4498-9566-8F8A03ADA1BF}">
      <dgm:prSet/>
      <dgm:spPr/>
      <dgm:t>
        <a:bodyPr/>
        <a:lstStyle/>
        <a:p>
          <a:endParaRPr lang="en-US"/>
        </a:p>
      </dgm:t>
    </dgm:pt>
    <dgm:pt modelId="{DB5E9591-A22E-4E4F-AD5E-24E86341E283}" type="sibTrans" cxnId="{373B5D9B-D698-4498-9566-8F8A03ADA1BF}">
      <dgm:prSet/>
      <dgm:spPr/>
      <dgm:t>
        <a:bodyPr/>
        <a:lstStyle/>
        <a:p>
          <a:endParaRPr lang="en-US"/>
        </a:p>
      </dgm:t>
    </dgm:pt>
    <dgm:pt modelId="{49D7767C-0FC5-48A3-AC9F-2859B53DCEB0}">
      <dgm:prSet/>
      <dgm:spPr/>
      <dgm:t>
        <a:bodyPr/>
        <a:lstStyle/>
        <a:p>
          <a:r>
            <a:rPr lang="da-DK" b="0" i="0"/>
            <a:t>KVs værdien er det flow der vil være over en fuldt åben ventil med et tryktab på 1 bar.</a:t>
          </a:r>
          <a:endParaRPr lang="en-US"/>
        </a:p>
      </dgm:t>
    </dgm:pt>
    <dgm:pt modelId="{311DD3FF-F71E-43AB-B207-11FFDE992D7B}" type="parTrans" cxnId="{C356DF71-CFDE-4E05-ADC8-FC0269E94B9F}">
      <dgm:prSet/>
      <dgm:spPr/>
      <dgm:t>
        <a:bodyPr/>
        <a:lstStyle/>
        <a:p>
          <a:endParaRPr lang="en-US"/>
        </a:p>
      </dgm:t>
    </dgm:pt>
    <dgm:pt modelId="{AC9CCB4C-4922-40DC-B4B4-11644CC5F7BF}" type="sibTrans" cxnId="{C356DF71-CFDE-4E05-ADC8-FC0269E94B9F}">
      <dgm:prSet/>
      <dgm:spPr/>
      <dgm:t>
        <a:bodyPr/>
        <a:lstStyle/>
        <a:p>
          <a:endParaRPr lang="en-US"/>
        </a:p>
      </dgm:t>
    </dgm:pt>
    <dgm:pt modelId="{0C9AFBCD-C95B-4879-9600-3A391F16F62E}">
      <dgm:prSet/>
      <dgm:spPr/>
      <dgm:t>
        <a:bodyPr/>
        <a:lstStyle/>
        <a:p>
          <a:r>
            <a:rPr lang="da-DK" b="0" i="0"/>
            <a:t>KV værdien er når vi kompensere for at ventilen ikke er fuldt åben og tryktabet over ventilen ikke er 1 bar.</a:t>
          </a:r>
          <a:endParaRPr lang="en-US"/>
        </a:p>
      </dgm:t>
    </dgm:pt>
    <dgm:pt modelId="{10365E13-6694-4870-AFDA-9DE8D892FE8B}" type="parTrans" cxnId="{6F57FA3C-082D-4C70-948B-A2B89A089AFE}">
      <dgm:prSet/>
      <dgm:spPr/>
      <dgm:t>
        <a:bodyPr/>
        <a:lstStyle/>
        <a:p>
          <a:endParaRPr lang="en-US"/>
        </a:p>
      </dgm:t>
    </dgm:pt>
    <dgm:pt modelId="{7292DD32-6DA0-4F02-B71B-A4CBDDE3BDFF}" type="sibTrans" cxnId="{6F57FA3C-082D-4C70-948B-A2B89A089AFE}">
      <dgm:prSet/>
      <dgm:spPr/>
      <dgm:t>
        <a:bodyPr/>
        <a:lstStyle/>
        <a:p>
          <a:endParaRPr lang="en-US"/>
        </a:p>
      </dgm:t>
    </dgm:pt>
    <dgm:pt modelId="{131BAA0C-E0A3-482F-82F9-357D859B8314}" type="pres">
      <dgm:prSet presAssocID="{0F34150F-7FE4-4820-8F22-EA4FE6E0060A}" presName="outerComposite" presStyleCnt="0">
        <dgm:presLayoutVars>
          <dgm:chMax val="5"/>
          <dgm:dir/>
          <dgm:resizeHandles val="exact"/>
        </dgm:presLayoutVars>
      </dgm:prSet>
      <dgm:spPr/>
    </dgm:pt>
    <dgm:pt modelId="{A82A620B-331B-4103-9CD2-0A7C45ACA921}" type="pres">
      <dgm:prSet presAssocID="{0F34150F-7FE4-4820-8F22-EA4FE6E0060A}" presName="dummyMaxCanvas" presStyleCnt="0">
        <dgm:presLayoutVars/>
      </dgm:prSet>
      <dgm:spPr/>
    </dgm:pt>
    <dgm:pt modelId="{F8F1567A-031C-4C5B-B3C1-406B98B53AD6}" type="pres">
      <dgm:prSet presAssocID="{0F34150F-7FE4-4820-8F22-EA4FE6E0060A}" presName="FourNodes_1" presStyleLbl="node1" presStyleIdx="0" presStyleCnt="4">
        <dgm:presLayoutVars>
          <dgm:bulletEnabled val="1"/>
        </dgm:presLayoutVars>
      </dgm:prSet>
      <dgm:spPr/>
    </dgm:pt>
    <dgm:pt modelId="{9F8FCC75-A6D9-42A9-A76A-AFDB3A53B9F0}" type="pres">
      <dgm:prSet presAssocID="{0F34150F-7FE4-4820-8F22-EA4FE6E0060A}" presName="FourNodes_2" presStyleLbl="node1" presStyleIdx="1" presStyleCnt="4">
        <dgm:presLayoutVars>
          <dgm:bulletEnabled val="1"/>
        </dgm:presLayoutVars>
      </dgm:prSet>
      <dgm:spPr/>
    </dgm:pt>
    <dgm:pt modelId="{5151C028-A59C-49AC-91A8-3CEFADE94D79}" type="pres">
      <dgm:prSet presAssocID="{0F34150F-7FE4-4820-8F22-EA4FE6E0060A}" presName="FourNodes_3" presStyleLbl="node1" presStyleIdx="2" presStyleCnt="4">
        <dgm:presLayoutVars>
          <dgm:bulletEnabled val="1"/>
        </dgm:presLayoutVars>
      </dgm:prSet>
      <dgm:spPr/>
    </dgm:pt>
    <dgm:pt modelId="{5FFE2898-313A-4303-ACFA-AE16B1A0A37A}" type="pres">
      <dgm:prSet presAssocID="{0F34150F-7FE4-4820-8F22-EA4FE6E0060A}" presName="FourNodes_4" presStyleLbl="node1" presStyleIdx="3" presStyleCnt="4">
        <dgm:presLayoutVars>
          <dgm:bulletEnabled val="1"/>
        </dgm:presLayoutVars>
      </dgm:prSet>
      <dgm:spPr/>
    </dgm:pt>
    <dgm:pt modelId="{3CB908B1-02DE-4AEE-A98D-96B20261D5A2}" type="pres">
      <dgm:prSet presAssocID="{0F34150F-7FE4-4820-8F22-EA4FE6E0060A}" presName="FourConn_1-2" presStyleLbl="fgAccFollowNode1" presStyleIdx="0" presStyleCnt="3">
        <dgm:presLayoutVars>
          <dgm:bulletEnabled val="1"/>
        </dgm:presLayoutVars>
      </dgm:prSet>
      <dgm:spPr/>
    </dgm:pt>
    <dgm:pt modelId="{FF44A00F-93F0-49AB-BC8C-B0935C54394D}" type="pres">
      <dgm:prSet presAssocID="{0F34150F-7FE4-4820-8F22-EA4FE6E0060A}" presName="FourConn_2-3" presStyleLbl="fgAccFollowNode1" presStyleIdx="1" presStyleCnt="3">
        <dgm:presLayoutVars>
          <dgm:bulletEnabled val="1"/>
        </dgm:presLayoutVars>
      </dgm:prSet>
      <dgm:spPr/>
    </dgm:pt>
    <dgm:pt modelId="{510AF0FD-BA03-4C4D-8B13-068F1422A58D}" type="pres">
      <dgm:prSet presAssocID="{0F34150F-7FE4-4820-8F22-EA4FE6E0060A}" presName="FourConn_3-4" presStyleLbl="fgAccFollowNode1" presStyleIdx="2" presStyleCnt="3">
        <dgm:presLayoutVars>
          <dgm:bulletEnabled val="1"/>
        </dgm:presLayoutVars>
      </dgm:prSet>
      <dgm:spPr/>
    </dgm:pt>
    <dgm:pt modelId="{015B2AB1-2B9E-434C-AC08-515BDFB256A4}" type="pres">
      <dgm:prSet presAssocID="{0F34150F-7FE4-4820-8F22-EA4FE6E0060A}" presName="FourNodes_1_text" presStyleLbl="node1" presStyleIdx="3" presStyleCnt="4">
        <dgm:presLayoutVars>
          <dgm:bulletEnabled val="1"/>
        </dgm:presLayoutVars>
      </dgm:prSet>
      <dgm:spPr/>
    </dgm:pt>
    <dgm:pt modelId="{70965E9A-A3C1-41F0-B2EF-5D204055307B}" type="pres">
      <dgm:prSet presAssocID="{0F34150F-7FE4-4820-8F22-EA4FE6E0060A}" presName="FourNodes_2_text" presStyleLbl="node1" presStyleIdx="3" presStyleCnt="4">
        <dgm:presLayoutVars>
          <dgm:bulletEnabled val="1"/>
        </dgm:presLayoutVars>
      </dgm:prSet>
      <dgm:spPr/>
    </dgm:pt>
    <dgm:pt modelId="{3C1CD65C-EED7-45D5-8E3E-88E6CE4316EA}" type="pres">
      <dgm:prSet presAssocID="{0F34150F-7FE4-4820-8F22-EA4FE6E0060A}" presName="FourNodes_3_text" presStyleLbl="node1" presStyleIdx="3" presStyleCnt="4">
        <dgm:presLayoutVars>
          <dgm:bulletEnabled val="1"/>
        </dgm:presLayoutVars>
      </dgm:prSet>
      <dgm:spPr/>
    </dgm:pt>
    <dgm:pt modelId="{B43863A5-AA8F-4973-B155-BB59498271D6}" type="pres">
      <dgm:prSet presAssocID="{0F34150F-7FE4-4820-8F22-EA4FE6E0060A}" presName="FourNodes_4_text" presStyleLbl="node1" presStyleIdx="3" presStyleCnt="4">
        <dgm:presLayoutVars>
          <dgm:bulletEnabled val="1"/>
        </dgm:presLayoutVars>
      </dgm:prSet>
      <dgm:spPr/>
    </dgm:pt>
  </dgm:ptLst>
  <dgm:cxnLst>
    <dgm:cxn modelId="{EA69B812-9E25-42E7-AC26-D32962A88A5D}" type="presOf" srcId="{7B1FF078-ADC1-4AAD-B269-D34622F8A3DE}" destId="{3CB908B1-02DE-4AEE-A98D-96B20261D5A2}" srcOrd="0" destOrd="0" presId="urn:microsoft.com/office/officeart/2005/8/layout/vProcess5"/>
    <dgm:cxn modelId="{D86F9814-2790-490D-9342-3356AD9672AF}" type="presOf" srcId="{0C9AFBCD-C95B-4879-9600-3A391F16F62E}" destId="{B43863A5-AA8F-4973-B155-BB59498271D6}" srcOrd="1" destOrd="0" presId="urn:microsoft.com/office/officeart/2005/8/layout/vProcess5"/>
    <dgm:cxn modelId="{8B10401A-E6A7-445D-9E9C-4B77AB41B4DB}" type="presOf" srcId="{7531FA3B-9F9C-4414-99A0-09AA0350F35D}" destId="{F8F1567A-031C-4C5B-B3C1-406B98B53AD6}" srcOrd="0" destOrd="0" presId="urn:microsoft.com/office/officeart/2005/8/layout/vProcess5"/>
    <dgm:cxn modelId="{CF79571E-6AA6-45BD-9430-9AAC33990741}" type="presOf" srcId="{52BB2CDA-1DCB-4DB1-AF49-3502C51C0B2A}" destId="{9F8FCC75-A6D9-42A9-A76A-AFDB3A53B9F0}" srcOrd="0" destOrd="0" presId="urn:microsoft.com/office/officeart/2005/8/layout/vProcess5"/>
    <dgm:cxn modelId="{3C1C282C-2248-4099-AB32-85EB1A85DA46}" type="presOf" srcId="{49D7767C-0FC5-48A3-AC9F-2859B53DCEB0}" destId="{5151C028-A59C-49AC-91A8-3CEFADE94D79}" srcOrd="0" destOrd="0" presId="urn:microsoft.com/office/officeart/2005/8/layout/vProcess5"/>
    <dgm:cxn modelId="{6F57FA3C-082D-4C70-948B-A2B89A089AFE}" srcId="{0F34150F-7FE4-4820-8F22-EA4FE6E0060A}" destId="{0C9AFBCD-C95B-4879-9600-3A391F16F62E}" srcOrd="3" destOrd="0" parTransId="{10365E13-6694-4870-AFDA-9DE8D892FE8B}" sibTransId="{7292DD32-6DA0-4F02-B71B-A4CBDDE3BDFF}"/>
    <dgm:cxn modelId="{641EFD5D-3884-4DD5-998D-77D50B5BB093}" type="presOf" srcId="{49D7767C-0FC5-48A3-AC9F-2859B53DCEB0}" destId="{3C1CD65C-EED7-45D5-8E3E-88E6CE4316EA}" srcOrd="1" destOrd="0" presId="urn:microsoft.com/office/officeart/2005/8/layout/vProcess5"/>
    <dgm:cxn modelId="{C356DF71-CFDE-4E05-ADC8-FC0269E94B9F}" srcId="{0F34150F-7FE4-4820-8F22-EA4FE6E0060A}" destId="{49D7767C-0FC5-48A3-AC9F-2859B53DCEB0}" srcOrd="2" destOrd="0" parTransId="{311DD3FF-F71E-43AB-B207-11FFDE992D7B}" sibTransId="{AC9CCB4C-4922-40DC-B4B4-11644CC5F7BF}"/>
    <dgm:cxn modelId="{416AE975-1921-4E7F-9A98-4140EE900BA1}" type="presOf" srcId="{0C9AFBCD-C95B-4879-9600-3A391F16F62E}" destId="{5FFE2898-313A-4303-ACFA-AE16B1A0A37A}" srcOrd="0" destOrd="0" presId="urn:microsoft.com/office/officeart/2005/8/layout/vProcess5"/>
    <dgm:cxn modelId="{33AC7D56-A453-43E7-BC60-FF7067F332F8}" type="presOf" srcId="{7531FA3B-9F9C-4414-99A0-09AA0350F35D}" destId="{015B2AB1-2B9E-434C-AC08-515BDFB256A4}" srcOrd="1" destOrd="0" presId="urn:microsoft.com/office/officeart/2005/8/layout/vProcess5"/>
    <dgm:cxn modelId="{F968547E-78E3-49F5-9507-AEFC30D04BCA}" type="presOf" srcId="{AC9CCB4C-4922-40DC-B4B4-11644CC5F7BF}" destId="{510AF0FD-BA03-4C4D-8B13-068F1422A58D}" srcOrd="0" destOrd="0" presId="urn:microsoft.com/office/officeart/2005/8/layout/vProcess5"/>
    <dgm:cxn modelId="{1C2CEE95-49D4-4426-94A7-9E97B8C190E7}" type="presOf" srcId="{0F34150F-7FE4-4820-8F22-EA4FE6E0060A}" destId="{131BAA0C-E0A3-482F-82F9-357D859B8314}" srcOrd="0" destOrd="0" presId="urn:microsoft.com/office/officeart/2005/8/layout/vProcess5"/>
    <dgm:cxn modelId="{373B5D9B-D698-4498-9566-8F8A03ADA1BF}" srcId="{0F34150F-7FE4-4820-8F22-EA4FE6E0060A}" destId="{52BB2CDA-1DCB-4DB1-AF49-3502C51C0B2A}" srcOrd="1" destOrd="0" parTransId="{A0969FED-C7BE-48EB-A2FB-310EB7DFAE2B}" sibTransId="{DB5E9591-A22E-4E4F-AD5E-24E86341E283}"/>
    <dgm:cxn modelId="{C1CD12AC-8321-4AF6-A892-F6E3E0CFA1EC}" type="presOf" srcId="{DB5E9591-A22E-4E4F-AD5E-24E86341E283}" destId="{FF44A00F-93F0-49AB-BC8C-B0935C54394D}" srcOrd="0" destOrd="0" presId="urn:microsoft.com/office/officeart/2005/8/layout/vProcess5"/>
    <dgm:cxn modelId="{42BA28B3-0DDA-4F85-8172-552FDD8129D4}" type="presOf" srcId="{52BB2CDA-1DCB-4DB1-AF49-3502C51C0B2A}" destId="{70965E9A-A3C1-41F0-B2EF-5D204055307B}" srcOrd="1" destOrd="0" presId="urn:microsoft.com/office/officeart/2005/8/layout/vProcess5"/>
    <dgm:cxn modelId="{B9B75AEE-805E-4AFB-94A3-B68750F35E33}" srcId="{0F34150F-7FE4-4820-8F22-EA4FE6E0060A}" destId="{7531FA3B-9F9C-4414-99A0-09AA0350F35D}" srcOrd="0" destOrd="0" parTransId="{4B781BBD-E133-445C-84BF-3559A911DD0B}" sibTransId="{7B1FF078-ADC1-4AAD-B269-D34622F8A3DE}"/>
    <dgm:cxn modelId="{38B03D99-38D9-4522-A415-A166362257EF}" type="presParOf" srcId="{131BAA0C-E0A3-482F-82F9-357D859B8314}" destId="{A82A620B-331B-4103-9CD2-0A7C45ACA921}" srcOrd="0" destOrd="0" presId="urn:microsoft.com/office/officeart/2005/8/layout/vProcess5"/>
    <dgm:cxn modelId="{AB2F2F4A-5B2F-475F-96E2-35AEA094663C}" type="presParOf" srcId="{131BAA0C-E0A3-482F-82F9-357D859B8314}" destId="{F8F1567A-031C-4C5B-B3C1-406B98B53AD6}" srcOrd="1" destOrd="0" presId="urn:microsoft.com/office/officeart/2005/8/layout/vProcess5"/>
    <dgm:cxn modelId="{922DBF47-8B3A-4431-84F7-84B19B54DB2A}" type="presParOf" srcId="{131BAA0C-E0A3-482F-82F9-357D859B8314}" destId="{9F8FCC75-A6D9-42A9-A76A-AFDB3A53B9F0}" srcOrd="2" destOrd="0" presId="urn:microsoft.com/office/officeart/2005/8/layout/vProcess5"/>
    <dgm:cxn modelId="{BB9A0024-4EDE-44C7-A119-6D9770DC183C}" type="presParOf" srcId="{131BAA0C-E0A3-482F-82F9-357D859B8314}" destId="{5151C028-A59C-49AC-91A8-3CEFADE94D79}" srcOrd="3" destOrd="0" presId="urn:microsoft.com/office/officeart/2005/8/layout/vProcess5"/>
    <dgm:cxn modelId="{C1B8A249-36B4-49F0-822C-B6E8E8C2C0CA}" type="presParOf" srcId="{131BAA0C-E0A3-482F-82F9-357D859B8314}" destId="{5FFE2898-313A-4303-ACFA-AE16B1A0A37A}" srcOrd="4" destOrd="0" presId="urn:microsoft.com/office/officeart/2005/8/layout/vProcess5"/>
    <dgm:cxn modelId="{F19BE14D-9180-447F-A906-02F76FA45525}" type="presParOf" srcId="{131BAA0C-E0A3-482F-82F9-357D859B8314}" destId="{3CB908B1-02DE-4AEE-A98D-96B20261D5A2}" srcOrd="5" destOrd="0" presId="urn:microsoft.com/office/officeart/2005/8/layout/vProcess5"/>
    <dgm:cxn modelId="{07881464-A353-4DC1-8830-61F5F9597C39}" type="presParOf" srcId="{131BAA0C-E0A3-482F-82F9-357D859B8314}" destId="{FF44A00F-93F0-49AB-BC8C-B0935C54394D}" srcOrd="6" destOrd="0" presId="urn:microsoft.com/office/officeart/2005/8/layout/vProcess5"/>
    <dgm:cxn modelId="{D638CA3D-6AD2-43C9-81C2-0728F4E6928B}" type="presParOf" srcId="{131BAA0C-E0A3-482F-82F9-357D859B8314}" destId="{510AF0FD-BA03-4C4D-8B13-068F1422A58D}" srcOrd="7" destOrd="0" presId="urn:microsoft.com/office/officeart/2005/8/layout/vProcess5"/>
    <dgm:cxn modelId="{8014EE0F-820D-47F1-B7B3-73A2251A7083}" type="presParOf" srcId="{131BAA0C-E0A3-482F-82F9-357D859B8314}" destId="{015B2AB1-2B9E-434C-AC08-515BDFB256A4}" srcOrd="8" destOrd="0" presId="urn:microsoft.com/office/officeart/2005/8/layout/vProcess5"/>
    <dgm:cxn modelId="{21A40D88-9879-49FB-AA8D-7EE03E7D365B}" type="presParOf" srcId="{131BAA0C-E0A3-482F-82F9-357D859B8314}" destId="{70965E9A-A3C1-41F0-B2EF-5D204055307B}" srcOrd="9" destOrd="0" presId="urn:microsoft.com/office/officeart/2005/8/layout/vProcess5"/>
    <dgm:cxn modelId="{2486601A-C10F-4016-8337-CA4C7F4C84A1}" type="presParOf" srcId="{131BAA0C-E0A3-482F-82F9-357D859B8314}" destId="{3C1CD65C-EED7-45D5-8E3E-88E6CE4316EA}" srcOrd="10" destOrd="0" presId="urn:microsoft.com/office/officeart/2005/8/layout/vProcess5"/>
    <dgm:cxn modelId="{4357E1AD-59EB-4F61-ACA6-7427D839AB7F}" type="presParOf" srcId="{131BAA0C-E0A3-482F-82F9-357D859B8314}" destId="{B43863A5-AA8F-4973-B155-BB59498271D6}"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289941-698C-491E-9E40-DA5BDD7EC443}">
      <dsp:nvSpPr>
        <dsp:cNvPr id="0" name=""/>
        <dsp:cNvSpPr/>
      </dsp:nvSpPr>
      <dsp:spPr>
        <a:xfrm>
          <a:off x="272887" y="-82042"/>
          <a:ext cx="5069211" cy="5069211"/>
        </a:xfrm>
        <a:prstGeom prst="circularArrow">
          <a:avLst>
            <a:gd name="adj1" fmla="val 5544"/>
            <a:gd name="adj2" fmla="val 330680"/>
            <a:gd name="adj3" fmla="val 14962144"/>
            <a:gd name="adj4" fmla="val 16698418"/>
            <a:gd name="adj5" fmla="val 5757"/>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F3A91F-005A-452B-BA89-85DF2F0293E8}">
      <dsp:nvSpPr>
        <dsp:cNvPr id="0" name=""/>
        <dsp:cNvSpPr/>
      </dsp:nvSpPr>
      <dsp:spPr>
        <a:xfrm>
          <a:off x="2272863" y="1563"/>
          <a:ext cx="1069260" cy="534630"/>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da-DK" sz="800" b="0" i="0" kern="1200"/>
            <a:t>Grundlæggende enheder.</a:t>
          </a:r>
          <a:endParaRPr lang="en-US" sz="800" kern="1200"/>
        </a:p>
      </dsp:txBody>
      <dsp:txXfrm>
        <a:off x="2298961" y="27661"/>
        <a:ext cx="1017064" cy="482434"/>
      </dsp:txXfrm>
    </dsp:sp>
    <dsp:sp modelId="{56B04EAC-AE45-4A52-8D56-82DEA9E5F3AF}">
      <dsp:nvSpPr>
        <dsp:cNvPr id="0" name=""/>
        <dsp:cNvSpPr/>
      </dsp:nvSpPr>
      <dsp:spPr>
        <a:xfrm>
          <a:off x="3441572" y="344727"/>
          <a:ext cx="1069260" cy="534630"/>
        </a:xfrm>
        <a:prstGeom prst="roundRect">
          <a:avLst/>
        </a:prstGeom>
        <a:solidFill>
          <a:schemeClr val="accent5">
            <a:hueOff val="623724"/>
            <a:satOff val="-401"/>
            <a:lumOff val="27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da-DK" sz="800" b="0" i="0" kern="1200"/>
            <a:t>Omregnings faktorer</a:t>
          </a:r>
          <a:endParaRPr lang="en-US" sz="800" kern="1200"/>
        </a:p>
      </dsp:txBody>
      <dsp:txXfrm>
        <a:off x="3467670" y="370825"/>
        <a:ext cx="1017064" cy="482434"/>
      </dsp:txXfrm>
    </dsp:sp>
    <dsp:sp modelId="{21A293B6-F79E-4C2E-84AC-DCE741B9D279}">
      <dsp:nvSpPr>
        <dsp:cNvPr id="0" name=""/>
        <dsp:cNvSpPr/>
      </dsp:nvSpPr>
      <dsp:spPr>
        <a:xfrm>
          <a:off x="4239224" y="1265266"/>
          <a:ext cx="1069260" cy="534630"/>
        </a:xfrm>
        <a:prstGeom prst="roundRect">
          <a:avLst/>
        </a:prstGeom>
        <a:solidFill>
          <a:schemeClr val="accent5">
            <a:hueOff val="1247448"/>
            <a:satOff val="-803"/>
            <a:lumOff val="54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da-DK" sz="800" b="0" i="0" kern="1200"/>
            <a:t>Stofværdier</a:t>
          </a:r>
          <a:endParaRPr lang="en-US" sz="800" kern="1200"/>
        </a:p>
      </dsp:txBody>
      <dsp:txXfrm>
        <a:off x="4265322" y="1291364"/>
        <a:ext cx="1017064" cy="482434"/>
      </dsp:txXfrm>
    </dsp:sp>
    <dsp:sp modelId="{2F1A35CB-D22E-4E4C-8BFD-D03933DEF226}">
      <dsp:nvSpPr>
        <dsp:cNvPr id="0" name=""/>
        <dsp:cNvSpPr/>
      </dsp:nvSpPr>
      <dsp:spPr>
        <a:xfrm>
          <a:off x="4412570" y="2470917"/>
          <a:ext cx="1069260" cy="534630"/>
        </a:xfrm>
        <a:prstGeom prst="roundRect">
          <a:avLst/>
        </a:prstGeom>
        <a:solidFill>
          <a:schemeClr val="accent5">
            <a:hueOff val="1871171"/>
            <a:satOff val="-1204"/>
            <a:lumOff val="82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da-DK" sz="800" b="0" i="0" kern="1200"/>
            <a:t>U-værdier</a:t>
          </a:r>
          <a:endParaRPr lang="en-US" sz="800" kern="1200"/>
        </a:p>
      </dsp:txBody>
      <dsp:txXfrm>
        <a:off x="4438668" y="2497015"/>
        <a:ext cx="1017064" cy="482434"/>
      </dsp:txXfrm>
    </dsp:sp>
    <dsp:sp modelId="{C994EB37-0168-4C96-B433-7F5E927CEA01}">
      <dsp:nvSpPr>
        <dsp:cNvPr id="0" name=""/>
        <dsp:cNvSpPr/>
      </dsp:nvSpPr>
      <dsp:spPr>
        <a:xfrm>
          <a:off x="3906575" y="3578892"/>
          <a:ext cx="1069260" cy="534630"/>
        </a:xfrm>
        <a:prstGeom prst="roundRect">
          <a:avLst/>
        </a:prstGeom>
        <a:solidFill>
          <a:schemeClr val="accent5">
            <a:hueOff val="2494895"/>
            <a:satOff val="-1605"/>
            <a:lumOff val="109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da-DK" sz="800" b="0" i="0" kern="1200"/>
            <a:t>Varmetab</a:t>
          </a:r>
          <a:endParaRPr lang="en-US" sz="800" kern="1200"/>
        </a:p>
      </dsp:txBody>
      <dsp:txXfrm>
        <a:off x="3932673" y="3604990"/>
        <a:ext cx="1017064" cy="482434"/>
      </dsp:txXfrm>
    </dsp:sp>
    <dsp:sp modelId="{046B9D45-7705-449C-8D23-1AD8C3CA39FF}">
      <dsp:nvSpPr>
        <dsp:cNvPr id="0" name=""/>
        <dsp:cNvSpPr/>
      </dsp:nvSpPr>
      <dsp:spPr>
        <a:xfrm>
          <a:off x="2881887" y="4237419"/>
          <a:ext cx="1069260" cy="534630"/>
        </a:xfrm>
        <a:prstGeom prst="roundRect">
          <a:avLst/>
        </a:prstGeom>
        <a:solidFill>
          <a:schemeClr val="accent5">
            <a:hueOff val="3118619"/>
            <a:satOff val="-2006"/>
            <a:lumOff val="137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da-DK" sz="800" b="0" i="0" kern="1200"/>
            <a:t>Effekt</a:t>
          </a:r>
          <a:endParaRPr lang="en-US" sz="800" kern="1200"/>
        </a:p>
      </dsp:txBody>
      <dsp:txXfrm>
        <a:off x="2907985" y="4263517"/>
        <a:ext cx="1017064" cy="482434"/>
      </dsp:txXfrm>
    </dsp:sp>
    <dsp:sp modelId="{DF2D2ED9-6DC7-41AC-A21C-036B5174EF1D}">
      <dsp:nvSpPr>
        <dsp:cNvPr id="0" name=""/>
        <dsp:cNvSpPr/>
      </dsp:nvSpPr>
      <dsp:spPr>
        <a:xfrm>
          <a:off x="1663839" y="4237419"/>
          <a:ext cx="1069260" cy="534630"/>
        </a:xfrm>
        <a:prstGeom prst="roundRect">
          <a:avLst/>
        </a:prstGeom>
        <a:solidFill>
          <a:schemeClr val="accent5">
            <a:hueOff val="3742343"/>
            <a:satOff val="-2408"/>
            <a:lumOff val="164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da-DK" sz="800" b="0" i="0" kern="1200"/>
            <a:t>Energi</a:t>
          </a:r>
          <a:endParaRPr lang="en-US" sz="800" kern="1200"/>
        </a:p>
      </dsp:txBody>
      <dsp:txXfrm>
        <a:off x="1689937" y="4263517"/>
        <a:ext cx="1017064" cy="482434"/>
      </dsp:txXfrm>
    </dsp:sp>
    <dsp:sp modelId="{C29D9D30-223A-4577-89B8-F59543E9FD7D}">
      <dsp:nvSpPr>
        <dsp:cNvPr id="0" name=""/>
        <dsp:cNvSpPr/>
      </dsp:nvSpPr>
      <dsp:spPr>
        <a:xfrm>
          <a:off x="639151" y="3578892"/>
          <a:ext cx="1069260" cy="534630"/>
        </a:xfrm>
        <a:prstGeom prst="roundRect">
          <a:avLst/>
        </a:prstGeom>
        <a:solidFill>
          <a:schemeClr val="accent5">
            <a:hueOff val="4366067"/>
            <a:satOff val="-2809"/>
            <a:lumOff val="192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da-DK" sz="800" b="0" i="0" kern="1200"/>
            <a:t>Virkningsgrader</a:t>
          </a:r>
          <a:endParaRPr lang="en-US" sz="800" kern="1200"/>
        </a:p>
      </dsp:txBody>
      <dsp:txXfrm>
        <a:off x="665249" y="3604990"/>
        <a:ext cx="1017064" cy="482434"/>
      </dsp:txXfrm>
    </dsp:sp>
    <dsp:sp modelId="{C154EA4F-F0A2-4CA4-843B-127089E3D2C0}">
      <dsp:nvSpPr>
        <dsp:cNvPr id="0" name=""/>
        <dsp:cNvSpPr/>
      </dsp:nvSpPr>
      <dsp:spPr>
        <a:xfrm>
          <a:off x="133156" y="2470917"/>
          <a:ext cx="1069260" cy="534630"/>
        </a:xfrm>
        <a:prstGeom prst="roundRect">
          <a:avLst/>
        </a:prstGeom>
        <a:solidFill>
          <a:schemeClr val="accent5">
            <a:hueOff val="4989790"/>
            <a:satOff val="-3210"/>
            <a:lumOff val="219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da-DK" sz="800" b="0" i="0" kern="1200"/>
            <a:t>Tryktab</a:t>
          </a:r>
          <a:endParaRPr lang="en-US" sz="800" kern="1200"/>
        </a:p>
      </dsp:txBody>
      <dsp:txXfrm>
        <a:off x="159254" y="2497015"/>
        <a:ext cx="1017064" cy="482434"/>
      </dsp:txXfrm>
    </dsp:sp>
    <dsp:sp modelId="{D5220836-F7F4-4B8A-8386-FF43EE5ADF1B}">
      <dsp:nvSpPr>
        <dsp:cNvPr id="0" name=""/>
        <dsp:cNvSpPr/>
      </dsp:nvSpPr>
      <dsp:spPr>
        <a:xfrm>
          <a:off x="306502" y="1265266"/>
          <a:ext cx="1069260" cy="534630"/>
        </a:xfrm>
        <a:prstGeom prst="roundRect">
          <a:avLst/>
        </a:prstGeom>
        <a:solidFill>
          <a:schemeClr val="accent5">
            <a:hueOff val="5613514"/>
            <a:satOff val="-3612"/>
            <a:lumOff val="247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da-DK" sz="800" b="0" i="0" kern="1200"/>
            <a:t>KV-værdier</a:t>
          </a:r>
          <a:endParaRPr lang="en-US" sz="800" kern="1200"/>
        </a:p>
      </dsp:txBody>
      <dsp:txXfrm>
        <a:off x="332600" y="1291364"/>
        <a:ext cx="1017064" cy="482434"/>
      </dsp:txXfrm>
    </dsp:sp>
    <dsp:sp modelId="{FA43458D-9469-40CA-B17E-56C6407856F3}">
      <dsp:nvSpPr>
        <dsp:cNvPr id="0" name=""/>
        <dsp:cNvSpPr/>
      </dsp:nvSpPr>
      <dsp:spPr>
        <a:xfrm>
          <a:off x="1104154" y="344727"/>
          <a:ext cx="1069260" cy="534630"/>
        </a:xfrm>
        <a:prstGeom prst="roundRect">
          <a:avLst/>
        </a:prstGeom>
        <a:solidFill>
          <a:schemeClr val="accent5">
            <a:hueOff val="6237238"/>
            <a:satOff val="-4013"/>
            <a:lumOff val="274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da-DK" sz="800" b="0" i="0" kern="1200"/>
            <a:t>Forindstillinger</a:t>
          </a:r>
          <a:endParaRPr lang="en-US" sz="800" kern="1200"/>
        </a:p>
      </dsp:txBody>
      <dsp:txXfrm>
        <a:off x="1130252" y="370825"/>
        <a:ext cx="1017064" cy="4824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9CA10B-A3DE-49CD-BD6F-6234A43AB583}">
      <dsp:nvSpPr>
        <dsp:cNvPr id="0" name=""/>
        <dsp:cNvSpPr/>
      </dsp:nvSpPr>
      <dsp:spPr>
        <a:xfrm>
          <a:off x="0" y="390367"/>
          <a:ext cx="6496050" cy="595877"/>
        </a:xfrm>
        <a:prstGeom prst="round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da-DK" sz="1500" b="0" i="0" kern="1200"/>
            <a:t>Begrebet anvendes når der tales om varmetab fra en bygning.</a:t>
          </a:r>
          <a:endParaRPr lang="en-US" sz="1500" kern="1200"/>
        </a:p>
      </dsp:txBody>
      <dsp:txXfrm>
        <a:off x="29088" y="419455"/>
        <a:ext cx="6437874" cy="537701"/>
      </dsp:txXfrm>
    </dsp:sp>
    <dsp:sp modelId="{BA657F88-A604-486A-BBA8-64F6D6555866}">
      <dsp:nvSpPr>
        <dsp:cNvPr id="0" name=""/>
        <dsp:cNvSpPr/>
      </dsp:nvSpPr>
      <dsp:spPr>
        <a:xfrm>
          <a:off x="0" y="1029445"/>
          <a:ext cx="6496050" cy="595877"/>
        </a:xfrm>
        <a:prstGeom prst="roundRect">
          <a:avLst/>
        </a:prstGeom>
        <a:gradFill rotWithShape="0">
          <a:gsLst>
            <a:gs pos="0">
              <a:schemeClr val="accent2">
                <a:hueOff val="270963"/>
                <a:satOff val="-1326"/>
                <a:lumOff val="745"/>
                <a:alphaOff val="0"/>
                <a:tint val="98000"/>
                <a:lumMod val="114000"/>
              </a:schemeClr>
            </a:gs>
            <a:gs pos="100000">
              <a:schemeClr val="accent2">
                <a:hueOff val="270963"/>
                <a:satOff val="-1326"/>
                <a:lumOff val="745"/>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da-DK" sz="1500" b="0" i="0" kern="1200"/>
            <a:t>U-værdi er et udtryk for den todimensionelle varmestrøms koefficient ud gennem bygningsdele så som ydermure, lofter og gulve.</a:t>
          </a:r>
          <a:endParaRPr lang="en-US" sz="1500" kern="1200"/>
        </a:p>
      </dsp:txBody>
      <dsp:txXfrm>
        <a:off x="29088" y="1058533"/>
        <a:ext cx="6437874" cy="537701"/>
      </dsp:txXfrm>
    </dsp:sp>
    <dsp:sp modelId="{1282BE75-866E-4758-AC3D-942A0A0226AD}">
      <dsp:nvSpPr>
        <dsp:cNvPr id="0" name=""/>
        <dsp:cNvSpPr/>
      </dsp:nvSpPr>
      <dsp:spPr>
        <a:xfrm>
          <a:off x="0" y="1668522"/>
          <a:ext cx="6496050" cy="595877"/>
        </a:xfrm>
        <a:prstGeom prst="roundRect">
          <a:avLst/>
        </a:prstGeom>
        <a:gradFill rotWithShape="0">
          <a:gsLst>
            <a:gs pos="0">
              <a:schemeClr val="accent2">
                <a:hueOff val="541926"/>
                <a:satOff val="-2653"/>
                <a:lumOff val="1490"/>
                <a:alphaOff val="0"/>
                <a:tint val="98000"/>
                <a:lumMod val="114000"/>
              </a:schemeClr>
            </a:gs>
            <a:gs pos="100000">
              <a:schemeClr val="accent2">
                <a:hueOff val="541926"/>
                <a:satOff val="-2653"/>
                <a:lumOff val="149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da-DK" sz="1500" b="0" i="0" kern="1200"/>
            <a:t>U-værdi beskriver hvor stor en varmeeffekt der slipper ud pr m² når der er en temperaturforskel på 1 K.</a:t>
          </a:r>
          <a:endParaRPr lang="en-US" sz="1500" kern="1200"/>
        </a:p>
      </dsp:txBody>
      <dsp:txXfrm>
        <a:off x="29088" y="1697610"/>
        <a:ext cx="6437874" cy="537701"/>
      </dsp:txXfrm>
    </dsp:sp>
    <dsp:sp modelId="{CEAA92EC-EE0C-4CE1-9EA6-94245B4BE144}">
      <dsp:nvSpPr>
        <dsp:cNvPr id="0" name=""/>
        <dsp:cNvSpPr/>
      </dsp:nvSpPr>
      <dsp:spPr>
        <a:xfrm>
          <a:off x="0" y="2307599"/>
          <a:ext cx="6496050" cy="595877"/>
        </a:xfrm>
        <a:prstGeom prst="roundRect">
          <a:avLst/>
        </a:prstGeom>
        <a:gradFill rotWithShape="0">
          <a:gsLst>
            <a:gs pos="0">
              <a:schemeClr val="accent2">
                <a:hueOff val="812888"/>
                <a:satOff val="-3979"/>
                <a:lumOff val="2235"/>
                <a:alphaOff val="0"/>
                <a:tint val="98000"/>
                <a:lumMod val="114000"/>
              </a:schemeClr>
            </a:gs>
            <a:gs pos="100000">
              <a:schemeClr val="accent2">
                <a:hueOff val="812888"/>
                <a:satOff val="-3979"/>
                <a:lumOff val="2235"/>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da-DK" sz="1500" b="0" i="0" kern="1200"/>
            <a:t>For at finde U-værdien skal man kende bygningsdelens opbygning.</a:t>
          </a:r>
          <a:endParaRPr lang="en-US" sz="1500" kern="1200"/>
        </a:p>
      </dsp:txBody>
      <dsp:txXfrm>
        <a:off x="29088" y="2336687"/>
        <a:ext cx="6437874" cy="537701"/>
      </dsp:txXfrm>
    </dsp:sp>
    <dsp:sp modelId="{442A1514-DE19-41E2-A52D-40E1B7BF1BEB}">
      <dsp:nvSpPr>
        <dsp:cNvPr id="0" name=""/>
        <dsp:cNvSpPr/>
      </dsp:nvSpPr>
      <dsp:spPr>
        <a:xfrm>
          <a:off x="0" y="2946677"/>
          <a:ext cx="6496050" cy="595877"/>
        </a:xfrm>
        <a:prstGeom prst="roundRect">
          <a:avLst/>
        </a:prstGeom>
        <a:gradFill rotWithShape="0">
          <a:gsLst>
            <a:gs pos="0">
              <a:schemeClr val="accent2">
                <a:hueOff val="1083851"/>
                <a:satOff val="-5306"/>
                <a:lumOff val="2980"/>
                <a:alphaOff val="0"/>
                <a:tint val="98000"/>
                <a:lumMod val="114000"/>
              </a:schemeClr>
            </a:gs>
            <a:gs pos="100000">
              <a:schemeClr val="accent2">
                <a:hueOff val="1083851"/>
                <a:satOff val="-5306"/>
                <a:lumOff val="298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da-DK" sz="1500" b="0" i="0" kern="1200"/>
            <a:t>Man skal finde varmeledningsevnerne for de forskellige materialer</a:t>
          </a:r>
          <a:endParaRPr lang="en-US" sz="1500" kern="1200"/>
        </a:p>
      </dsp:txBody>
      <dsp:txXfrm>
        <a:off x="29088" y="2975765"/>
        <a:ext cx="6437874" cy="537701"/>
      </dsp:txXfrm>
    </dsp:sp>
    <dsp:sp modelId="{06FE8E5B-3F76-4F40-804F-76334FA22192}">
      <dsp:nvSpPr>
        <dsp:cNvPr id="0" name=""/>
        <dsp:cNvSpPr/>
      </dsp:nvSpPr>
      <dsp:spPr>
        <a:xfrm>
          <a:off x="0" y="3585754"/>
          <a:ext cx="6496050" cy="595877"/>
        </a:xfrm>
        <a:prstGeom prst="roundRect">
          <a:avLst/>
        </a:prstGeom>
        <a:gradFill rotWithShape="0">
          <a:gsLst>
            <a:gs pos="0">
              <a:schemeClr val="accent2">
                <a:hueOff val="1354814"/>
                <a:satOff val="-6632"/>
                <a:lumOff val="3725"/>
                <a:alphaOff val="0"/>
                <a:tint val="98000"/>
                <a:lumMod val="114000"/>
              </a:schemeClr>
            </a:gs>
            <a:gs pos="100000">
              <a:schemeClr val="accent2">
                <a:hueOff val="1354814"/>
                <a:satOff val="-6632"/>
                <a:lumOff val="3725"/>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da-DK" sz="1500" b="0" i="0" kern="1200"/>
            <a:t>Med disse oplysninger kan U-værdien bestemmes.</a:t>
          </a:r>
          <a:endParaRPr lang="en-US" sz="1500" kern="1200"/>
        </a:p>
      </dsp:txBody>
      <dsp:txXfrm>
        <a:off x="29088" y="3614842"/>
        <a:ext cx="6437874" cy="5377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1E0E6F-6B3F-42B8-84E9-E8A11BC3BF99}">
      <dsp:nvSpPr>
        <dsp:cNvPr id="0" name=""/>
        <dsp:cNvSpPr/>
      </dsp:nvSpPr>
      <dsp:spPr>
        <a:xfrm>
          <a:off x="0" y="4039637"/>
          <a:ext cx="6496050" cy="530200"/>
        </a:xfrm>
        <a:prstGeom prst="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da-DK" sz="1000" b="0" i="0" kern="1200"/>
            <a:t>Effekt over veksler og radiatorer.</a:t>
          </a:r>
          <a:endParaRPr lang="en-US" sz="1000" kern="1200"/>
        </a:p>
      </dsp:txBody>
      <dsp:txXfrm>
        <a:off x="0" y="4039637"/>
        <a:ext cx="6496050" cy="530200"/>
      </dsp:txXfrm>
    </dsp:sp>
    <dsp:sp modelId="{B2B49C66-8F33-4571-9C39-C40513B0BFEE}">
      <dsp:nvSpPr>
        <dsp:cNvPr id="0" name=""/>
        <dsp:cNvSpPr/>
      </dsp:nvSpPr>
      <dsp:spPr>
        <a:xfrm rot="10800000">
          <a:off x="0" y="3232142"/>
          <a:ext cx="6496050" cy="815447"/>
        </a:xfrm>
        <a:prstGeom prst="upArrowCallout">
          <a:avLst/>
        </a:prstGeom>
        <a:gradFill rotWithShape="0">
          <a:gsLst>
            <a:gs pos="0">
              <a:schemeClr val="accent2">
                <a:hueOff val="270963"/>
                <a:satOff val="-1326"/>
                <a:lumOff val="745"/>
                <a:alphaOff val="0"/>
                <a:tint val="98000"/>
                <a:lumMod val="114000"/>
              </a:schemeClr>
            </a:gs>
            <a:gs pos="100000">
              <a:schemeClr val="accent2">
                <a:hueOff val="270963"/>
                <a:satOff val="-1326"/>
                <a:lumOff val="745"/>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da-DK" sz="1000" b="0" i="0" kern="1200"/>
            <a:t>De steder hvor vi arbejder med effekt er</a:t>
          </a:r>
          <a:endParaRPr lang="en-US" sz="1000" kern="1200"/>
        </a:p>
      </dsp:txBody>
      <dsp:txXfrm rot="-10800000">
        <a:off x="0" y="3232142"/>
        <a:ext cx="6496050" cy="286222"/>
      </dsp:txXfrm>
    </dsp:sp>
    <dsp:sp modelId="{95142193-653F-41FE-8F19-A1E70208EEA3}">
      <dsp:nvSpPr>
        <dsp:cNvPr id="0" name=""/>
        <dsp:cNvSpPr/>
      </dsp:nvSpPr>
      <dsp:spPr>
        <a:xfrm>
          <a:off x="792" y="3518364"/>
          <a:ext cx="1298892" cy="243818"/>
        </a:xfrm>
        <a:prstGeom prst="rect">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marL="0" lvl="0" indent="0" algn="ctr" defTabSz="400050">
            <a:lnSpc>
              <a:spcPct val="90000"/>
            </a:lnSpc>
            <a:spcBef>
              <a:spcPct val="0"/>
            </a:spcBef>
            <a:spcAft>
              <a:spcPct val="35000"/>
            </a:spcAft>
            <a:buNone/>
          </a:pPr>
          <a:r>
            <a:rPr lang="da-DK" sz="900" b="0" i="0" kern="1200"/>
            <a:t>Varmetab</a:t>
          </a:r>
          <a:endParaRPr lang="en-US" sz="900" kern="1200"/>
        </a:p>
      </dsp:txBody>
      <dsp:txXfrm>
        <a:off x="792" y="3518364"/>
        <a:ext cx="1298892" cy="243818"/>
      </dsp:txXfrm>
    </dsp:sp>
    <dsp:sp modelId="{D0646818-25B5-4642-A1DE-0F0A574327BC}">
      <dsp:nvSpPr>
        <dsp:cNvPr id="0" name=""/>
        <dsp:cNvSpPr/>
      </dsp:nvSpPr>
      <dsp:spPr>
        <a:xfrm>
          <a:off x="1299685" y="3518364"/>
          <a:ext cx="1298892" cy="243818"/>
        </a:xfrm>
        <a:prstGeom prst="rect">
          <a:avLst/>
        </a:prstGeom>
        <a:solidFill>
          <a:schemeClr val="accent2">
            <a:tint val="40000"/>
            <a:alpha val="90000"/>
            <a:hueOff val="407442"/>
            <a:satOff val="-1178"/>
            <a:lumOff val="-25"/>
            <a:alphaOff val="0"/>
          </a:schemeClr>
        </a:solidFill>
        <a:ln w="9525" cap="rnd" cmpd="sng" algn="ctr">
          <a:solidFill>
            <a:schemeClr val="accent2">
              <a:tint val="40000"/>
              <a:alpha val="90000"/>
              <a:hueOff val="407442"/>
              <a:satOff val="-1178"/>
              <a:lumOff val="-2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marL="0" lvl="0" indent="0" algn="ctr" defTabSz="400050">
            <a:lnSpc>
              <a:spcPct val="90000"/>
            </a:lnSpc>
            <a:spcBef>
              <a:spcPct val="0"/>
            </a:spcBef>
            <a:spcAft>
              <a:spcPct val="35000"/>
            </a:spcAft>
            <a:buNone/>
          </a:pPr>
          <a:r>
            <a:rPr lang="da-DK" sz="900" b="0" i="0" kern="1200"/>
            <a:t>Radiator ydelse</a:t>
          </a:r>
          <a:endParaRPr lang="en-US" sz="900" kern="1200"/>
        </a:p>
      </dsp:txBody>
      <dsp:txXfrm>
        <a:off x="1299685" y="3518364"/>
        <a:ext cx="1298892" cy="243818"/>
      </dsp:txXfrm>
    </dsp:sp>
    <dsp:sp modelId="{F0811BD0-90E5-43D3-84AF-ABE7FADF36FC}">
      <dsp:nvSpPr>
        <dsp:cNvPr id="0" name=""/>
        <dsp:cNvSpPr/>
      </dsp:nvSpPr>
      <dsp:spPr>
        <a:xfrm>
          <a:off x="2598578" y="3518364"/>
          <a:ext cx="1298892" cy="243818"/>
        </a:xfrm>
        <a:prstGeom prst="rect">
          <a:avLst/>
        </a:prstGeom>
        <a:solidFill>
          <a:schemeClr val="accent2">
            <a:tint val="40000"/>
            <a:alpha val="90000"/>
            <a:hueOff val="814885"/>
            <a:satOff val="-2356"/>
            <a:lumOff val="-50"/>
            <a:alphaOff val="0"/>
          </a:schemeClr>
        </a:solidFill>
        <a:ln w="9525" cap="rnd" cmpd="sng" algn="ctr">
          <a:solidFill>
            <a:schemeClr val="accent2">
              <a:tint val="40000"/>
              <a:alpha val="90000"/>
              <a:hueOff val="814885"/>
              <a:satOff val="-2356"/>
              <a:lumOff val="-5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marL="0" lvl="0" indent="0" algn="ctr" defTabSz="400050">
            <a:lnSpc>
              <a:spcPct val="90000"/>
            </a:lnSpc>
            <a:spcBef>
              <a:spcPct val="0"/>
            </a:spcBef>
            <a:spcAft>
              <a:spcPct val="35000"/>
            </a:spcAft>
            <a:buNone/>
          </a:pPr>
          <a:r>
            <a:rPr lang="da-DK" sz="900" b="0" i="0" kern="1200"/>
            <a:t>Varmepumpe ydelse</a:t>
          </a:r>
          <a:endParaRPr lang="en-US" sz="900" kern="1200"/>
        </a:p>
      </dsp:txBody>
      <dsp:txXfrm>
        <a:off x="2598578" y="3518364"/>
        <a:ext cx="1298892" cy="243818"/>
      </dsp:txXfrm>
    </dsp:sp>
    <dsp:sp modelId="{9B51FFD6-B7DE-4679-A274-5EC0F38805D1}">
      <dsp:nvSpPr>
        <dsp:cNvPr id="0" name=""/>
        <dsp:cNvSpPr/>
      </dsp:nvSpPr>
      <dsp:spPr>
        <a:xfrm>
          <a:off x="3897471" y="3518364"/>
          <a:ext cx="1298892" cy="243818"/>
        </a:xfrm>
        <a:prstGeom prst="rect">
          <a:avLst/>
        </a:prstGeom>
        <a:solidFill>
          <a:schemeClr val="accent2">
            <a:tint val="40000"/>
            <a:alpha val="90000"/>
            <a:hueOff val="1222327"/>
            <a:satOff val="-3535"/>
            <a:lumOff val="-75"/>
            <a:alphaOff val="0"/>
          </a:schemeClr>
        </a:solidFill>
        <a:ln w="9525" cap="rnd" cmpd="sng" algn="ctr">
          <a:solidFill>
            <a:schemeClr val="accent2">
              <a:tint val="40000"/>
              <a:alpha val="90000"/>
              <a:hueOff val="1222327"/>
              <a:satOff val="-3535"/>
              <a:lumOff val="-7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marL="0" lvl="0" indent="0" algn="ctr" defTabSz="400050">
            <a:lnSpc>
              <a:spcPct val="90000"/>
            </a:lnSpc>
            <a:spcBef>
              <a:spcPct val="0"/>
            </a:spcBef>
            <a:spcAft>
              <a:spcPct val="35000"/>
            </a:spcAft>
            <a:buNone/>
          </a:pPr>
          <a:r>
            <a:rPr lang="da-DK" sz="900" b="0" i="0" kern="1200"/>
            <a:t>El effekt</a:t>
          </a:r>
          <a:endParaRPr lang="en-US" sz="900" kern="1200"/>
        </a:p>
      </dsp:txBody>
      <dsp:txXfrm>
        <a:off x="3897471" y="3518364"/>
        <a:ext cx="1298892" cy="243818"/>
      </dsp:txXfrm>
    </dsp:sp>
    <dsp:sp modelId="{EBE289EF-A364-4422-BA28-C8DFE3C2B4EE}">
      <dsp:nvSpPr>
        <dsp:cNvPr id="0" name=""/>
        <dsp:cNvSpPr/>
      </dsp:nvSpPr>
      <dsp:spPr>
        <a:xfrm>
          <a:off x="5196364" y="3518364"/>
          <a:ext cx="1298892" cy="243818"/>
        </a:xfrm>
        <a:prstGeom prst="rect">
          <a:avLst/>
        </a:prstGeom>
        <a:solidFill>
          <a:schemeClr val="accent2">
            <a:tint val="40000"/>
            <a:alpha val="90000"/>
            <a:hueOff val="1629769"/>
            <a:satOff val="-4713"/>
            <a:lumOff val="-100"/>
            <a:alphaOff val="0"/>
          </a:schemeClr>
        </a:solidFill>
        <a:ln w="9525" cap="rnd" cmpd="sng" algn="ctr">
          <a:solidFill>
            <a:schemeClr val="accent2">
              <a:tint val="40000"/>
              <a:alpha val="90000"/>
              <a:hueOff val="1629769"/>
              <a:satOff val="-4713"/>
              <a:lumOff val="-10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marL="0" lvl="0" indent="0" algn="ctr" defTabSz="400050">
            <a:lnSpc>
              <a:spcPct val="90000"/>
            </a:lnSpc>
            <a:spcBef>
              <a:spcPct val="0"/>
            </a:spcBef>
            <a:spcAft>
              <a:spcPct val="35000"/>
            </a:spcAft>
            <a:buNone/>
          </a:pPr>
          <a:r>
            <a:rPr lang="da-DK" sz="900" b="0" i="0" kern="1200"/>
            <a:t>Hydraulisk effekt</a:t>
          </a:r>
          <a:endParaRPr lang="en-US" sz="900" kern="1200"/>
        </a:p>
      </dsp:txBody>
      <dsp:txXfrm>
        <a:off x="5196364" y="3518364"/>
        <a:ext cx="1298892" cy="243818"/>
      </dsp:txXfrm>
    </dsp:sp>
    <dsp:sp modelId="{69AA7D0E-E5E5-4868-8F52-D6FFF4EFF0E6}">
      <dsp:nvSpPr>
        <dsp:cNvPr id="0" name=""/>
        <dsp:cNvSpPr/>
      </dsp:nvSpPr>
      <dsp:spPr>
        <a:xfrm rot="10800000">
          <a:off x="0" y="2424647"/>
          <a:ext cx="6496050" cy="815447"/>
        </a:xfrm>
        <a:prstGeom prst="upArrowCallout">
          <a:avLst/>
        </a:prstGeom>
        <a:gradFill rotWithShape="0">
          <a:gsLst>
            <a:gs pos="0">
              <a:schemeClr val="accent2">
                <a:hueOff val="541926"/>
                <a:satOff val="-2653"/>
                <a:lumOff val="1490"/>
                <a:alphaOff val="0"/>
                <a:tint val="98000"/>
                <a:lumMod val="114000"/>
              </a:schemeClr>
            </a:gs>
            <a:gs pos="100000">
              <a:schemeClr val="accent2">
                <a:hueOff val="541926"/>
                <a:satOff val="-2653"/>
                <a:lumOff val="149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da-DK" sz="1000" b="0" i="0" kern="1200"/>
            <a:t>Denne tilstand vil ændre sig hele tiden efterhånden som konditionerne ændre sig.</a:t>
          </a:r>
          <a:endParaRPr lang="en-US" sz="1000" kern="1200"/>
        </a:p>
      </dsp:txBody>
      <dsp:txXfrm rot="10800000">
        <a:off x="0" y="2424647"/>
        <a:ext cx="6496050" cy="529853"/>
      </dsp:txXfrm>
    </dsp:sp>
    <dsp:sp modelId="{00766C88-8210-4B2D-ADF7-255603DFD510}">
      <dsp:nvSpPr>
        <dsp:cNvPr id="0" name=""/>
        <dsp:cNvSpPr/>
      </dsp:nvSpPr>
      <dsp:spPr>
        <a:xfrm rot="10800000">
          <a:off x="0" y="1617152"/>
          <a:ext cx="6496050" cy="815447"/>
        </a:xfrm>
        <a:prstGeom prst="upArrowCallout">
          <a:avLst/>
        </a:prstGeom>
        <a:gradFill rotWithShape="0">
          <a:gsLst>
            <a:gs pos="0">
              <a:schemeClr val="accent2">
                <a:hueOff val="812888"/>
                <a:satOff val="-3979"/>
                <a:lumOff val="2235"/>
                <a:alphaOff val="0"/>
                <a:tint val="98000"/>
                <a:lumMod val="114000"/>
              </a:schemeClr>
            </a:gs>
            <a:gs pos="100000">
              <a:schemeClr val="accent2">
                <a:hueOff val="812888"/>
                <a:satOff val="-3979"/>
                <a:lumOff val="2235"/>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da-DK" sz="1000" b="0" i="0" kern="1200"/>
            <a:t>Der er altså tale om en her og nu tilstand. Et øjebliksbillede.</a:t>
          </a:r>
          <a:endParaRPr lang="en-US" sz="1000" kern="1200"/>
        </a:p>
      </dsp:txBody>
      <dsp:txXfrm rot="10800000">
        <a:off x="0" y="1617152"/>
        <a:ext cx="6496050" cy="529853"/>
      </dsp:txXfrm>
    </dsp:sp>
    <dsp:sp modelId="{B401C40A-D348-4E39-A3AC-B17A2A17C04C}">
      <dsp:nvSpPr>
        <dsp:cNvPr id="0" name=""/>
        <dsp:cNvSpPr/>
      </dsp:nvSpPr>
      <dsp:spPr>
        <a:xfrm rot="10800000">
          <a:off x="0" y="809657"/>
          <a:ext cx="6496050" cy="815447"/>
        </a:xfrm>
        <a:prstGeom prst="upArrowCallout">
          <a:avLst/>
        </a:prstGeom>
        <a:gradFill rotWithShape="0">
          <a:gsLst>
            <a:gs pos="0">
              <a:schemeClr val="accent2">
                <a:hueOff val="1083851"/>
                <a:satOff val="-5306"/>
                <a:lumOff val="2980"/>
                <a:alphaOff val="0"/>
                <a:tint val="98000"/>
                <a:lumMod val="114000"/>
              </a:schemeClr>
            </a:gs>
            <a:gs pos="100000">
              <a:schemeClr val="accent2">
                <a:hueOff val="1083851"/>
                <a:satOff val="-5306"/>
                <a:lumOff val="298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da-DK" sz="1000" b="0" i="0" kern="1200"/>
            <a:t>Det vil for os sige J/s (W) eller kJ/s (kW).</a:t>
          </a:r>
          <a:endParaRPr lang="en-US" sz="1000" kern="1200"/>
        </a:p>
      </dsp:txBody>
      <dsp:txXfrm rot="10800000">
        <a:off x="0" y="809657"/>
        <a:ext cx="6496050" cy="529853"/>
      </dsp:txXfrm>
    </dsp:sp>
    <dsp:sp modelId="{8248E5F6-ED6C-42BF-A2AC-59EB0B528382}">
      <dsp:nvSpPr>
        <dsp:cNvPr id="0" name=""/>
        <dsp:cNvSpPr/>
      </dsp:nvSpPr>
      <dsp:spPr>
        <a:xfrm rot="10800000">
          <a:off x="0" y="2162"/>
          <a:ext cx="6496050" cy="815447"/>
        </a:xfrm>
        <a:prstGeom prst="upArrowCallout">
          <a:avLst/>
        </a:prstGeom>
        <a:gradFill rotWithShape="0">
          <a:gsLst>
            <a:gs pos="0">
              <a:schemeClr val="accent2">
                <a:hueOff val="1354814"/>
                <a:satOff val="-6632"/>
                <a:lumOff val="3725"/>
                <a:alphaOff val="0"/>
                <a:tint val="98000"/>
                <a:lumMod val="114000"/>
              </a:schemeClr>
            </a:gs>
            <a:gs pos="100000">
              <a:schemeClr val="accent2">
                <a:hueOff val="1354814"/>
                <a:satOff val="-6632"/>
                <a:lumOff val="3725"/>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da-DK" sz="1000" b="0" i="0" kern="1200"/>
            <a:t>Når der snakkes om effekt er der tale om arbejde udført pr tidsenhed.</a:t>
          </a:r>
          <a:endParaRPr lang="en-US" sz="1000" kern="1200"/>
        </a:p>
      </dsp:txBody>
      <dsp:txXfrm rot="10800000">
        <a:off x="0" y="2162"/>
        <a:ext cx="6496050" cy="52985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F1567A-031C-4C5B-B3C1-406B98B53AD6}">
      <dsp:nvSpPr>
        <dsp:cNvPr id="0" name=""/>
        <dsp:cNvSpPr/>
      </dsp:nvSpPr>
      <dsp:spPr>
        <a:xfrm>
          <a:off x="0" y="0"/>
          <a:ext cx="7523481" cy="892415"/>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da-DK" sz="1800" b="0" i="0" kern="1200"/>
            <a:t>Når en ventil skal dimensioneres skal der omregnes til en KV værdi.</a:t>
          </a:r>
          <a:endParaRPr lang="en-US" sz="1800" kern="1200"/>
        </a:p>
      </dsp:txBody>
      <dsp:txXfrm>
        <a:off x="26138" y="26138"/>
        <a:ext cx="6485086" cy="840139"/>
      </dsp:txXfrm>
    </dsp:sp>
    <dsp:sp modelId="{9F8FCC75-A6D9-42A9-A76A-AFDB3A53B9F0}">
      <dsp:nvSpPr>
        <dsp:cNvPr id="0" name=""/>
        <dsp:cNvSpPr/>
      </dsp:nvSpPr>
      <dsp:spPr>
        <a:xfrm>
          <a:off x="630091" y="1054672"/>
          <a:ext cx="7523481" cy="892415"/>
        </a:xfrm>
        <a:prstGeom prst="roundRect">
          <a:avLst>
            <a:gd name="adj" fmla="val 10000"/>
          </a:avLst>
        </a:prstGeom>
        <a:solidFill>
          <a:schemeClr val="accent2">
            <a:hueOff val="451605"/>
            <a:satOff val="-2211"/>
            <a:lumOff val="124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da-DK" sz="1800" b="0" i="0" kern="1200"/>
            <a:t>En ventils størrelse bliver opgivet ved en KVs værdi.</a:t>
          </a:r>
          <a:endParaRPr lang="en-US" sz="1800" kern="1200"/>
        </a:p>
      </dsp:txBody>
      <dsp:txXfrm>
        <a:off x="656229" y="1080810"/>
        <a:ext cx="6261043" cy="840139"/>
      </dsp:txXfrm>
    </dsp:sp>
    <dsp:sp modelId="{5151C028-A59C-49AC-91A8-3CEFADE94D79}">
      <dsp:nvSpPr>
        <dsp:cNvPr id="0" name=""/>
        <dsp:cNvSpPr/>
      </dsp:nvSpPr>
      <dsp:spPr>
        <a:xfrm>
          <a:off x="1250778" y="2109345"/>
          <a:ext cx="7523481" cy="892415"/>
        </a:xfrm>
        <a:prstGeom prst="roundRect">
          <a:avLst>
            <a:gd name="adj" fmla="val 10000"/>
          </a:avLst>
        </a:prstGeom>
        <a:solidFill>
          <a:schemeClr val="accent2">
            <a:hueOff val="903209"/>
            <a:satOff val="-4421"/>
            <a:lumOff val="248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da-DK" sz="1800" b="0" i="0" kern="1200"/>
            <a:t>KVs værdien er det flow der vil være over en fuldt åben ventil med et tryktab på 1 bar.</a:t>
          </a:r>
          <a:endParaRPr lang="en-US" sz="1800" kern="1200"/>
        </a:p>
      </dsp:txBody>
      <dsp:txXfrm>
        <a:off x="1276916" y="2135483"/>
        <a:ext cx="6270448" cy="840139"/>
      </dsp:txXfrm>
    </dsp:sp>
    <dsp:sp modelId="{5FFE2898-313A-4303-ACFA-AE16B1A0A37A}">
      <dsp:nvSpPr>
        <dsp:cNvPr id="0" name=""/>
        <dsp:cNvSpPr/>
      </dsp:nvSpPr>
      <dsp:spPr>
        <a:xfrm>
          <a:off x="1880870" y="3164018"/>
          <a:ext cx="7523481" cy="892415"/>
        </a:xfrm>
        <a:prstGeom prst="roundRect">
          <a:avLst>
            <a:gd name="adj" fmla="val 10000"/>
          </a:avLst>
        </a:prstGeom>
        <a:solidFill>
          <a:schemeClr val="accent2">
            <a:hueOff val="1354814"/>
            <a:satOff val="-6632"/>
            <a:lumOff val="372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da-DK" sz="1800" b="0" i="0" kern="1200"/>
            <a:t>KV værdien er når vi kompensere for at ventilen ikke er fuldt åben og tryktabet over ventilen ikke er 1 bar.</a:t>
          </a:r>
          <a:endParaRPr lang="en-US" sz="1800" kern="1200"/>
        </a:p>
      </dsp:txBody>
      <dsp:txXfrm>
        <a:off x="1907008" y="3190156"/>
        <a:ext cx="6261043" cy="840139"/>
      </dsp:txXfrm>
    </dsp:sp>
    <dsp:sp modelId="{3CB908B1-02DE-4AEE-A98D-96B20261D5A2}">
      <dsp:nvSpPr>
        <dsp:cNvPr id="0" name=""/>
        <dsp:cNvSpPr/>
      </dsp:nvSpPr>
      <dsp:spPr>
        <a:xfrm>
          <a:off x="6943411" y="683509"/>
          <a:ext cx="580070" cy="580070"/>
        </a:xfrm>
        <a:prstGeom prst="downArrow">
          <a:avLst>
            <a:gd name="adj1" fmla="val 55000"/>
            <a:gd name="adj2" fmla="val 45000"/>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7073927" y="683509"/>
        <a:ext cx="319038" cy="436503"/>
      </dsp:txXfrm>
    </dsp:sp>
    <dsp:sp modelId="{FF44A00F-93F0-49AB-BC8C-B0935C54394D}">
      <dsp:nvSpPr>
        <dsp:cNvPr id="0" name=""/>
        <dsp:cNvSpPr/>
      </dsp:nvSpPr>
      <dsp:spPr>
        <a:xfrm>
          <a:off x="7573503" y="1738181"/>
          <a:ext cx="580070" cy="580070"/>
        </a:xfrm>
        <a:prstGeom prst="downArrow">
          <a:avLst>
            <a:gd name="adj1" fmla="val 55000"/>
            <a:gd name="adj2" fmla="val 45000"/>
          </a:avLst>
        </a:prstGeom>
        <a:solidFill>
          <a:schemeClr val="accent2">
            <a:tint val="40000"/>
            <a:alpha val="90000"/>
            <a:hueOff val="814885"/>
            <a:satOff val="-2356"/>
            <a:lumOff val="-50"/>
            <a:alphaOff val="0"/>
          </a:schemeClr>
        </a:solidFill>
        <a:ln w="19050" cap="rnd" cmpd="sng" algn="ctr">
          <a:solidFill>
            <a:schemeClr val="accent2">
              <a:tint val="40000"/>
              <a:alpha val="90000"/>
              <a:hueOff val="814885"/>
              <a:satOff val="-2356"/>
              <a:lumOff val="-5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7704019" y="1738181"/>
        <a:ext cx="319038" cy="436503"/>
      </dsp:txXfrm>
    </dsp:sp>
    <dsp:sp modelId="{510AF0FD-BA03-4C4D-8B13-068F1422A58D}">
      <dsp:nvSpPr>
        <dsp:cNvPr id="0" name=""/>
        <dsp:cNvSpPr/>
      </dsp:nvSpPr>
      <dsp:spPr>
        <a:xfrm>
          <a:off x="8194190" y="2792854"/>
          <a:ext cx="580070" cy="580070"/>
        </a:xfrm>
        <a:prstGeom prst="downArrow">
          <a:avLst>
            <a:gd name="adj1" fmla="val 55000"/>
            <a:gd name="adj2" fmla="val 45000"/>
          </a:avLst>
        </a:prstGeom>
        <a:solidFill>
          <a:schemeClr val="accent2">
            <a:tint val="40000"/>
            <a:alpha val="90000"/>
            <a:hueOff val="1629769"/>
            <a:satOff val="-4713"/>
            <a:lumOff val="-100"/>
            <a:alphaOff val="0"/>
          </a:schemeClr>
        </a:solidFill>
        <a:ln w="19050" cap="rnd" cmpd="sng" algn="ctr">
          <a:solidFill>
            <a:schemeClr val="accent2">
              <a:tint val="40000"/>
              <a:alpha val="90000"/>
              <a:hueOff val="1629769"/>
              <a:satOff val="-4713"/>
              <a:lumOff val="-10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8324706" y="2792854"/>
        <a:ext cx="319038" cy="436503"/>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5E5658-9303-4127-9DE3-96D65FBC28F7}" type="datetimeFigureOut">
              <a:rPr lang="da-DK" smtClean="0"/>
              <a:t>25-08-2025</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02C403-A3C2-4202-8E47-424CFE2A6E0E}" type="slidenum">
              <a:rPr lang="da-DK" smtClean="0"/>
              <a:t>‹nr.›</a:t>
            </a:fld>
            <a:endParaRPr lang="da-DK"/>
          </a:p>
        </p:txBody>
      </p:sp>
    </p:spTree>
    <p:extLst>
      <p:ext uri="{BB962C8B-B14F-4D97-AF65-F5344CB8AC3E}">
        <p14:creationId xmlns:p14="http://schemas.microsoft.com/office/powerpoint/2010/main" val="1814414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B26C9CC0-07F8-3D1A-41CA-203A5570232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87148F3-877D-4074-8B59-79FBD47BE432}" type="slidenum">
              <a:rPr lang="da-DK" altLang="da-DK"/>
              <a:pPr>
                <a:spcBef>
                  <a:spcPct val="0"/>
                </a:spcBef>
              </a:pPr>
              <a:t>26</a:t>
            </a:fld>
            <a:endParaRPr lang="da-DK" altLang="da-DK"/>
          </a:p>
        </p:txBody>
      </p:sp>
      <p:sp>
        <p:nvSpPr>
          <p:cNvPr id="39939" name="Rectangle 2">
            <a:extLst>
              <a:ext uri="{FF2B5EF4-FFF2-40B4-BE49-F238E27FC236}">
                <a16:creationId xmlns:a16="http://schemas.microsoft.com/office/drawing/2014/main" id="{7DF5D47C-F64D-D13A-A2D1-32BE7171EBBD}"/>
              </a:ext>
            </a:extLst>
          </p:cNvPr>
          <p:cNvSpPr>
            <a:spLocks noGrp="1" noRot="1" noChangeAspect="1" noChangeArrowheads="1" noTextEdit="1"/>
          </p:cNvSpPr>
          <p:nvPr>
            <p:ph type="sldImg"/>
          </p:nvPr>
        </p:nvSpPr>
        <p:spPr bwMode="auto">
          <a:xfrm>
            <a:off x="752475" y="355600"/>
            <a:ext cx="5353050" cy="30114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a:extLst>
              <a:ext uri="{FF2B5EF4-FFF2-40B4-BE49-F238E27FC236}">
                <a16:creationId xmlns:a16="http://schemas.microsoft.com/office/drawing/2014/main" id="{1EFC6FAB-017E-EC3D-9F52-6352E508B9C9}"/>
              </a:ext>
            </a:extLst>
          </p:cNvPr>
          <p:cNvSpPr>
            <a:spLocks noGrp="1" noChangeArrowheads="1"/>
          </p:cNvSpPr>
          <p:nvPr>
            <p:ph type="body" idx="1"/>
          </p:nvPr>
        </p:nvSpPr>
        <p:spPr bwMode="auto">
          <a:xfrm>
            <a:off x="379413" y="3551238"/>
            <a:ext cx="6224587" cy="5189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endParaRPr lang="da-DK" altLang="da-DK" sz="7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A1891CE4-4F1E-13DF-5557-2EB791A30BA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567FA7F-7BD1-4695-A28E-084AB0715804}" type="slidenum">
              <a:rPr lang="en-GB" altLang="da-DK"/>
              <a:pPr>
                <a:spcBef>
                  <a:spcPct val="0"/>
                </a:spcBef>
              </a:pPr>
              <a:t>27</a:t>
            </a:fld>
            <a:endParaRPr lang="en-GB" altLang="da-DK"/>
          </a:p>
        </p:txBody>
      </p:sp>
      <p:sp>
        <p:nvSpPr>
          <p:cNvPr id="41987" name="Rectangle 2">
            <a:extLst>
              <a:ext uri="{FF2B5EF4-FFF2-40B4-BE49-F238E27FC236}">
                <a16:creationId xmlns:a16="http://schemas.microsoft.com/office/drawing/2014/main" id="{6489D9D6-AF97-5F1C-8AA2-FF05A57FB329}"/>
              </a:ext>
            </a:extLst>
          </p:cNvPr>
          <p:cNvSpPr>
            <a:spLocks noGrp="1" noRot="1" noChangeAspect="1" noChangeArrowheads="1" noTextEdit="1"/>
          </p:cNvSpPr>
          <p:nvPr>
            <p:ph type="sldImg"/>
          </p:nvPr>
        </p:nvSpPr>
        <p:spPr bwMode="auto">
          <a:xfrm>
            <a:off x="752475" y="355600"/>
            <a:ext cx="5353050" cy="30114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8" name="Rectangle 3">
            <a:extLst>
              <a:ext uri="{FF2B5EF4-FFF2-40B4-BE49-F238E27FC236}">
                <a16:creationId xmlns:a16="http://schemas.microsoft.com/office/drawing/2014/main" id="{50C8BF9B-6F41-291F-486B-AD8D7FB2155D}"/>
              </a:ext>
            </a:extLst>
          </p:cNvPr>
          <p:cNvSpPr>
            <a:spLocks noGrp="1" noChangeArrowheads="1"/>
          </p:cNvSpPr>
          <p:nvPr>
            <p:ph type="body" idx="1"/>
          </p:nvPr>
        </p:nvSpPr>
        <p:spPr bwMode="auto">
          <a:xfrm>
            <a:off x="379413" y="3551238"/>
            <a:ext cx="6224587" cy="5189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endParaRPr lang="da-DK" altLang="da-DK" sz="7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E5435BAD-522B-F60A-9BC3-8B66757B976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54F159D-4C28-4BA6-A60C-B9A057FDED49}" type="slidenum">
              <a:rPr lang="en-GB" altLang="da-DK"/>
              <a:pPr>
                <a:spcBef>
                  <a:spcPct val="0"/>
                </a:spcBef>
              </a:pPr>
              <a:t>28</a:t>
            </a:fld>
            <a:endParaRPr lang="en-GB" altLang="da-DK"/>
          </a:p>
        </p:txBody>
      </p:sp>
      <p:sp>
        <p:nvSpPr>
          <p:cNvPr id="44035" name="Rectangle 2">
            <a:extLst>
              <a:ext uri="{FF2B5EF4-FFF2-40B4-BE49-F238E27FC236}">
                <a16:creationId xmlns:a16="http://schemas.microsoft.com/office/drawing/2014/main" id="{BC0B5198-BD45-28A6-8A2D-7764385BDEB1}"/>
              </a:ext>
            </a:extLst>
          </p:cNvPr>
          <p:cNvSpPr>
            <a:spLocks noGrp="1" noRot="1" noChangeAspect="1" noChangeArrowheads="1" noTextEdit="1"/>
          </p:cNvSpPr>
          <p:nvPr>
            <p:ph type="sldImg"/>
          </p:nvPr>
        </p:nvSpPr>
        <p:spPr bwMode="auto">
          <a:xfrm>
            <a:off x="752475" y="355600"/>
            <a:ext cx="5353050" cy="30114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3">
            <a:extLst>
              <a:ext uri="{FF2B5EF4-FFF2-40B4-BE49-F238E27FC236}">
                <a16:creationId xmlns:a16="http://schemas.microsoft.com/office/drawing/2014/main" id="{FF3D65EC-FA37-1FC1-9793-88B5D8B9EA64}"/>
              </a:ext>
            </a:extLst>
          </p:cNvPr>
          <p:cNvSpPr>
            <a:spLocks noGrp="1" noChangeArrowheads="1"/>
          </p:cNvSpPr>
          <p:nvPr>
            <p:ph type="body" idx="1"/>
          </p:nvPr>
        </p:nvSpPr>
        <p:spPr bwMode="auto">
          <a:xfrm>
            <a:off x="379413" y="3551238"/>
            <a:ext cx="6224587" cy="5189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endParaRPr lang="da-DK" altLang="da-DK" sz="7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18045BCD-064F-A412-CAF5-8EC3D3776D8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A828628-0545-46B1-AE78-1534392B1FD8}" type="slidenum">
              <a:rPr lang="en-GB" altLang="da-DK"/>
              <a:pPr>
                <a:spcBef>
                  <a:spcPct val="0"/>
                </a:spcBef>
              </a:pPr>
              <a:t>31</a:t>
            </a:fld>
            <a:endParaRPr lang="en-GB" altLang="da-DK"/>
          </a:p>
        </p:txBody>
      </p:sp>
      <p:sp>
        <p:nvSpPr>
          <p:cNvPr id="62467" name="Rectangle 2">
            <a:extLst>
              <a:ext uri="{FF2B5EF4-FFF2-40B4-BE49-F238E27FC236}">
                <a16:creationId xmlns:a16="http://schemas.microsoft.com/office/drawing/2014/main" id="{F2609D29-9F7C-C16F-9544-4F4934E2E89C}"/>
              </a:ext>
            </a:extLst>
          </p:cNvPr>
          <p:cNvSpPr>
            <a:spLocks noGrp="1" noRot="1" noChangeAspect="1" noChangeArrowheads="1" noTextEdit="1"/>
          </p:cNvSpPr>
          <p:nvPr>
            <p:ph type="sldImg"/>
          </p:nvPr>
        </p:nvSpPr>
        <p:spPr bwMode="auto">
          <a:xfrm>
            <a:off x="752475" y="355600"/>
            <a:ext cx="5353050" cy="30114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8" name="Rectangle 3">
            <a:extLst>
              <a:ext uri="{FF2B5EF4-FFF2-40B4-BE49-F238E27FC236}">
                <a16:creationId xmlns:a16="http://schemas.microsoft.com/office/drawing/2014/main" id="{B7FA384C-6E2A-3584-9BC0-A7BE7337B155}"/>
              </a:ext>
            </a:extLst>
          </p:cNvPr>
          <p:cNvSpPr>
            <a:spLocks noGrp="1" noChangeArrowheads="1"/>
          </p:cNvSpPr>
          <p:nvPr>
            <p:ph type="body" idx="1"/>
          </p:nvPr>
        </p:nvSpPr>
        <p:spPr bwMode="auto">
          <a:xfrm>
            <a:off x="379413" y="3551238"/>
            <a:ext cx="6224587" cy="5189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r>
              <a:rPr lang="da-DK" altLang="da-DK" sz="700"/>
              <a:t>Følerprincippet for en FJVR.</a:t>
            </a:r>
          </a:p>
          <a:p>
            <a:pPr eaLnBrk="1" hangingPunct="1">
              <a:lnSpc>
                <a:spcPct val="80000"/>
              </a:lnSpc>
              <a:spcBef>
                <a:spcPct val="0"/>
              </a:spcBef>
            </a:pPr>
            <a:endParaRPr lang="da-DK" altLang="da-DK" sz="700"/>
          </a:p>
          <a:p>
            <a:pPr eaLnBrk="1" hangingPunct="1">
              <a:lnSpc>
                <a:spcPct val="80000"/>
              </a:lnSpc>
              <a:spcBef>
                <a:spcPct val="0"/>
              </a:spcBef>
            </a:pPr>
            <a:r>
              <a:rPr lang="da-DK" altLang="da-DK" sz="700"/>
              <a:t>Den glasfylde bælg (termostaten) påvirkes primært via ventil temperaturen.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C6715D7E-C515-B891-C8AF-3DE0CD36D5E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7100055-F0E9-4BEB-98E2-EFC4B3A4DCDE}" type="slidenum">
              <a:rPr lang="en-GB" altLang="da-DK"/>
              <a:pPr>
                <a:spcBef>
                  <a:spcPct val="0"/>
                </a:spcBef>
              </a:pPr>
              <a:t>32</a:t>
            </a:fld>
            <a:endParaRPr lang="en-GB" altLang="da-DK"/>
          </a:p>
        </p:txBody>
      </p:sp>
      <p:sp>
        <p:nvSpPr>
          <p:cNvPr id="64515" name="Rectangle 2">
            <a:extLst>
              <a:ext uri="{FF2B5EF4-FFF2-40B4-BE49-F238E27FC236}">
                <a16:creationId xmlns:a16="http://schemas.microsoft.com/office/drawing/2014/main" id="{7063D21E-0B45-D568-7933-4C60BC3C05DC}"/>
              </a:ext>
            </a:extLst>
          </p:cNvPr>
          <p:cNvSpPr>
            <a:spLocks noGrp="1" noRot="1" noChangeAspect="1" noChangeArrowheads="1" noTextEdit="1"/>
          </p:cNvSpPr>
          <p:nvPr>
            <p:ph type="sldImg"/>
          </p:nvPr>
        </p:nvSpPr>
        <p:spPr bwMode="auto">
          <a:xfrm>
            <a:off x="752475" y="355600"/>
            <a:ext cx="5353050" cy="30114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6" name="Rectangle 3">
            <a:extLst>
              <a:ext uri="{FF2B5EF4-FFF2-40B4-BE49-F238E27FC236}">
                <a16:creationId xmlns:a16="http://schemas.microsoft.com/office/drawing/2014/main" id="{35DB2B74-C780-3136-7D90-F0ABDF123A5D}"/>
              </a:ext>
            </a:extLst>
          </p:cNvPr>
          <p:cNvSpPr>
            <a:spLocks noGrp="1" noChangeArrowheads="1"/>
          </p:cNvSpPr>
          <p:nvPr>
            <p:ph type="body" idx="1"/>
          </p:nvPr>
        </p:nvSpPr>
        <p:spPr bwMode="auto">
          <a:xfrm>
            <a:off x="379413" y="3551238"/>
            <a:ext cx="6224587" cy="5189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endParaRPr lang="da-DK" altLang="da-DK" sz="7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6648CBD1-D768-F042-4C80-1112738745B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FD4058E-E803-494D-974A-4DCC177D8DB8}" type="slidenum">
              <a:rPr lang="da-DK" altLang="da-DK"/>
              <a:pPr>
                <a:spcBef>
                  <a:spcPct val="0"/>
                </a:spcBef>
              </a:pPr>
              <a:t>35</a:t>
            </a:fld>
            <a:endParaRPr lang="da-DK" altLang="da-DK"/>
          </a:p>
        </p:txBody>
      </p:sp>
      <p:sp>
        <p:nvSpPr>
          <p:cNvPr id="53251" name="Rectangle 2">
            <a:extLst>
              <a:ext uri="{FF2B5EF4-FFF2-40B4-BE49-F238E27FC236}">
                <a16:creationId xmlns:a16="http://schemas.microsoft.com/office/drawing/2014/main" id="{0BD3C5DA-E489-0430-F8CC-FF63AC8E671B}"/>
              </a:ext>
            </a:extLst>
          </p:cNvPr>
          <p:cNvSpPr>
            <a:spLocks noGrp="1" noRot="1" noChangeAspect="1" noChangeArrowheads="1" noTextEdit="1"/>
          </p:cNvSpPr>
          <p:nvPr>
            <p:ph type="sldImg"/>
          </p:nvPr>
        </p:nvSpPr>
        <p:spPr bwMode="auto">
          <a:xfrm>
            <a:off x="752475" y="355600"/>
            <a:ext cx="5353050" cy="30114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2" name="Rectangle 3">
            <a:extLst>
              <a:ext uri="{FF2B5EF4-FFF2-40B4-BE49-F238E27FC236}">
                <a16:creationId xmlns:a16="http://schemas.microsoft.com/office/drawing/2014/main" id="{D554125F-CBE2-6E1D-264C-285343BD19DB}"/>
              </a:ext>
            </a:extLst>
          </p:cNvPr>
          <p:cNvSpPr>
            <a:spLocks noGrp="1" noChangeArrowheads="1"/>
          </p:cNvSpPr>
          <p:nvPr>
            <p:ph type="body" idx="1"/>
          </p:nvPr>
        </p:nvSpPr>
        <p:spPr bwMode="auto">
          <a:xfrm>
            <a:off x="379413" y="3554413"/>
            <a:ext cx="6226175" cy="5187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a-DK" altLang="da-DK"/>
          </a:p>
          <a:p>
            <a:pPr eaLnBrk="1" hangingPunct="1">
              <a:spcBef>
                <a:spcPct val="0"/>
              </a:spcBef>
            </a:pPr>
            <a:r>
              <a:rPr lang="da-DK" altLang="da-DK" b="1"/>
              <a:t>Fordele</a:t>
            </a:r>
            <a:r>
              <a:rPr lang="da-DK" altLang="da-DK"/>
              <a:t>:</a:t>
            </a:r>
          </a:p>
          <a:p>
            <a:pPr eaLnBrk="1" hangingPunct="1">
              <a:spcBef>
                <a:spcPct val="0"/>
              </a:spcBef>
            </a:pPr>
            <a:endParaRPr lang="da-DK" altLang="da-DK"/>
          </a:p>
          <a:p>
            <a:pPr eaLnBrk="1" hangingPunct="1">
              <a:spcBef>
                <a:spcPct val="0"/>
              </a:spcBef>
            </a:pPr>
            <a:r>
              <a:rPr lang="da-DK" altLang="da-DK"/>
              <a:t>Trinløs Regulering</a:t>
            </a:r>
          </a:p>
          <a:p>
            <a:pPr eaLnBrk="1" hangingPunct="1">
              <a:spcBef>
                <a:spcPct val="0"/>
              </a:spcBef>
            </a:pPr>
            <a:r>
              <a:rPr lang="da-DK" altLang="da-DK"/>
              <a:t>Ingen brug af Værktøj</a:t>
            </a:r>
          </a:p>
          <a:p>
            <a:pPr eaLnBrk="1" hangingPunct="1">
              <a:spcBef>
                <a:spcPct val="0"/>
              </a:spcBef>
            </a:pPr>
            <a:r>
              <a:rPr lang="da-DK" altLang="da-DK"/>
              <a:t>Mulighed for fuld gennemskylning.</a:t>
            </a:r>
            <a:endParaRPr lang="en-GB" altLang="da-DK"/>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da-DK"/>
              <a:t>Klik for at redigere titeltypografien i masteren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en-US" dirty="0"/>
          </a:p>
        </p:txBody>
      </p:sp>
      <p:sp>
        <p:nvSpPr>
          <p:cNvPr id="4" name="Date Placeholder 3"/>
          <p:cNvSpPr>
            <a:spLocks noGrp="1"/>
          </p:cNvSpPr>
          <p:nvPr>
            <p:ph type="dt" sz="half" idx="10"/>
          </p:nvPr>
        </p:nvSpPr>
        <p:spPr/>
        <p:txBody>
          <a:bodyPr/>
          <a:lstStyle/>
          <a:p>
            <a:fld id="{B35FBE48-4C90-4BBC-94A9-FBC7F0D8F717}" type="datetimeFigureOut">
              <a:rPr lang="da-DK" smtClean="0"/>
              <a:t>25-08-2025</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5C3CD6A9-BE88-4481-8B6B-F1ABE321D46F}" type="slidenum">
              <a:rPr lang="da-DK" smtClean="0"/>
              <a:t>‹nr.›</a:t>
            </a:fld>
            <a:endParaRPr lang="da-DK"/>
          </a:p>
        </p:txBody>
      </p:sp>
    </p:spTree>
    <p:extLst>
      <p:ext uri="{BB962C8B-B14F-4D97-AF65-F5344CB8AC3E}">
        <p14:creationId xmlns:p14="http://schemas.microsoft.com/office/powerpoint/2010/main" val="2869691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k 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da-DK"/>
              <a:t>Klik for at redigere titeltypografien i masteren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a-DK"/>
              <a:t>Klik på ikonet for at tilføje et billede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B35FBE48-4C90-4BBC-94A9-FBC7F0D8F717}" type="datetimeFigureOut">
              <a:rPr lang="da-DK" smtClean="0"/>
              <a:t>25-08-2025</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5C3CD6A9-BE88-4481-8B6B-F1ABE321D46F}" type="slidenum">
              <a:rPr lang="da-DK" smtClean="0"/>
              <a:t>‹nr.›</a:t>
            </a:fld>
            <a:endParaRPr lang="da-DK"/>
          </a:p>
        </p:txBody>
      </p:sp>
    </p:spTree>
    <p:extLst>
      <p:ext uri="{BB962C8B-B14F-4D97-AF65-F5344CB8AC3E}">
        <p14:creationId xmlns:p14="http://schemas.microsoft.com/office/powerpoint/2010/main" val="1122496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og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da-DK"/>
              <a:t>Klik for at redigere titeltypografien i masteren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B35FBE48-4C90-4BBC-94A9-FBC7F0D8F717}" type="datetimeFigureOut">
              <a:rPr lang="da-DK" smtClean="0"/>
              <a:t>25-08-2025</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5C3CD6A9-BE88-4481-8B6B-F1ABE321D46F}" type="slidenum">
              <a:rPr lang="da-DK" smtClean="0"/>
              <a:t>‹nr.›</a:t>
            </a:fld>
            <a:endParaRPr lang="da-DK"/>
          </a:p>
        </p:txBody>
      </p:sp>
    </p:spTree>
    <p:extLst>
      <p:ext uri="{BB962C8B-B14F-4D97-AF65-F5344CB8AC3E}">
        <p14:creationId xmlns:p14="http://schemas.microsoft.com/office/powerpoint/2010/main" val="2976558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da-DK"/>
              <a:t>Klik for at redigere titeltypografien i masteren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da-DK"/>
              <a:t>Klik for at redigere teksttypografierne i masteren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B35FBE48-4C90-4BBC-94A9-FBC7F0D8F717}" type="datetimeFigureOut">
              <a:rPr lang="da-DK" smtClean="0"/>
              <a:t>25-08-2025</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5C3CD6A9-BE88-4481-8B6B-F1ABE321D46F}" type="slidenum">
              <a:rPr lang="da-DK" smtClean="0"/>
              <a:t>‹nr.›</a:t>
            </a:fld>
            <a:endParaRPr lang="da-DK"/>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9589561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vnekort">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da-DK"/>
              <a:t>Klik for at redigere titeltypografien i masteren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B35FBE48-4C90-4BBC-94A9-FBC7F0D8F717}" type="datetimeFigureOut">
              <a:rPr lang="da-DK" smtClean="0"/>
              <a:t>25-08-2025</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5C3CD6A9-BE88-4481-8B6B-F1ABE321D46F}" type="slidenum">
              <a:rPr lang="da-DK" smtClean="0"/>
              <a:t>‹nr.›</a:t>
            </a:fld>
            <a:endParaRPr lang="da-DK"/>
          </a:p>
        </p:txBody>
      </p:sp>
    </p:spTree>
    <p:extLst>
      <p:ext uri="{BB962C8B-B14F-4D97-AF65-F5344CB8AC3E}">
        <p14:creationId xmlns:p14="http://schemas.microsoft.com/office/powerpoint/2010/main" val="13859431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nn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da-DK"/>
              <a:t>Klik for at redigere titeltypografien i masteren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35FBE48-4C90-4BBC-94A9-FBC7F0D8F717}" type="datetimeFigureOut">
              <a:rPr lang="da-DK" smtClean="0"/>
              <a:t>25-08-2025</a:t>
            </a:fld>
            <a:endParaRPr lang="da-DK"/>
          </a:p>
        </p:txBody>
      </p:sp>
      <p:sp>
        <p:nvSpPr>
          <p:cNvPr id="4"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5C3CD6A9-BE88-4481-8B6B-F1ABE321D46F}" type="slidenum">
              <a:rPr lang="da-DK" smtClean="0"/>
              <a:t>‹nr.›</a:t>
            </a:fld>
            <a:endParaRPr lang="da-DK"/>
          </a:p>
        </p:txBody>
      </p:sp>
    </p:spTree>
    <p:extLst>
      <p:ext uri="{BB962C8B-B14F-4D97-AF65-F5344CB8AC3E}">
        <p14:creationId xmlns:p14="http://schemas.microsoft.com/office/powerpoint/2010/main" val="30128258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onner med bille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da-DK"/>
              <a:t>Klik for at redigere titeltypografien i masteren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a-DK"/>
              <a:t>Klik på ikonet for at tilføje et billede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a-DK"/>
              <a:t>Klik på ikonet for at tilføje et billede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a-DK"/>
              <a:t>Klik på ikonet for at tilføje et billede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35FBE48-4C90-4BBC-94A9-FBC7F0D8F717}" type="datetimeFigureOut">
              <a:rPr lang="da-DK" smtClean="0"/>
              <a:t>25-08-2025</a:t>
            </a:fld>
            <a:endParaRPr lang="da-DK"/>
          </a:p>
        </p:txBody>
      </p:sp>
      <p:sp>
        <p:nvSpPr>
          <p:cNvPr id="4"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5C3CD6A9-BE88-4481-8B6B-F1ABE321D46F}" type="slidenum">
              <a:rPr lang="da-DK" smtClean="0"/>
              <a:t>‹nr.›</a:t>
            </a:fld>
            <a:endParaRPr lang="da-DK"/>
          </a:p>
        </p:txBody>
      </p:sp>
    </p:spTree>
    <p:extLst>
      <p:ext uri="{BB962C8B-B14F-4D97-AF65-F5344CB8AC3E}">
        <p14:creationId xmlns:p14="http://schemas.microsoft.com/office/powerpoint/2010/main" val="31104988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Vertical Text Placeholder 2"/>
          <p:cNvSpPr>
            <a:spLocks noGrp="1"/>
          </p:cNvSpPr>
          <p:nvPr>
            <p:ph type="body" orient="vert" idx="1"/>
          </p:nvPr>
        </p:nvSpPr>
        <p:spPr/>
        <p:txBody>
          <a:bodyPr vert="eaVert" anchor="t" anchorCtr="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B35FBE48-4C90-4BBC-94A9-FBC7F0D8F717}" type="datetimeFigureOut">
              <a:rPr lang="da-DK" smtClean="0"/>
              <a:t>25-08-2025</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5C3CD6A9-BE88-4481-8B6B-F1ABE321D46F}" type="slidenum">
              <a:rPr lang="da-DK" smtClean="0"/>
              <a:t>‹nr.›</a:t>
            </a:fld>
            <a:endParaRPr lang="da-DK"/>
          </a:p>
        </p:txBody>
      </p:sp>
    </p:spTree>
    <p:extLst>
      <p:ext uri="{BB962C8B-B14F-4D97-AF65-F5344CB8AC3E}">
        <p14:creationId xmlns:p14="http://schemas.microsoft.com/office/powerpoint/2010/main" val="30397548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da-DK"/>
              <a:t>Klik for at redigere titeltypografien i masteren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B35FBE48-4C90-4BBC-94A9-FBC7F0D8F717}" type="datetimeFigureOut">
              <a:rPr lang="da-DK" smtClean="0"/>
              <a:t>25-08-2025</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5C3CD6A9-BE88-4481-8B6B-F1ABE321D46F}" type="slidenum">
              <a:rPr lang="da-DK" smtClean="0"/>
              <a:t>‹nr.›</a:t>
            </a:fld>
            <a:endParaRPr lang="da-DK"/>
          </a:p>
        </p:txBody>
      </p:sp>
    </p:spTree>
    <p:extLst>
      <p:ext uri="{BB962C8B-B14F-4D97-AF65-F5344CB8AC3E}">
        <p14:creationId xmlns:p14="http://schemas.microsoft.com/office/powerpoint/2010/main" val="3479490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7" name="Date Placeholder 3"/>
          <p:cNvSpPr>
            <a:spLocks noGrp="1"/>
          </p:cNvSpPr>
          <p:nvPr>
            <p:ph type="dt" sz="half" idx="10"/>
          </p:nvPr>
        </p:nvSpPr>
        <p:spPr/>
        <p:txBody>
          <a:bodyPr/>
          <a:lstStyle/>
          <a:p>
            <a:fld id="{B35FBE48-4C90-4BBC-94A9-FBC7F0D8F717}" type="datetimeFigureOut">
              <a:rPr lang="da-DK" smtClean="0"/>
              <a:t>25-08-2025</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5C3CD6A9-BE88-4481-8B6B-F1ABE321D46F}" type="slidenum">
              <a:rPr lang="da-DK" smtClean="0"/>
              <a:t>‹nr.›</a:t>
            </a:fld>
            <a:endParaRPr lang="da-DK"/>
          </a:p>
        </p:txBody>
      </p:sp>
    </p:spTree>
    <p:extLst>
      <p:ext uri="{BB962C8B-B14F-4D97-AF65-F5344CB8AC3E}">
        <p14:creationId xmlns:p14="http://schemas.microsoft.com/office/powerpoint/2010/main" val="3322255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da-DK"/>
              <a:t>Klik for at redigere titeltypografien i masteren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B35FBE48-4C90-4BBC-94A9-FBC7F0D8F717}" type="datetimeFigureOut">
              <a:rPr lang="da-DK" smtClean="0"/>
              <a:t>25-08-2025</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5C3CD6A9-BE88-4481-8B6B-F1ABE321D46F}" type="slidenum">
              <a:rPr lang="da-DK" smtClean="0"/>
              <a:t>‹nr.›</a:t>
            </a:fld>
            <a:endParaRPr lang="da-DK"/>
          </a:p>
        </p:txBody>
      </p:sp>
    </p:spTree>
    <p:extLst>
      <p:ext uri="{BB962C8B-B14F-4D97-AF65-F5344CB8AC3E}">
        <p14:creationId xmlns:p14="http://schemas.microsoft.com/office/powerpoint/2010/main" val="3896408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Date Placeholder 4"/>
          <p:cNvSpPr>
            <a:spLocks noGrp="1"/>
          </p:cNvSpPr>
          <p:nvPr>
            <p:ph type="dt" sz="half" idx="10"/>
          </p:nvPr>
        </p:nvSpPr>
        <p:spPr/>
        <p:txBody>
          <a:bodyPr/>
          <a:lstStyle/>
          <a:p>
            <a:fld id="{B35FBE48-4C90-4BBC-94A9-FBC7F0D8F717}" type="datetimeFigureOut">
              <a:rPr lang="da-DK" smtClean="0"/>
              <a:t>25-08-2025</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5C3CD6A9-BE88-4481-8B6B-F1ABE321D46F}" type="slidenum">
              <a:rPr lang="da-DK" smtClean="0"/>
              <a:t>‹nr.›</a:t>
            </a:fld>
            <a:endParaRPr lang="da-DK"/>
          </a:p>
        </p:txBody>
      </p:sp>
    </p:spTree>
    <p:extLst>
      <p:ext uri="{BB962C8B-B14F-4D97-AF65-F5344CB8AC3E}">
        <p14:creationId xmlns:p14="http://schemas.microsoft.com/office/powerpoint/2010/main" val="4057843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a-DK"/>
              <a:t>Klik for at redigere titeltypografien i masteren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7" name="Date Placeholder 6"/>
          <p:cNvSpPr>
            <a:spLocks noGrp="1"/>
          </p:cNvSpPr>
          <p:nvPr>
            <p:ph type="dt" sz="half" idx="10"/>
          </p:nvPr>
        </p:nvSpPr>
        <p:spPr/>
        <p:txBody>
          <a:bodyPr/>
          <a:lstStyle/>
          <a:p>
            <a:fld id="{B35FBE48-4C90-4BBC-94A9-FBC7F0D8F717}" type="datetimeFigureOut">
              <a:rPr lang="da-DK" smtClean="0"/>
              <a:t>25-08-2025</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p:txBody>
          <a:bodyPr/>
          <a:lstStyle/>
          <a:p>
            <a:fld id="{5C3CD6A9-BE88-4481-8B6B-F1ABE321D46F}" type="slidenum">
              <a:rPr lang="da-DK" smtClean="0"/>
              <a:t>‹nr.›</a:t>
            </a:fld>
            <a:endParaRPr lang="da-DK"/>
          </a:p>
        </p:txBody>
      </p:sp>
    </p:spTree>
    <p:extLst>
      <p:ext uri="{BB962C8B-B14F-4D97-AF65-F5344CB8AC3E}">
        <p14:creationId xmlns:p14="http://schemas.microsoft.com/office/powerpoint/2010/main" val="568335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7" name="Date Placeholder 2"/>
          <p:cNvSpPr>
            <a:spLocks noGrp="1"/>
          </p:cNvSpPr>
          <p:nvPr>
            <p:ph type="dt" sz="half" idx="10"/>
          </p:nvPr>
        </p:nvSpPr>
        <p:spPr/>
        <p:txBody>
          <a:bodyPr/>
          <a:lstStyle/>
          <a:p>
            <a:fld id="{B35FBE48-4C90-4BBC-94A9-FBC7F0D8F717}" type="datetimeFigureOut">
              <a:rPr lang="da-DK" smtClean="0"/>
              <a:t>25-08-2025</a:t>
            </a:fld>
            <a:endParaRPr lang="da-DK"/>
          </a:p>
        </p:txBody>
      </p:sp>
      <p:sp>
        <p:nvSpPr>
          <p:cNvPr id="5" name="Footer Placeholder 3"/>
          <p:cNvSpPr>
            <a:spLocks noGrp="1"/>
          </p:cNvSpPr>
          <p:nvPr>
            <p:ph type="ftr" sz="quarter" idx="11"/>
          </p:nvPr>
        </p:nvSpPr>
        <p:spPr/>
        <p:txBody>
          <a:bodyPr/>
          <a:lstStyle/>
          <a:p>
            <a:endParaRPr lang="da-DK"/>
          </a:p>
        </p:txBody>
      </p:sp>
      <p:sp>
        <p:nvSpPr>
          <p:cNvPr id="6" name="Slide Number Placeholder 4"/>
          <p:cNvSpPr>
            <a:spLocks noGrp="1"/>
          </p:cNvSpPr>
          <p:nvPr>
            <p:ph type="sldNum" sz="quarter" idx="12"/>
          </p:nvPr>
        </p:nvSpPr>
        <p:spPr/>
        <p:txBody>
          <a:bodyPr/>
          <a:lstStyle/>
          <a:p>
            <a:fld id="{5C3CD6A9-BE88-4481-8B6B-F1ABE321D46F}" type="slidenum">
              <a:rPr lang="da-DK" smtClean="0"/>
              <a:t>‹nr.›</a:t>
            </a:fld>
            <a:endParaRPr lang="da-DK"/>
          </a:p>
        </p:txBody>
      </p:sp>
    </p:spTree>
    <p:extLst>
      <p:ext uri="{BB962C8B-B14F-4D97-AF65-F5344CB8AC3E}">
        <p14:creationId xmlns:p14="http://schemas.microsoft.com/office/powerpoint/2010/main" val="461777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35FBE48-4C90-4BBC-94A9-FBC7F0D8F717}" type="datetimeFigureOut">
              <a:rPr lang="da-DK" smtClean="0"/>
              <a:t>25-08-2025</a:t>
            </a:fld>
            <a:endParaRPr lang="da-DK"/>
          </a:p>
        </p:txBody>
      </p:sp>
      <p:sp>
        <p:nvSpPr>
          <p:cNvPr id="5" name="Footer Placeholder 2"/>
          <p:cNvSpPr>
            <a:spLocks noGrp="1"/>
          </p:cNvSpPr>
          <p:nvPr>
            <p:ph type="ftr" sz="quarter" idx="11"/>
          </p:nvPr>
        </p:nvSpPr>
        <p:spPr/>
        <p:txBody>
          <a:bodyPr/>
          <a:lstStyle/>
          <a:p>
            <a:endParaRPr lang="da-DK"/>
          </a:p>
        </p:txBody>
      </p:sp>
      <p:sp>
        <p:nvSpPr>
          <p:cNvPr id="6" name="Slide Number Placeholder 3"/>
          <p:cNvSpPr>
            <a:spLocks noGrp="1"/>
          </p:cNvSpPr>
          <p:nvPr>
            <p:ph type="sldNum" sz="quarter" idx="12"/>
          </p:nvPr>
        </p:nvSpPr>
        <p:spPr/>
        <p:txBody>
          <a:bodyPr/>
          <a:lstStyle/>
          <a:p>
            <a:fld id="{5C3CD6A9-BE88-4481-8B6B-F1ABE321D46F}" type="slidenum">
              <a:rPr lang="da-DK" smtClean="0"/>
              <a:t>‹nr.›</a:t>
            </a:fld>
            <a:endParaRPr lang="da-DK"/>
          </a:p>
        </p:txBody>
      </p:sp>
    </p:spTree>
    <p:extLst>
      <p:ext uri="{BB962C8B-B14F-4D97-AF65-F5344CB8AC3E}">
        <p14:creationId xmlns:p14="http://schemas.microsoft.com/office/powerpoint/2010/main" val="2766212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da-DK"/>
              <a:t>Klik for at redigere titeltypografien i masteren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7" name="Date Placeholder 4"/>
          <p:cNvSpPr>
            <a:spLocks noGrp="1"/>
          </p:cNvSpPr>
          <p:nvPr>
            <p:ph type="dt" sz="half" idx="10"/>
          </p:nvPr>
        </p:nvSpPr>
        <p:spPr/>
        <p:txBody>
          <a:bodyPr/>
          <a:lstStyle/>
          <a:p>
            <a:fld id="{B35FBE48-4C90-4BBC-94A9-FBC7F0D8F717}" type="datetimeFigureOut">
              <a:rPr lang="da-DK" smtClean="0"/>
              <a:t>25-08-2025</a:t>
            </a:fld>
            <a:endParaRPr lang="da-DK"/>
          </a:p>
        </p:txBody>
      </p:sp>
      <p:sp>
        <p:nvSpPr>
          <p:cNvPr id="5" name="Footer Placeholder 5"/>
          <p:cNvSpPr>
            <a:spLocks noGrp="1"/>
          </p:cNvSpPr>
          <p:nvPr>
            <p:ph type="ftr" sz="quarter" idx="11"/>
          </p:nvPr>
        </p:nvSpPr>
        <p:spPr/>
        <p:txBody>
          <a:bodyPr/>
          <a:lstStyle/>
          <a:p>
            <a:endParaRPr lang="da-DK"/>
          </a:p>
        </p:txBody>
      </p:sp>
      <p:sp>
        <p:nvSpPr>
          <p:cNvPr id="6" name="Slide Number Placeholder 6"/>
          <p:cNvSpPr>
            <a:spLocks noGrp="1"/>
          </p:cNvSpPr>
          <p:nvPr>
            <p:ph type="sldNum" sz="quarter" idx="12"/>
          </p:nvPr>
        </p:nvSpPr>
        <p:spPr/>
        <p:txBody>
          <a:bodyPr/>
          <a:lstStyle/>
          <a:p>
            <a:fld id="{5C3CD6A9-BE88-4481-8B6B-F1ABE321D46F}" type="slidenum">
              <a:rPr lang="da-DK" smtClean="0"/>
              <a:t>‹nr.›</a:t>
            </a:fld>
            <a:endParaRPr lang="da-DK"/>
          </a:p>
        </p:txBody>
      </p:sp>
    </p:spTree>
    <p:extLst>
      <p:ext uri="{BB962C8B-B14F-4D97-AF65-F5344CB8AC3E}">
        <p14:creationId xmlns:p14="http://schemas.microsoft.com/office/powerpoint/2010/main" val="1446062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da-DK"/>
              <a:t>Klik for at redigere titeltypografien i masteren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a-DK"/>
              <a:t>Klik på ikonet for at tilføje et billede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B35FBE48-4C90-4BBC-94A9-FBC7F0D8F717}" type="datetimeFigureOut">
              <a:rPr lang="da-DK" smtClean="0"/>
              <a:t>25-08-2025</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5C3CD6A9-BE88-4481-8B6B-F1ABE321D46F}" type="slidenum">
              <a:rPr lang="da-DK" smtClean="0"/>
              <a:t>‹nr.›</a:t>
            </a:fld>
            <a:endParaRPr lang="da-DK"/>
          </a:p>
        </p:txBody>
      </p:sp>
    </p:spTree>
    <p:extLst>
      <p:ext uri="{BB962C8B-B14F-4D97-AF65-F5344CB8AC3E}">
        <p14:creationId xmlns:p14="http://schemas.microsoft.com/office/powerpoint/2010/main" val="4103947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da-DK"/>
              <a:t>Klik for at redigere titeltypografien i masteren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35FBE48-4C90-4BBC-94A9-FBC7F0D8F717}" type="datetimeFigureOut">
              <a:rPr lang="da-DK" smtClean="0"/>
              <a:t>25-08-2025</a:t>
            </a:fld>
            <a:endParaRPr lang="da-DK"/>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da-DK"/>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C3CD6A9-BE88-4481-8B6B-F1ABE321D46F}" type="slidenum">
              <a:rPr lang="da-DK" smtClean="0"/>
              <a:t>‹nr.›</a:t>
            </a:fld>
            <a:endParaRPr lang="da-DK"/>
          </a:p>
        </p:txBody>
      </p:sp>
    </p:spTree>
    <p:extLst>
      <p:ext uri="{BB962C8B-B14F-4D97-AF65-F5344CB8AC3E}">
        <p14:creationId xmlns:p14="http://schemas.microsoft.com/office/powerpoint/2010/main" val="6260823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7.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oleObject" Target="../embeddings/oleObject3.bin"/><Relationship Id="rId7"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oleObject" Target="../embeddings/oleObject4.bin"/><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3.jpeg"/></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26.jpeg"/><Relationship Id="rId4" Type="http://schemas.openxmlformats.org/officeDocument/2006/relationships/image" Target="../media/image25.jpeg"/></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oleObject" Target="../embeddings/oleObject6.bin"/><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34.jpeg"/><Relationship Id="rId4" Type="http://schemas.openxmlformats.org/officeDocument/2006/relationships/image" Target="../media/image33.jpeg"/></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37.jpeg"/><Relationship Id="rId4" Type="http://schemas.openxmlformats.org/officeDocument/2006/relationships/image" Target="../media/image36.jpeg"/></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image" Target="../media/image16.png"/><Relationship Id="rId1" Type="http://schemas.openxmlformats.org/officeDocument/2006/relationships/slideLayout" Target="../slideLayouts/slideLayout6.xml"/><Relationship Id="rId6" Type="http://schemas.openxmlformats.org/officeDocument/2006/relationships/image" Target="../media/image39.wmf"/><Relationship Id="rId5" Type="http://schemas.openxmlformats.org/officeDocument/2006/relationships/oleObject" Target="../embeddings/oleObject8.bin"/><Relationship Id="rId4" Type="http://schemas.openxmlformats.org/officeDocument/2006/relationships/image" Target="../media/image38.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oleObject" Target="../embeddings/oleObject9.bin"/><Relationship Id="rId1" Type="http://schemas.openxmlformats.org/officeDocument/2006/relationships/slideLayout" Target="../slideLayouts/slideLayout2.xml"/><Relationship Id="rId5" Type="http://schemas.openxmlformats.org/officeDocument/2006/relationships/image" Target="../media/image42.wmf"/><Relationship Id="rId4" Type="http://schemas.openxmlformats.org/officeDocument/2006/relationships/oleObject" Target="../embeddings/oleObject10.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90.png"/></Relationships>
</file>

<file path=ppt/slides/_rels/slide45.xml.rels><?xml version="1.0" encoding="UTF-8" standalone="yes"?>
<Relationships xmlns="http://schemas.openxmlformats.org/package/2006/relationships"><Relationship Id="rId3" Type="http://schemas.openxmlformats.org/officeDocument/2006/relationships/image" Target="../media/image44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8D0172-F2E0-4763-9C35-F02266495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1695" cy="4730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6">
            <a:extLst>
              <a:ext uri="{FF2B5EF4-FFF2-40B4-BE49-F238E27FC236}">
                <a16:creationId xmlns:a16="http://schemas.microsoft.com/office/drawing/2014/main" id="{9F2851FB-E841-4509-8A6D-A416376EA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12" name="Freeform: Shape 11">
            <a:extLst>
              <a:ext uri="{FF2B5EF4-FFF2-40B4-BE49-F238E27FC236}">
                <a16:creationId xmlns:a16="http://schemas.microsoft.com/office/drawing/2014/main" id="{DF6FB2B2-CE21-407F-B22E-302DADC2C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62E4A7B-5D92-48AD-BAD5-DD62814D95C2}"/>
              </a:ext>
            </a:extLst>
          </p:cNvPr>
          <p:cNvSpPr>
            <a:spLocks noGrp="1"/>
          </p:cNvSpPr>
          <p:nvPr>
            <p:ph type="ctrTitle"/>
          </p:nvPr>
        </p:nvSpPr>
        <p:spPr>
          <a:xfrm>
            <a:off x="965505" y="623571"/>
            <a:ext cx="10260990" cy="3523885"/>
          </a:xfrm>
        </p:spPr>
        <p:txBody>
          <a:bodyPr>
            <a:normAutofit/>
          </a:bodyPr>
          <a:lstStyle/>
          <a:p>
            <a:pPr algn="ctr"/>
            <a:r>
              <a:rPr lang="da-DK" sz="8000"/>
              <a:t>Varmepumper</a:t>
            </a:r>
          </a:p>
        </p:txBody>
      </p:sp>
      <p:sp>
        <p:nvSpPr>
          <p:cNvPr id="3" name="Undertitel 2">
            <a:extLst>
              <a:ext uri="{FF2B5EF4-FFF2-40B4-BE49-F238E27FC236}">
                <a16:creationId xmlns:a16="http://schemas.microsoft.com/office/drawing/2014/main" id="{75EE6464-9B9C-48AF-B175-E6BD99D7D961}"/>
              </a:ext>
            </a:extLst>
          </p:cNvPr>
          <p:cNvSpPr>
            <a:spLocks noGrp="1"/>
          </p:cNvSpPr>
          <p:nvPr>
            <p:ph type="subTitle" idx="1"/>
          </p:nvPr>
        </p:nvSpPr>
        <p:spPr>
          <a:xfrm>
            <a:off x="965505" y="4777380"/>
            <a:ext cx="10260990" cy="1209763"/>
          </a:xfrm>
        </p:spPr>
        <p:txBody>
          <a:bodyPr>
            <a:normAutofit/>
          </a:bodyPr>
          <a:lstStyle/>
          <a:p>
            <a:pPr algn="ctr"/>
            <a:r>
              <a:rPr lang="da-DK" sz="2400">
                <a:solidFill>
                  <a:schemeClr val="bg2"/>
                </a:solidFill>
              </a:rPr>
              <a:t>Grundlæggende fysik og beregninger</a:t>
            </a:r>
          </a:p>
        </p:txBody>
      </p:sp>
    </p:spTree>
    <p:extLst>
      <p:ext uri="{BB962C8B-B14F-4D97-AF65-F5344CB8AC3E}">
        <p14:creationId xmlns:p14="http://schemas.microsoft.com/office/powerpoint/2010/main" val="3982769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9"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20"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1"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da-DK"/>
          </a:p>
        </p:txBody>
      </p:sp>
      <p:sp>
        <p:nvSpPr>
          <p:cNvPr id="2" name="Titel 1">
            <a:extLst>
              <a:ext uri="{FF2B5EF4-FFF2-40B4-BE49-F238E27FC236}">
                <a16:creationId xmlns:a16="http://schemas.microsoft.com/office/drawing/2014/main" id="{58B774B7-1C59-428B-9583-58FF6E90434D}"/>
              </a:ext>
            </a:extLst>
          </p:cNvPr>
          <p:cNvSpPr>
            <a:spLocks noGrp="1"/>
          </p:cNvSpPr>
          <p:nvPr>
            <p:ph type="title"/>
          </p:nvPr>
        </p:nvSpPr>
        <p:spPr>
          <a:xfrm>
            <a:off x="1103312" y="452718"/>
            <a:ext cx="8947522" cy="1400530"/>
          </a:xfrm>
        </p:spPr>
        <p:txBody>
          <a:bodyPr anchor="ctr">
            <a:normAutofit/>
          </a:bodyPr>
          <a:lstStyle/>
          <a:p>
            <a:r>
              <a:rPr lang="da-DK">
                <a:solidFill>
                  <a:srgbClr val="FFFFFF"/>
                </a:solidFill>
              </a:rPr>
              <a:t>Varmetab</a:t>
            </a:r>
          </a:p>
        </p:txBody>
      </p:sp>
      <mc:AlternateContent xmlns:mc="http://schemas.openxmlformats.org/markup-compatibility/2006" xmlns:a14="http://schemas.microsoft.com/office/drawing/2010/main">
        <mc:Choice Requires="a14">
          <p:sp>
            <p:nvSpPr>
              <p:cNvPr id="3" name="Pladsholder til indhold 2">
                <a:extLst>
                  <a:ext uri="{FF2B5EF4-FFF2-40B4-BE49-F238E27FC236}">
                    <a16:creationId xmlns:a16="http://schemas.microsoft.com/office/drawing/2014/main" id="{A1EB9C95-D3A0-4DEC-B89C-6F24F2E0E5DC}"/>
                  </a:ext>
                </a:extLst>
              </p:cNvPr>
              <p:cNvSpPr>
                <a:spLocks noGrp="1"/>
              </p:cNvSpPr>
              <p:nvPr>
                <p:ph idx="1"/>
              </p:nvPr>
            </p:nvSpPr>
            <p:spPr>
              <a:xfrm>
                <a:off x="1103312" y="2763520"/>
                <a:ext cx="8946541" cy="3484879"/>
              </a:xfrm>
            </p:spPr>
            <p:txBody>
              <a:bodyPr>
                <a:normAutofit/>
              </a:bodyPr>
              <a:lstStyle/>
              <a:p>
                <a:r>
                  <a:rPr lang="da-DK" dirty="0"/>
                  <a:t>Når U-værdierne er fundet for alle konstruktionerne, samt psi værdier, kan varmetabet for rummet eller bygningen findes.</a:t>
                </a:r>
              </a:p>
              <a:p>
                <a:r>
                  <a:rPr lang="da-DK" dirty="0"/>
                  <a:t>For at finde varmetabet bruges følgende formler.</a:t>
                </a:r>
              </a:p>
              <a:p>
                <a14:m>
                  <m:oMath xmlns:m="http://schemas.openxmlformats.org/officeDocument/2006/math">
                    <m:sSub>
                      <m:sSubPr>
                        <m:ctrlPr>
                          <a:rPr lang="da-DK" i="1" smtClean="0">
                            <a:latin typeface="Cambria Math" panose="02040503050406030204" pitchFamily="18" charset="0"/>
                          </a:rPr>
                        </m:ctrlPr>
                      </m:sSubPr>
                      <m:e>
                        <m:r>
                          <m:rPr>
                            <m:sty m:val="p"/>
                          </m:rPr>
                          <a:rPr lang="el-GR" i="1" smtClean="0">
                            <a:latin typeface="Cambria Math" panose="02040503050406030204" pitchFamily="18" charset="0"/>
                            <a:ea typeface="Cambria Math" panose="02040503050406030204" pitchFamily="18" charset="0"/>
                          </a:rPr>
                          <m:t>Φ</m:t>
                        </m:r>
                      </m:e>
                      <m:sub>
                        <m:r>
                          <a:rPr lang="da-DK" b="0" i="1" smtClean="0">
                            <a:latin typeface="Cambria Math" panose="02040503050406030204" pitchFamily="18" charset="0"/>
                          </a:rPr>
                          <m:t>𝑡𝑟𝑎𝑛𝑠</m:t>
                        </m:r>
                      </m:sub>
                    </m:sSub>
                    <m:r>
                      <a:rPr lang="da-DK" b="0" i="1" smtClean="0">
                        <a:latin typeface="Cambria Math" panose="02040503050406030204" pitchFamily="18" charset="0"/>
                      </a:rPr>
                      <m:t>=</m:t>
                    </m:r>
                    <m:r>
                      <a:rPr lang="da-DK" b="0" i="1" smtClean="0">
                        <a:latin typeface="Cambria Math" panose="02040503050406030204" pitchFamily="18" charset="0"/>
                      </a:rPr>
                      <m:t>𝑈</m:t>
                    </m:r>
                    <m:r>
                      <a:rPr lang="da-DK" b="0" i="1" smtClean="0">
                        <a:latin typeface="Cambria Math" panose="02040503050406030204" pitchFamily="18" charset="0"/>
                      </a:rPr>
                      <m:t>∗</m:t>
                    </m:r>
                    <m:r>
                      <a:rPr lang="da-DK" b="0" i="1" smtClean="0">
                        <a:latin typeface="Cambria Math" panose="02040503050406030204" pitchFamily="18" charset="0"/>
                      </a:rPr>
                      <m:t>𝐴</m:t>
                    </m:r>
                    <m:r>
                      <a:rPr lang="da-DK" b="0" i="1" smtClean="0">
                        <a:latin typeface="Cambria Math" panose="02040503050406030204" pitchFamily="18" charset="0"/>
                      </a:rPr>
                      <m:t>∗</m:t>
                    </m:r>
                    <m:r>
                      <m:rPr>
                        <m:sty m:val="p"/>
                      </m:rPr>
                      <a:rPr lang="el-GR" b="0" i="1" smtClean="0">
                        <a:latin typeface="Cambria Math" panose="02040503050406030204" pitchFamily="18" charset="0"/>
                        <a:ea typeface="Cambria Math" panose="02040503050406030204" pitchFamily="18" charset="0"/>
                      </a:rPr>
                      <m:t>Δ</m:t>
                    </m:r>
                    <m:r>
                      <a:rPr lang="da-DK" b="0" i="1" smtClean="0">
                        <a:latin typeface="Cambria Math" panose="02040503050406030204" pitchFamily="18" charset="0"/>
                        <a:ea typeface="Cambria Math" panose="02040503050406030204" pitchFamily="18" charset="0"/>
                      </a:rPr>
                      <m:t>𝑡</m:t>
                    </m:r>
                  </m:oMath>
                </a14:m>
                <a:endParaRPr lang="da-DK" b="0" dirty="0">
                  <a:ea typeface="Cambria Math" panose="02040503050406030204" pitchFamily="18" charset="0"/>
                </a:endParaRPr>
              </a:p>
              <a:p>
                <a14:m>
                  <m:oMath xmlns:m="http://schemas.openxmlformats.org/officeDocument/2006/math">
                    <m:sSub>
                      <m:sSubPr>
                        <m:ctrlPr>
                          <a:rPr lang="da-DK" i="1" smtClean="0">
                            <a:latin typeface="Cambria Math" panose="02040503050406030204" pitchFamily="18" charset="0"/>
                          </a:rPr>
                        </m:ctrlPr>
                      </m:sSubPr>
                      <m:e>
                        <m:r>
                          <m:rPr>
                            <m:sty m:val="p"/>
                          </m:rPr>
                          <a:rPr lang="el-GR" i="1" smtClean="0">
                            <a:latin typeface="Cambria Math" panose="02040503050406030204" pitchFamily="18" charset="0"/>
                            <a:ea typeface="Cambria Math" panose="02040503050406030204" pitchFamily="18" charset="0"/>
                          </a:rPr>
                          <m:t>Φ</m:t>
                        </m:r>
                      </m:e>
                      <m:sub>
                        <m:r>
                          <a:rPr lang="da-DK" b="0" i="1" smtClean="0">
                            <a:latin typeface="Cambria Math" panose="02040503050406030204" pitchFamily="18" charset="0"/>
                          </a:rPr>
                          <m:t>𝑙𝑖𝑛𝑗𝑒</m:t>
                        </m:r>
                      </m:sub>
                    </m:sSub>
                    <m:r>
                      <a:rPr lang="da-DK" b="0" i="1" smtClean="0">
                        <a:latin typeface="Cambria Math" panose="02040503050406030204" pitchFamily="18" charset="0"/>
                      </a:rPr>
                      <m:t>=</m:t>
                    </m:r>
                    <m:r>
                      <a:rPr lang="da-DK" b="0" i="1" smtClean="0">
                        <a:latin typeface="Cambria Math" panose="02040503050406030204" pitchFamily="18" charset="0"/>
                        <a:ea typeface="Cambria Math" panose="02040503050406030204" pitchFamily="18" charset="0"/>
                      </a:rPr>
                      <m:t>𝜓</m:t>
                    </m:r>
                    <m:r>
                      <a:rPr lang="da-DK" b="0" i="1" smtClean="0">
                        <a:latin typeface="Cambria Math" panose="02040503050406030204" pitchFamily="18" charset="0"/>
                        <a:ea typeface="Cambria Math" panose="02040503050406030204" pitchFamily="18" charset="0"/>
                      </a:rPr>
                      <m:t>∗</m:t>
                    </m:r>
                    <m:r>
                      <a:rPr lang="da-DK" b="0" i="1" smtClean="0">
                        <a:latin typeface="Cambria Math" panose="02040503050406030204" pitchFamily="18" charset="0"/>
                        <a:ea typeface="Cambria Math" panose="02040503050406030204" pitchFamily="18" charset="0"/>
                      </a:rPr>
                      <m:t>𝐿</m:t>
                    </m:r>
                    <m:r>
                      <a:rPr lang="da-DK" b="0" i="1" smtClean="0">
                        <a:latin typeface="Cambria Math" panose="02040503050406030204" pitchFamily="18" charset="0"/>
                        <a:ea typeface="Cambria Math" panose="02040503050406030204" pitchFamily="18" charset="0"/>
                      </a:rPr>
                      <m:t>∗</m:t>
                    </m:r>
                    <m:r>
                      <m:rPr>
                        <m:sty m:val="p"/>
                      </m:rPr>
                      <a:rPr lang="el-GR" b="0" i="1" smtClean="0">
                        <a:latin typeface="Cambria Math" panose="02040503050406030204" pitchFamily="18" charset="0"/>
                        <a:ea typeface="Cambria Math" panose="02040503050406030204" pitchFamily="18" charset="0"/>
                      </a:rPr>
                      <m:t>Δ</m:t>
                    </m:r>
                    <m:r>
                      <a:rPr lang="da-DK" b="0" i="1" smtClean="0">
                        <a:latin typeface="Cambria Math" panose="02040503050406030204" pitchFamily="18" charset="0"/>
                        <a:ea typeface="Cambria Math" panose="02040503050406030204" pitchFamily="18" charset="0"/>
                      </a:rPr>
                      <m:t>𝑡</m:t>
                    </m:r>
                  </m:oMath>
                </a14:m>
                <a:endParaRPr lang="da-DK" b="0" dirty="0">
                  <a:ea typeface="Cambria Math" panose="02040503050406030204" pitchFamily="18" charset="0"/>
                </a:endParaRPr>
              </a:p>
              <a:p>
                <a14:m>
                  <m:oMath xmlns:m="http://schemas.openxmlformats.org/officeDocument/2006/math">
                    <m:sSub>
                      <m:sSubPr>
                        <m:ctrlPr>
                          <a:rPr lang="da-DK" i="1" smtClean="0">
                            <a:latin typeface="Cambria Math" panose="02040503050406030204" pitchFamily="18" charset="0"/>
                          </a:rPr>
                        </m:ctrlPr>
                      </m:sSubPr>
                      <m:e>
                        <m:r>
                          <m:rPr>
                            <m:sty m:val="p"/>
                          </m:rPr>
                          <a:rPr lang="el-GR" i="1" smtClean="0">
                            <a:latin typeface="Cambria Math" panose="02040503050406030204" pitchFamily="18" charset="0"/>
                            <a:ea typeface="Cambria Math" panose="02040503050406030204" pitchFamily="18" charset="0"/>
                          </a:rPr>
                          <m:t>Φ</m:t>
                        </m:r>
                      </m:e>
                      <m:sub>
                        <m:r>
                          <a:rPr lang="da-DK" b="0" i="1" smtClean="0">
                            <a:latin typeface="Cambria Math" panose="02040503050406030204" pitchFamily="18" charset="0"/>
                          </a:rPr>
                          <m:t>𝑣𝑒𝑛𝑡</m:t>
                        </m:r>
                      </m:sub>
                    </m:sSub>
                    <m:r>
                      <a:rPr lang="da-DK" b="0" i="1" smtClean="0">
                        <a:latin typeface="Cambria Math" panose="02040503050406030204" pitchFamily="18" charset="0"/>
                      </a:rPr>
                      <m:t>=1,21∗</m:t>
                    </m:r>
                    <m:sSub>
                      <m:sSubPr>
                        <m:ctrlPr>
                          <a:rPr lang="da-DK" b="0" i="1" smtClean="0">
                            <a:latin typeface="Cambria Math" panose="02040503050406030204" pitchFamily="18" charset="0"/>
                          </a:rPr>
                        </m:ctrlPr>
                      </m:sSubPr>
                      <m:e>
                        <m:r>
                          <a:rPr lang="da-DK" b="0" i="1" smtClean="0">
                            <a:latin typeface="Cambria Math" panose="02040503050406030204" pitchFamily="18" charset="0"/>
                          </a:rPr>
                          <m:t>𝑞</m:t>
                        </m:r>
                      </m:e>
                      <m:sub>
                        <m:r>
                          <a:rPr lang="da-DK" b="0" i="1" smtClean="0">
                            <a:latin typeface="Cambria Math" panose="02040503050406030204" pitchFamily="18" charset="0"/>
                          </a:rPr>
                          <m:t>𝑎</m:t>
                        </m:r>
                      </m:sub>
                    </m:sSub>
                    <m:r>
                      <a:rPr lang="da-DK" b="0" i="1" smtClean="0">
                        <a:latin typeface="Cambria Math" panose="02040503050406030204" pitchFamily="18" charset="0"/>
                      </a:rPr>
                      <m:t>∗</m:t>
                    </m:r>
                    <m:r>
                      <a:rPr lang="da-DK" b="0" i="1" smtClean="0">
                        <a:latin typeface="Cambria Math" panose="02040503050406030204" pitchFamily="18" charset="0"/>
                      </a:rPr>
                      <m:t>𝐴</m:t>
                    </m:r>
                    <m:r>
                      <a:rPr lang="da-DK" b="0" i="1" smtClean="0">
                        <a:latin typeface="Cambria Math" panose="02040503050406030204" pitchFamily="18" charset="0"/>
                      </a:rPr>
                      <m:t>∗</m:t>
                    </m:r>
                    <m:r>
                      <m:rPr>
                        <m:sty m:val="p"/>
                      </m:rPr>
                      <a:rPr lang="el-GR" b="0" i="1" smtClean="0">
                        <a:latin typeface="Cambria Math" panose="02040503050406030204" pitchFamily="18" charset="0"/>
                        <a:ea typeface="Cambria Math" panose="02040503050406030204" pitchFamily="18" charset="0"/>
                      </a:rPr>
                      <m:t>Δ</m:t>
                    </m:r>
                    <m:r>
                      <a:rPr lang="da-DK" b="0" i="1" smtClean="0">
                        <a:latin typeface="Cambria Math" panose="02040503050406030204" pitchFamily="18" charset="0"/>
                        <a:ea typeface="Cambria Math" panose="02040503050406030204" pitchFamily="18" charset="0"/>
                      </a:rPr>
                      <m:t>𝑡</m:t>
                    </m:r>
                  </m:oMath>
                </a14:m>
                <a:endParaRPr lang="da-DK" dirty="0"/>
              </a:p>
              <a:p>
                <a:endParaRPr lang="da-DK" dirty="0"/>
              </a:p>
            </p:txBody>
          </p:sp>
        </mc:Choice>
        <mc:Fallback xmlns="">
          <p:sp>
            <p:nvSpPr>
              <p:cNvPr id="3" name="Pladsholder til indhold 2">
                <a:extLst>
                  <a:ext uri="{FF2B5EF4-FFF2-40B4-BE49-F238E27FC236}">
                    <a16:creationId xmlns:a16="http://schemas.microsoft.com/office/drawing/2014/main" id="{A1EB9C95-D3A0-4DEC-B89C-6F24F2E0E5DC}"/>
                  </a:ext>
                </a:extLst>
              </p:cNvPr>
              <p:cNvSpPr>
                <a:spLocks noGrp="1" noRot="1" noChangeAspect="1" noMove="1" noResize="1" noEditPoints="1" noAdjustHandles="1" noChangeArrowheads="1" noChangeShapeType="1" noTextEdit="1"/>
              </p:cNvSpPr>
              <p:nvPr>
                <p:ph idx="1"/>
              </p:nvPr>
            </p:nvSpPr>
            <p:spPr>
              <a:xfrm>
                <a:off x="1103312" y="2763520"/>
                <a:ext cx="8946541" cy="3484879"/>
              </a:xfrm>
              <a:blipFill>
                <a:blip r:embed="rId2"/>
                <a:stretch>
                  <a:fillRect l="-341" t="-874"/>
                </a:stretch>
              </a:blipFill>
            </p:spPr>
            <p:txBody>
              <a:bodyPr/>
              <a:lstStyle/>
              <a:p>
                <a:r>
                  <a:rPr lang="da-DK">
                    <a:noFill/>
                  </a:rPr>
                  <a:t> </a:t>
                </a:r>
              </a:p>
            </p:txBody>
          </p:sp>
        </mc:Fallback>
      </mc:AlternateContent>
    </p:spTree>
    <p:extLst>
      <p:ext uri="{BB962C8B-B14F-4D97-AF65-F5344CB8AC3E}">
        <p14:creationId xmlns:p14="http://schemas.microsoft.com/office/powerpoint/2010/main" val="1844025174"/>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78424C-6FD0-41F8-9CAA-5DC19C423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1E1602F-31B8-49A7-A665-8A93D9E7DCC7}"/>
              </a:ext>
            </a:extLst>
          </p:cNvPr>
          <p:cNvSpPr>
            <a:spLocks noGrp="1"/>
          </p:cNvSpPr>
          <p:nvPr>
            <p:ph type="title"/>
          </p:nvPr>
        </p:nvSpPr>
        <p:spPr>
          <a:xfrm>
            <a:off x="643855" y="1447800"/>
            <a:ext cx="3108626" cy="4572000"/>
          </a:xfrm>
        </p:spPr>
        <p:txBody>
          <a:bodyPr anchor="ctr">
            <a:normAutofit/>
          </a:bodyPr>
          <a:lstStyle/>
          <a:p>
            <a:r>
              <a:rPr lang="da-DK" sz="3200">
                <a:solidFill>
                  <a:srgbClr val="F2F2F2"/>
                </a:solidFill>
              </a:rPr>
              <a:t>Effekt</a:t>
            </a:r>
          </a:p>
        </p:txBody>
      </p:sp>
      <p:sp>
        <p:nvSpPr>
          <p:cNvPr id="11" name="Freeform: Shape 10">
            <a:extLst>
              <a:ext uri="{FF2B5EF4-FFF2-40B4-BE49-F238E27FC236}">
                <a16:creationId xmlns:a16="http://schemas.microsoft.com/office/drawing/2014/main" id="{DD136760-57DC-4301-8BEA-B71AD2D13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11">
            <a:extLst>
              <a:ext uri="{FF2B5EF4-FFF2-40B4-BE49-F238E27FC236}">
                <a16:creationId xmlns:a16="http://schemas.microsoft.com/office/drawing/2014/main" id="{BDC58DEA-1307-4F44-AD47-E613D8B76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15" name="Rectangle 14">
            <a:extLst>
              <a:ext uri="{FF2B5EF4-FFF2-40B4-BE49-F238E27FC236}">
                <a16:creationId xmlns:a16="http://schemas.microsoft.com/office/drawing/2014/main" id="{C99B912D-1E4B-42AF-A2BE-CFEFEC916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da-DK"/>
          </a:p>
        </p:txBody>
      </p:sp>
      <p:graphicFrame>
        <p:nvGraphicFramePr>
          <p:cNvPr id="5" name="Pladsholder til indhold 2">
            <a:extLst>
              <a:ext uri="{FF2B5EF4-FFF2-40B4-BE49-F238E27FC236}">
                <a16:creationId xmlns:a16="http://schemas.microsoft.com/office/drawing/2014/main" id="{A8A72814-6886-2DBF-38B6-C63D82E1CC7B}"/>
              </a:ext>
            </a:extLst>
          </p:cNvPr>
          <p:cNvGraphicFramePr>
            <a:graphicFrameLocks noGrp="1"/>
          </p:cNvGraphicFramePr>
          <p:nvPr>
            <p:ph idx="1"/>
            <p:extLst>
              <p:ext uri="{D42A27DB-BD31-4B8C-83A1-F6EECF244321}">
                <p14:modId xmlns:p14="http://schemas.microsoft.com/office/powerpoint/2010/main" val="2905823061"/>
              </p:ext>
            </p:extLst>
          </p:nvPr>
        </p:nvGraphicFramePr>
        <p:xfrm>
          <a:off x="5048250" y="1447800"/>
          <a:ext cx="649605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4368250"/>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4BA039-6B40-4F32-8F3A-B15CEB522633}"/>
              </a:ext>
            </a:extLst>
          </p:cNvPr>
          <p:cNvSpPr>
            <a:spLocks noGrp="1"/>
          </p:cNvSpPr>
          <p:nvPr>
            <p:ph type="title"/>
          </p:nvPr>
        </p:nvSpPr>
        <p:spPr>
          <a:xfrm>
            <a:off x="5282381" y="629266"/>
            <a:ext cx="4767471" cy="1641986"/>
          </a:xfrm>
        </p:spPr>
        <p:txBody>
          <a:bodyPr>
            <a:normAutofit/>
          </a:bodyPr>
          <a:lstStyle/>
          <a:p>
            <a:r>
              <a:rPr lang="da-DK"/>
              <a:t>Effekt</a:t>
            </a:r>
            <a:endParaRPr lang="da-DK" dirty="0"/>
          </a:p>
        </p:txBody>
      </p:sp>
      <p:pic>
        <p:nvPicPr>
          <p:cNvPr id="5" name="Picture 4">
            <a:extLst>
              <a:ext uri="{FF2B5EF4-FFF2-40B4-BE49-F238E27FC236}">
                <a16:creationId xmlns:a16="http://schemas.microsoft.com/office/drawing/2014/main" id="{92F13395-35C1-3A58-72BC-1D3E3949905B}"/>
              </a:ext>
            </a:extLst>
          </p:cNvPr>
          <p:cNvPicPr>
            <a:picLocks noChangeAspect="1"/>
          </p:cNvPicPr>
          <p:nvPr/>
        </p:nvPicPr>
        <p:blipFill rotWithShape="1">
          <a:blip r:embed="rId3"/>
          <a:srcRect l="22933" r="32464" b="-1"/>
          <a:stretch/>
        </p:blipFill>
        <p:spPr>
          <a:xfrm>
            <a:off x="-1" y="10"/>
            <a:ext cx="4634680" cy="6857990"/>
          </a:xfrm>
          <a:prstGeom prst="rect">
            <a:avLst/>
          </a:prstGeom>
        </p:spPr>
      </p:pic>
      <mc:AlternateContent xmlns:mc="http://schemas.openxmlformats.org/markup-compatibility/2006" xmlns:a14="http://schemas.microsoft.com/office/drawing/2010/main">
        <mc:Choice Requires="a14">
          <p:sp>
            <p:nvSpPr>
              <p:cNvPr id="3" name="Pladsholder til indhold 2">
                <a:extLst>
                  <a:ext uri="{FF2B5EF4-FFF2-40B4-BE49-F238E27FC236}">
                    <a16:creationId xmlns:a16="http://schemas.microsoft.com/office/drawing/2014/main" id="{50EDE640-2CEE-4BEC-AC2C-879082F9752E}"/>
                  </a:ext>
                </a:extLst>
              </p:cNvPr>
              <p:cNvSpPr>
                <a:spLocks noGrp="1"/>
              </p:cNvSpPr>
              <p:nvPr>
                <p:ph idx="1"/>
              </p:nvPr>
            </p:nvSpPr>
            <p:spPr>
              <a:xfrm>
                <a:off x="5282381" y="2438400"/>
                <a:ext cx="4767471" cy="3809999"/>
              </a:xfrm>
            </p:spPr>
            <p:txBody>
              <a:bodyPr>
                <a:normAutofit/>
              </a:bodyPr>
              <a:lstStyle/>
              <a:p>
                <a:pPr>
                  <a:lnSpc>
                    <a:spcPct val="90000"/>
                  </a:lnSpc>
                </a:pPr>
                <a:r>
                  <a:rPr lang="da-DK" sz="1400"/>
                  <a:t>Når vi skal finde effekten der bliver afsat over en radiator, GV-slange eller veksler (kondensator/fordamper i varmepumpe) er der to ting der skal kendes.</a:t>
                </a:r>
              </a:p>
              <a:p>
                <a:pPr lvl="1">
                  <a:lnSpc>
                    <a:spcPct val="90000"/>
                  </a:lnSpc>
                </a:pPr>
                <a:r>
                  <a:rPr lang="da-DK" sz="1400"/>
                  <a:t>Flowet over varmegiveren</a:t>
                </a:r>
              </a:p>
              <a:p>
                <a:pPr lvl="1">
                  <a:lnSpc>
                    <a:spcPct val="90000"/>
                  </a:lnSpc>
                </a:pPr>
                <a:r>
                  <a:rPr lang="da-DK" sz="1400"/>
                  <a:t>Afkølingen over varmegiveren</a:t>
                </a:r>
              </a:p>
              <a:p>
                <a:pPr>
                  <a:lnSpc>
                    <a:spcPct val="90000"/>
                  </a:lnSpc>
                </a:pPr>
                <a:r>
                  <a:rPr lang="da-DK" sz="1400"/>
                  <a:t>Her efter kan effekten findes med følgende formel.</a:t>
                </a:r>
              </a:p>
              <a:p>
                <a:pPr>
                  <a:lnSpc>
                    <a:spcPct val="90000"/>
                  </a:lnSpc>
                </a:pPr>
                <a14:m>
                  <m:oMath xmlns:m="http://schemas.openxmlformats.org/officeDocument/2006/math">
                    <m:r>
                      <m:rPr>
                        <m:sty m:val="p"/>
                      </m:rPr>
                      <a:rPr lang="el-GR" sz="1400" i="1" smtClean="0">
                        <a:latin typeface="Cambria Math" panose="02040503050406030204" pitchFamily="18" charset="0"/>
                        <a:ea typeface="Cambria Math" panose="02040503050406030204" pitchFamily="18" charset="0"/>
                      </a:rPr>
                      <m:t>Φ</m:t>
                    </m:r>
                    <m:r>
                      <a:rPr lang="da-DK" sz="1400" b="0" i="1" smtClean="0">
                        <a:latin typeface="Cambria Math" panose="02040503050406030204" pitchFamily="18" charset="0"/>
                        <a:ea typeface="Cambria Math" panose="02040503050406030204" pitchFamily="18" charset="0"/>
                      </a:rPr>
                      <m:t>=</m:t>
                    </m:r>
                    <m:r>
                      <a:rPr lang="da-DK" sz="1400" b="0" i="1" smtClean="0">
                        <a:latin typeface="Cambria Math" panose="02040503050406030204" pitchFamily="18" charset="0"/>
                        <a:ea typeface="Cambria Math" panose="02040503050406030204" pitchFamily="18" charset="0"/>
                      </a:rPr>
                      <m:t>𝜌</m:t>
                    </m:r>
                    <m:r>
                      <a:rPr lang="da-DK" sz="1400" b="0" i="1" smtClean="0">
                        <a:latin typeface="Cambria Math" panose="02040503050406030204" pitchFamily="18" charset="0"/>
                        <a:ea typeface="Cambria Math" panose="02040503050406030204" pitchFamily="18" charset="0"/>
                      </a:rPr>
                      <m:t>∗</m:t>
                    </m:r>
                    <m:r>
                      <a:rPr lang="da-DK" sz="1400" b="0" i="1" smtClean="0">
                        <a:latin typeface="Cambria Math" panose="02040503050406030204" pitchFamily="18" charset="0"/>
                        <a:ea typeface="Cambria Math" panose="02040503050406030204" pitchFamily="18" charset="0"/>
                      </a:rPr>
                      <m:t>𝑞</m:t>
                    </m:r>
                    <m:r>
                      <a:rPr lang="da-DK" sz="1400" b="0" i="1" smtClean="0">
                        <a:latin typeface="Cambria Math" panose="02040503050406030204" pitchFamily="18" charset="0"/>
                        <a:ea typeface="Cambria Math" panose="02040503050406030204" pitchFamily="18" charset="0"/>
                      </a:rPr>
                      <m:t>∗</m:t>
                    </m:r>
                    <m:sSub>
                      <m:sSubPr>
                        <m:ctrlPr>
                          <a:rPr lang="da-DK" sz="1400" b="0" i="1" smtClean="0">
                            <a:latin typeface="Cambria Math" panose="02040503050406030204" pitchFamily="18" charset="0"/>
                            <a:ea typeface="Cambria Math" panose="02040503050406030204" pitchFamily="18" charset="0"/>
                          </a:rPr>
                        </m:ctrlPr>
                      </m:sSubPr>
                      <m:e>
                        <m:r>
                          <a:rPr lang="da-DK" sz="1400" b="0" i="1" smtClean="0">
                            <a:latin typeface="Cambria Math" panose="02040503050406030204" pitchFamily="18" charset="0"/>
                            <a:ea typeface="Cambria Math" panose="02040503050406030204" pitchFamily="18" charset="0"/>
                          </a:rPr>
                          <m:t>𝑐</m:t>
                        </m:r>
                      </m:e>
                      <m:sub>
                        <m:r>
                          <a:rPr lang="da-DK" sz="1400" b="0" i="1" smtClean="0">
                            <a:latin typeface="Cambria Math" panose="02040503050406030204" pitchFamily="18" charset="0"/>
                            <a:ea typeface="Cambria Math" panose="02040503050406030204" pitchFamily="18" charset="0"/>
                          </a:rPr>
                          <m:t>𝑝</m:t>
                        </m:r>
                      </m:sub>
                    </m:sSub>
                    <m:r>
                      <a:rPr lang="da-DK" sz="1400" b="0" i="1" smtClean="0">
                        <a:latin typeface="Cambria Math" panose="02040503050406030204" pitchFamily="18" charset="0"/>
                        <a:ea typeface="Cambria Math" panose="02040503050406030204" pitchFamily="18" charset="0"/>
                      </a:rPr>
                      <m:t>∗</m:t>
                    </m:r>
                    <m:r>
                      <m:rPr>
                        <m:sty m:val="p"/>
                      </m:rPr>
                      <a:rPr lang="el-GR" sz="1400" b="0" i="1" smtClean="0">
                        <a:latin typeface="Cambria Math" panose="02040503050406030204" pitchFamily="18" charset="0"/>
                        <a:ea typeface="Cambria Math" panose="02040503050406030204" pitchFamily="18" charset="0"/>
                      </a:rPr>
                      <m:t>Δ</m:t>
                    </m:r>
                    <m:r>
                      <a:rPr lang="da-DK" sz="1400" b="0" i="1" smtClean="0">
                        <a:latin typeface="Cambria Math" panose="02040503050406030204" pitchFamily="18" charset="0"/>
                        <a:ea typeface="Cambria Math" panose="02040503050406030204" pitchFamily="18" charset="0"/>
                      </a:rPr>
                      <m:t>𝑡</m:t>
                    </m:r>
                  </m:oMath>
                </a14:m>
                <a:r>
                  <a:rPr lang="da-DK" sz="1400" b="0">
                    <a:ea typeface="Cambria Math" panose="02040503050406030204" pitchFamily="18" charset="0"/>
                  </a:rPr>
                  <a:t> eller </a:t>
                </a:r>
                <a14:m>
                  <m:oMath xmlns:m="http://schemas.openxmlformats.org/officeDocument/2006/math">
                    <m:r>
                      <m:rPr>
                        <m:sty m:val="p"/>
                      </m:rPr>
                      <a:rPr lang="el-GR" sz="1400" b="0" i="1" smtClean="0">
                        <a:latin typeface="Cambria Math" panose="02040503050406030204" pitchFamily="18" charset="0"/>
                        <a:ea typeface="Cambria Math" panose="02040503050406030204" pitchFamily="18" charset="0"/>
                      </a:rPr>
                      <m:t>Φ</m:t>
                    </m:r>
                    <m:r>
                      <a:rPr lang="da-DK" sz="1400" b="0" i="1" smtClean="0">
                        <a:latin typeface="Cambria Math" panose="02040503050406030204" pitchFamily="18" charset="0"/>
                        <a:ea typeface="Cambria Math" panose="02040503050406030204" pitchFamily="18" charset="0"/>
                      </a:rPr>
                      <m:t>=</m:t>
                    </m:r>
                    <m:f>
                      <m:fPr>
                        <m:ctrlPr>
                          <a:rPr lang="da-DK" sz="1400" b="0" i="1" smtClean="0">
                            <a:latin typeface="Cambria Math" panose="02040503050406030204" pitchFamily="18" charset="0"/>
                            <a:ea typeface="Cambria Math" panose="02040503050406030204" pitchFamily="18" charset="0"/>
                          </a:rPr>
                        </m:ctrlPr>
                      </m:fPr>
                      <m:num>
                        <m:r>
                          <a:rPr lang="da-DK" sz="1400" b="0" i="1" smtClean="0">
                            <a:latin typeface="Cambria Math" panose="02040503050406030204" pitchFamily="18" charset="0"/>
                            <a:ea typeface="Cambria Math" panose="02040503050406030204" pitchFamily="18" charset="0"/>
                          </a:rPr>
                          <m:t>𝑞</m:t>
                        </m:r>
                        <m:r>
                          <a:rPr lang="da-DK" sz="1400" b="0" i="1" smtClean="0">
                            <a:latin typeface="Cambria Math" panose="02040503050406030204" pitchFamily="18" charset="0"/>
                            <a:ea typeface="Cambria Math" panose="02040503050406030204" pitchFamily="18" charset="0"/>
                          </a:rPr>
                          <m:t>∗</m:t>
                        </m:r>
                        <m:r>
                          <m:rPr>
                            <m:sty m:val="p"/>
                          </m:rPr>
                          <a:rPr lang="el-GR" sz="1400" b="0" i="1" smtClean="0">
                            <a:latin typeface="Cambria Math" panose="02040503050406030204" pitchFamily="18" charset="0"/>
                            <a:ea typeface="Cambria Math" panose="02040503050406030204" pitchFamily="18" charset="0"/>
                          </a:rPr>
                          <m:t>Δ</m:t>
                        </m:r>
                        <m:r>
                          <a:rPr lang="da-DK" sz="1400" b="0" i="1" smtClean="0">
                            <a:latin typeface="Cambria Math" panose="02040503050406030204" pitchFamily="18" charset="0"/>
                            <a:ea typeface="Cambria Math" panose="02040503050406030204" pitchFamily="18" charset="0"/>
                          </a:rPr>
                          <m:t>𝑡</m:t>
                        </m:r>
                      </m:num>
                      <m:den>
                        <m:r>
                          <a:rPr lang="da-DK" sz="1400" b="0" i="1" smtClean="0">
                            <a:latin typeface="Cambria Math" panose="02040503050406030204" pitchFamily="18" charset="0"/>
                            <a:ea typeface="Cambria Math" panose="02040503050406030204" pitchFamily="18" charset="0"/>
                          </a:rPr>
                          <m:t>0,86</m:t>
                        </m:r>
                      </m:den>
                    </m:f>
                  </m:oMath>
                </a14:m>
                <a:endParaRPr lang="da-DK" sz="1400" b="0">
                  <a:ea typeface="Cambria Math" panose="02040503050406030204" pitchFamily="18" charset="0"/>
                </a:endParaRPr>
              </a:p>
              <a:p>
                <a:pPr>
                  <a:lnSpc>
                    <a:spcPct val="90000"/>
                  </a:lnSpc>
                </a:pPr>
                <a:r>
                  <a:rPr lang="da-DK" sz="1400" b="0">
                    <a:ea typeface="Cambria Math" panose="02040503050406030204" pitchFamily="18" charset="0"/>
                  </a:rPr>
                  <a:t>Samtidigt kan vi også finde flowet hvis vi kender effekten og afkølingen.</a:t>
                </a:r>
              </a:p>
              <a:p>
                <a:pPr>
                  <a:lnSpc>
                    <a:spcPct val="90000"/>
                  </a:lnSpc>
                </a:pPr>
                <a14:m>
                  <m:oMath xmlns:m="http://schemas.openxmlformats.org/officeDocument/2006/math">
                    <m:r>
                      <a:rPr lang="da-DK" sz="1400" b="0" i="1" smtClean="0">
                        <a:latin typeface="Cambria Math" panose="02040503050406030204" pitchFamily="18" charset="0"/>
                        <a:ea typeface="Cambria Math" panose="02040503050406030204" pitchFamily="18" charset="0"/>
                      </a:rPr>
                      <m:t>𝑞</m:t>
                    </m:r>
                    <m:r>
                      <a:rPr lang="da-DK" sz="1400" b="0" i="1" smtClean="0">
                        <a:latin typeface="Cambria Math" panose="02040503050406030204" pitchFamily="18" charset="0"/>
                        <a:ea typeface="Cambria Math" panose="02040503050406030204" pitchFamily="18" charset="0"/>
                      </a:rPr>
                      <m:t>=</m:t>
                    </m:r>
                    <m:f>
                      <m:fPr>
                        <m:ctrlPr>
                          <a:rPr lang="da-DK" sz="1400" b="0" i="1" smtClean="0">
                            <a:latin typeface="Cambria Math" panose="02040503050406030204" pitchFamily="18" charset="0"/>
                            <a:ea typeface="Cambria Math" panose="02040503050406030204" pitchFamily="18" charset="0"/>
                          </a:rPr>
                        </m:ctrlPr>
                      </m:fPr>
                      <m:num>
                        <m:r>
                          <m:rPr>
                            <m:sty m:val="p"/>
                          </m:rPr>
                          <a:rPr lang="el-GR" sz="1400" b="0" i="1" smtClean="0">
                            <a:latin typeface="Cambria Math" panose="02040503050406030204" pitchFamily="18" charset="0"/>
                            <a:ea typeface="Cambria Math" panose="02040503050406030204" pitchFamily="18" charset="0"/>
                          </a:rPr>
                          <m:t>Φ</m:t>
                        </m:r>
                      </m:num>
                      <m:den>
                        <m:r>
                          <a:rPr lang="da-DK" sz="1400" b="0" i="1" smtClean="0">
                            <a:latin typeface="Cambria Math" panose="02040503050406030204" pitchFamily="18" charset="0"/>
                            <a:ea typeface="Cambria Math" panose="02040503050406030204" pitchFamily="18" charset="0"/>
                          </a:rPr>
                          <m:t>𝜌</m:t>
                        </m:r>
                        <m:r>
                          <a:rPr lang="da-DK" sz="1400" b="0" i="1" smtClean="0">
                            <a:latin typeface="Cambria Math" panose="02040503050406030204" pitchFamily="18" charset="0"/>
                            <a:ea typeface="Cambria Math" panose="02040503050406030204" pitchFamily="18" charset="0"/>
                          </a:rPr>
                          <m:t>∗</m:t>
                        </m:r>
                        <m:sSub>
                          <m:sSubPr>
                            <m:ctrlPr>
                              <a:rPr lang="da-DK" sz="1400" b="0" i="1" smtClean="0">
                                <a:latin typeface="Cambria Math" panose="02040503050406030204" pitchFamily="18" charset="0"/>
                                <a:ea typeface="Cambria Math" panose="02040503050406030204" pitchFamily="18" charset="0"/>
                              </a:rPr>
                            </m:ctrlPr>
                          </m:sSubPr>
                          <m:e>
                            <m:r>
                              <a:rPr lang="da-DK" sz="1400" b="0" i="1" smtClean="0">
                                <a:latin typeface="Cambria Math" panose="02040503050406030204" pitchFamily="18" charset="0"/>
                                <a:ea typeface="Cambria Math" panose="02040503050406030204" pitchFamily="18" charset="0"/>
                              </a:rPr>
                              <m:t>𝑐</m:t>
                            </m:r>
                          </m:e>
                          <m:sub>
                            <m:r>
                              <a:rPr lang="da-DK" sz="1400" b="0" i="1" smtClean="0">
                                <a:latin typeface="Cambria Math" panose="02040503050406030204" pitchFamily="18" charset="0"/>
                                <a:ea typeface="Cambria Math" panose="02040503050406030204" pitchFamily="18" charset="0"/>
                              </a:rPr>
                              <m:t>𝑝</m:t>
                            </m:r>
                          </m:sub>
                        </m:sSub>
                        <m:r>
                          <a:rPr lang="da-DK" sz="1400" b="0" i="1" smtClean="0">
                            <a:latin typeface="Cambria Math" panose="02040503050406030204" pitchFamily="18" charset="0"/>
                            <a:ea typeface="Cambria Math" panose="02040503050406030204" pitchFamily="18" charset="0"/>
                          </a:rPr>
                          <m:t>∗</m:t>
                        </m:r>
                        <m:r>
                          <m:rPr>
                            <m:sty m:val="p"/>
                          </m:rPr>
                          <a:rPr lang="el-GR" sz="1400" b="0" i="1" smtClean="0">
                            <a:latin typeface="Cambria Math" panose="02040503050406030204" pitchFamily="18" charset="0"/>
                            <a:ea typeface="Cambria Math" panose="02040503050406030204" pitchFamily="18" charset="0"/>
                          </a:rPr>
                          <m:t>Δ</m:t>
                        </m:r>
                        <m:r>
                          <a:rPr lang="da-DK" sz="1400" b="0" i="1" smtClean="0">
                            <a:latin typeface="Cambria Math" panose="02040503050406030204" pitchFamily="18" charset="0"/>
                            <a:ea typeface="Cambria Math" panose="02040503050406030204" pitchFamily="18" charset="0"/>
                          </a:rPr>
                          <m:t>𝑡</m:t>
                        </m:r>
                      </m:den>
                    </m:f>
                  </m:oMath>
                </a14:m>
                <a:r>
                  <a:rPr lang="da-DK" sz="1400" b="0">
                    <a:ea typeface="Cambria Math" panose="02040503050406030204" pitchFamily="18" charset="0"/>
                  </a:rPr>
                  <a:t> eller </a:t>
                </a:r>
                <a14:m>
                  <m:oMath xmlns:m="http://schemas.openxmlformats.org/officeDocument/2006/math">
                    <m:r>
                      <a:rPr lang="da-DK" sz="1400" b="0" i="1" smtClean="0">
                        <a:latin typeface="Cambria Math" panose="02040503050406030204" pitchFamily="18" charset="0"/>
                        <a:ea typeface="Cambria Math" panose="02040503050406030204" pitchFamily="18" charset="0"/>
                      </a:rPr>
                      <m:t>𝑞</m:t>
                    </m:r>
                    <m:r>
                      <a:rPr lang="da-DK" sz="1400" b="0" i="1" smtClean="0">
                        <a:latin typeface="Cambria Math" panose="02040503050406030204" pitchFamily="18" charset="0"/>
                        <a:ea typeface="Cambria Math" panose="02040503050406030204" pitchFamily="18" charset="0"/>
                      </a:rPr>
                      <m:t>=</m:t>
                    </m:r>
                    <m:f>
                      <m:fPr>
                        <m:ctrlPr>
                          <a:rPr lang="da-DK" sz="1400" b="0" i="1" smtClean="0">
                            <a:latin typeface="Cambria Math" panose="02040503050406030204" pitchFamily="18" charset="0"/>
                            <a:ea typeface="Cambria Math" panose="02040503050406030204" pitchFamily="18" charset="0"/>
                          </a:rPr>
                        </m:ctrlPr>
                      </m:fPr>
                      <m:num>
                        <m:r>
                          <a:rPr lang="da-DK" sz="1400" b="0" i="1" smtClean="0">
                            <a:latin typeface="Cambria Math" panose="02040503050406030204" pitchFamily="18" charset="0"/>
                            <a:ea typeface="Cambria Math" panose="02040503050406030204" pitchFamily="18" charset="0"/>
                          </a:rPr>
                          <m:t>0,86∗</m:t>
                        </m:r>
                        <m:r>
                          <m:rPr>
                            <m:sty m:val="p"/>
                          </m:rPr>
                          <a:rPr lang="el-GR" sz="1400" b="0" i="1" smtClean="0">
                            <a:latin typeface="Cambria Math" panose="02040503050406030204" pitchFamily="18" charset="0"/>
                            <a:ea typeface="Cambria Math" panose="02040503050406030204" pitchFamily="18" charset="0"/>
                          </a:rPr>
                          <m:t>Φ</m:t>
                        </m:r>
                      </m:num>
                      <m:den>
                        <m:r>
                          <m:rPr>
                            <m:sty m:val="p"/>
                          </m:rPr>
                          <a:rPr lang="el-GR" sz="1400" b="0" i="1" smtClean="0">
                            <a:latin typeface="Cambria Math" panose="02040503050406030204" pitchFamily="18" charset="0"/>
                            <a:ea typeface="Cambria Math" panose="02040503050406030204" pitchFamily="18" charset="0"/>
                          </a:rPr>
                          <m:t>Δ</m:t>
                        </m:r>
                        <m:r>
                          <a:rPr lang="da-DK" sz="1400" b="0" i="1" smtClean="0">
                            <a:latin typeface="Cambria Math" panose="02040503050406030204" pitchFamily="18" charset="0"/>
                            <a:ea typeface="Cambria Math" panose="02040503050406030204" pitchFamily="18" charset="0"/>
                          </a:rPr>
                          <m:t>𝑡</m:t>
                        </m:r>
                      </m:den>
                    </m:f>
                  </m:oMath>
                </a14:m>
                <a:endParaRPr lang="da-DK" sz="1400" b="0">
                  <a:ea typeface="Cambria Math" panose="02040503050406030204" pitchFamily="18" charset="0"/>
                </a:endParaRPr>
              </a:p>
              <a:p>
                <a:pPr>
                  <a:lnSpc>
                    <a:spcPct val="90000"/>
                  </a:lnSpc>
                </a:pPr>
                <a:endParaRPr lang="da-DK" sz="1400"/>
              </a:p>
            </p:txBody>
          </p:sp>
        </mc:Choice>
        <mc:Fallback xmlns="">
          <p:sp>
            <p:nvSpPr>
              <p:cNvPr id="3" name="Pladsholder til indhold 2">
                <a:extLst>
                  <a:ext uri="{FF2B5EF4-FFF2-40B4-BE49-F238E27FC236}">
                    <a16:creationId xmlns:a16="http://schemas.microsoft.com/office/drawing/2014/main" id="{50EDE640-2CEE-4BEC-AC2C-879082F9752E}"/>
                  </a:ext>
                </a:extLst>
              </p:cNvPr>
              <p:cNvSpPr>
                <a:spLocks noGrp="1" noRot="1" noChangeAspect="1" noMove="1" noResize="1" noEditPoints="1" noAdjustHandles="1" noChangeArrowheads="1" noChangeShapeType="1" noTextEdit="1"/>
              </p:cNvSpPr>
              <p:nvPr>
                <p:ph idx="1"/>
              </p:nvPr>
            </p:nvSpPr>
            <p:spPr>
              <a:xfrm>
                <a:off x="5282381" y="2438400"/>
                <a:ext cx="4767471" cy="3809999"/>
              </a:xfrm>
              <a:blipFill>
                <a:blip r:embed="rId4"/>
                <a:stretch>
                  <a:fillRect t="-960"/>
                </a:stretch>
              </a:blipFill>
            </p:spPr>
            <p:txBody>
              <a:bodyPr/>
              <a:lstStyle/>
              <a:p>
                <a:r>
                  <a:rPr lang="da-DK">
                    <a:noFill/>
                  </a:rPr>
                  <a:t> </a:t>
                </a:r>
              </a:p>
            </p:txBody>
          </p:sp>
        </mc:Fallback>
      </mc:AlternateContent>
    </p:spTree>
    <p:extLst>
      <p:ext uri="{BB962C8B-B14F-4D97-AF65-F5344CB8AC3E}">
        <p14:creationId xmlns:p14="http://schemas.microsoft.com/office/powerpoint/2010/main" val="2169466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9D06D7-93C7-4082-957A-4C076F3E1B9E}"/>
              </a:ext>
            </a:extLst>
          </p:cNvPr>
          <p:cNvSpPr>
            <a:spLocks noGrp="1"/>
          </p:cNvSpPr>
          <p:nvPr>
            <p:ph type="title"/>
          </p:nvPr>
        </p:nvSpPr>
        <p:spPr>
          <a:xfrm>
            <a:off x="5282381" y="629266"/>
            <a:ext cx="4767471" cy="1641986"/>
          </a:xfrm>
        </p:spPr>
        <p:txBody>
          <a:bodyPr>
            <a:normAutofit/>
          </a:bodyPr>
          <a:lstStyle/>
          <a:p>
            <a:r>
              <a:rPr lang="da-DK" dirty="0"/>
              <a:t>Effekt</a:t>
            </a:r>
          </a:p>
        </p:txBody>
      </p:sp>
      <p:pic>
        <p:nvPicPr>
          <p:cNvPr id="5" name="Picture 4">
            <a:extLst>
              <a:ext uri="{FF2B5EF4-FFF2-40B4-BE49-F238E27FC236}">
                <a16:creationId xmlns:a16="http://schemas.microsoft.com/office/drawing/2014/main" id="{05CE7943-B287-7AD0-A170-F217727864AF}"/>
              </a:ext>
            </a:extLst>
          </p:cNvPr>
          <p:cNvPicPr>
            <a:picLocks noChangeAspect="1"/>
          </p:cNvPicPr>
          <p:nvPr/>
        </p:nvPicPr>
        <p:blipFill rotWithShape="1">
          <a:blip r:embed="rId3"/>
          <a:srcRect l="22933" r="32464" b="-1"/>
          <a:stretch/>
        </p:blipFill>
        <p:spPr>
          <a:xfrm>
            <a:off x="-1" y="10"/>
            <a:ext cx="4634680" cy="6857990"/>
          </a:xfrm>
          <a:prstGeom prst="rect">
            <a:avLst/>
          </a:prstGeom>
        </p:spPr>
      </p:pic>
      <mc:AlternateContent xmlns:mc="http://schemas.openxmlformats.org/markup-compatibility/2006" xmlns:a14="http://schemas.microsoft.com/office/drawing/2010/main">
        <mc:Choice Requires="a14">
          <p:sp>
            <p:nvSpPr>
              <p:cNvPr id="3" name="Pladsholder til indhold 2">
                <a:extLst>
                  <a:ext uri="{FF2B5EF4-FFF2-40B4-BE49-F238E27FC236}">
                    <a16:creationId xmlns:a16="http://schemas.microsoft.com/office/drawing/2014/main" id="{E08C0C5A-2C5E-4BB1-887A-56650F8ECBDE}"/>
                  </a:ext>
                </a:extLst>
              </p:cNvPr>
              <p:cNvSpPr>
                <a:spLocks noGrp="1"/>
              </p:cNvSpPr>
              <p:nvPr>
                <p:ph idx="1"/>
              </p:nvPr>
            </p:nvSpPr>
            <p:spPr>
              <a:xfrm>
                <a:off x="5282381" y="2438400"/>
                <a:ext cx="4767471" cy="3809999"/>
              </a:xfrm>
            </p:spPr>
            <p:txBody>
              <a:bodyPr>
                <a:normAutofit/>
              </a:bodyPr>
              <a:lstStyle/>
              <a:p>
                <a:r>
                  <a:rPr lang="da-DK" dirty="0"/>
                  <a:t>Eksempel 1</a:t>
                </a:r>
              </a:p>
              <a:p>
                <a:r>
                  <a:rPr lang="da-DK" dirty="0"/>
                  <a:t>En radiator har et flow over sig på 52 l/h og en afkøling på 20 K. </a:t>
                </a:r>
              </a:p>
              <a:p>
                <a:r>
                  <a:rPr lang="da-DK" dirty="0"/>
                  <a:t>Find effekten.</a:t>
                </a:r>
              </a:p>
              <a:p>
                <a14:m>
                  <m:oMath xmlns:m="http://schemas.openxmlformats.org/officeDocument/2006/math">
                    <m:r>
                      <m:rPr>
                        <m:sty m:val="p"/>
                      </m:rPr>
                      <a:rPr lang="el-GR" i="1" smtClean="0">
                        <a:latin typeface="Cambria Math" panose="02040503050406030204" pitchFamily="18" charset="0"/>
                        <a:ea typeface="Cambria Math" panose="02040503050406030204" pitchFamily="18" charset="0"/>
                      </a:rPr>
                      <m:t>Φ</m:t>
                    </m:r>
                    <m:r>
                      <a:rPr lang="da-DK" b="0" i="1" smtClean="0">
                        <a:latin typeface="Cambria Math" panose="02040503050406030204" pitchFamily="18" charset="0"/>
                        <a:ea typeface="Cambria Math" panose="02040503050406030204" pitchFamily="18" charset="0"/>
                      </a:rPr>
                      <m:t>=</m:t>
                    </m:r>
                    <m:f>
                      <m:fPr>
                        <m:ctrlPr>
                          <a:rPr lang="da-DK" b="0" i="1" smtClean="0">
                            <a:latin typeface="Cambria Math" panose="02040503050406030204" pitchFamily="18" charset="0"/>
                            <a:ea typeface="Cambria Math" panose="02040503050406030204" pitchFamily="18" charset="0"/>
                          </a:rPr>
                        </m:ctrlPr>
                      </m:fPr>
                      <m:num>
                        <m:r>
                          <a:rPr lang="da-DK" b="0" i="1" smtClean="0">
                            <a:latin typeface="Cambria Math" panose="02040503050406030204" pitchFamily="18" charset="0"/>
                            <a:ea typeface="Cambria Math" panose="02040503050406030204" pitchFamily="18" charset="0"/>
                          </a:rPr>
                          <m:t>52∗20</m:t>
                        </m:r>
                      </m:num>
                      <m:den>
                        <m:r>
                          <a:rPr lang="da-DK" b="0" i="1" smtClean="0">
                            <a:latin typeface="Cambria Math" panose="02040503050406030204" pitchFamily="18" charset="0"/>
                            <a:ea typeface="Cambria Math" panose="02040503050406030204" pitchFamily="18" charset="0"/>
                          </a:rPr>
                          <m:t>0,86</m:t>
                        </m:r>
                      </m:den>
                    </m:f>
                    <m:r>
                      <a:rPr lang="da-DK" b="0" i="1" smtClean="0">
                        <a:latin typeface="Cambria Math" panose="02040503050406030204" pitchFamily="18" charset="0"/>
                        <a:ea typeface="Cambria Math" panose="02040503050406030204" pitchFamily="18" charset="0"/>
                      </a:rPr>
                      <m:t>=1209 </m:t>
                    </m:r>
                    <m:r>
                      <a:rPr lang="da-DK" b="0" i="1" smtClean="0">
                        <a:latin typeface="Cambria Math" panose="02040503050406030204" pitchFamily="18" charset="0"/>
                        <a:ea typeface="Cambria Math" panose="02040503050406030204" pitchFamily="18" charset="0"/>
                      </a:rPr>
                      <m:t>𝑊</m:t>
                    </m:r>
                  </m:oMath>
                </a14:m>
                <a:endParaRPr lang="da-DK" b="0" dirty="0">
                  <a:ea typeface="Cambria Math" panose="02040503050406030204" pitchFamily="18" charset="0"/>
                </a:endParaRPr>
              </a:p>
              <a:p>
                <a:r>
                  <a:rPr lang="da-DK" dirty="0"/>
                  <a:t>Afkølingen over radiatoren ønskes nu ændret til 10 K med samme effekt.</a:t>
                </a:r>
              </a:p>
              <a:p>
                <a14:m>
                  <m:oMath xmlns:m="http://schemas.openxmlformats.org/officeDocument/2006/math">
                    <m:r>
                      <a:rPr lang="da-DK" b="0" i="1" smtClean="0">
                        <a:latin typeface="Cambria Math" panose="02040503050406030204" pitchFamily="18" charset="0"/>
                      </a:rPr>
                      <m:t>𝑞</m:t>
                    </m:r>
                    <m:r>
                      <a:rPr lang="da-DK" b="0" i="1" smtClean="0">
                        <a:latin typeface="Cambria Math" panose="02040503050406030204" pitchFamily="18" charset="0"/>
                      </a:rPr>
                      <m:t>=</m:t>
                    </m:r>
                    <m:f>
                      <m:fPr>
                        <m:ctrlPr>
                          <a:rPr lang="da-DK" b="0" i="1" smtClean="0">
                            <a:latin typeface="Cambria Math" panose="02040503050406030204" pitchFamily="18" charset="0"/>
                          </a:rPr>
                        </m:ctrlPr>
                      </m:fPr>
                      <m:num>
                        <m:r>
                          <a:rPr lang="da-DK" b="0" i="1" smtClean="0">
                            <a:latin typeface="Cambria Math" panose="02040503050406030204" pitchFamily="18" charset="0"/>
                          </a:rPr>
                          <m:t>1209∗0,86</m:t>
                        </m:r>
                      </m:num>
                      <m:den>
                        <m:r>
                          <a:rPr lang="da-DK" b="0" i="1" smtClean="0">
                            <a:latin typeface="Cambria Math" panose="02040503050406030204" pitchFamily="18" charset="0"/>
                          </a:rPr>
                          <m:t>10</m:t>
                        </m:r>
                      </m:den>
                    </m:f>
                    <m:r>
                      <a:rPr lang="da-DK" b="0" i="1" smtClean="0">
                        <a:latin typeface="Cambria Math" panose="02040503050406030204" pitchFamily="18" charset="0"/>
                      </a:rPr>
                      <m:t>=104 </m:t>
                    </m:r>
                    <m:r>
                      <a:rPr lang="da-DK" b="0" i="1" smtClean="0">
                        <a:latin typeface="Cambria Math" panose="02040503050406030204" pitchFamily="18" charset="0"/>
                      </a:rPr>
                      <m:t>𝑙</m:t>
                    </m:r>
                    <m:r>
                      <a:rPr lang="da-DK" b="0" i="1" smtClean="0">
                        <a:latin typeface="Cambria Math" panose="02040503050406030204" pitchFamily="18" charset="0"/>
                      </a:rPr>
                      <m:t>/</m:t>
                    </m:r>
                    <m:r>
                      <a:rPr lang="da-DK" b="0" i="1" smtClean="0">
                        <a:latin typeface="Cambria Math" panose="02040503050406030204" pitchFamily="18" charset="0"/>
                      </a:rPr>
                      <m:t>h</m:t>
                    </m:r>
                  </m:oMath>
                </a14:m>
                <a:endParaRPr lang="da-DK" dirty="0"/>
              </a:p>
            </p:txBody>
          </p:sp>
        </mc:Choice>
        <mc:Fallback xmlns="">
          <p:sp>
            <p:nvSpPr>
              <p:cNvPr id="3" name="Pladsholder til indhold 2">
                <a:extLst>
                  <a:ext uri="{FF2B5EF4-FFF2-40B4-BE49-F238E27FC236}">
                    <a16:creationId xmlns:a16="http://schemas.microsoft.com/office/drawing/2014/main" id="{E08C0C5A-2C5E-4BB1-887A-56650F8ECBDE}"/>
                  </a:ext>
                </a:extLst>
              </p:cNvPr>
              <p:cNvSpPr>
                <a:spLocks noGrp="1" noRot="1" noChangeAspect="1" noMove="1" noResize="1" noEditPoints="1" noAdjustHandles="1" noChangeArrowheads="1" noChangeShapeType="1" noTextEdit="1"/>
              </p:cNvSpPr>
              <p:nvPr>
                <p:ph idx="1"/>
              </p:nvPr>
            </p:nvSpPr>
            <p:spPr>
              <a:xfrm>
                <a:off x="5282381" y="2438400"/>
                <a:ext cx="4767471" cy="3809999"/>
              </a:xfrm>
              <a:blipFill>
                <a:blip r:embed="rId4"/>
                <a:stretch>
                  <a:fillRect l="-639" t="-800" r="-1279"/>
                </a:stretch>
              </a:blipFill>
            </p:spPr>
            <p:txBody>
              <a:bodyPr/>
              <a:lstStyle/>
              <a:p>
                <a:r>
                  <a:rPr lang="da-DK">
                    <a:noFill/>
                  </a:rPr>
                  <a:t> </a:t>
                </a:r>
              </a:p>
            </p:txBody>
          </p:sp>
        </mc:Fallback>
      </mc:AlternateContent>
    </p:spTree>
    <p:extLst>
      <p:ext uri="{BB962C8B-B14F-4D97-AF65-F5344CB8AC3E}">
        <p14:creationId xmlns:p14="http://schemas.microsoft.com/office/powerpoint/2010/main" val="2774919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B958C4-4A17-4969-953D-064BD7825E50}"/>
              </a:ext>
            </a:extLst>
          </p:cNvPr>
          <p:cNvSpPr>
            <a:spLocks noGrp="1"/>
          </p:cNvSpPr>
          <p:nvPr>
            <p:ph type="title"/>
          </p:nvPr>
        </p:nvSpPr>
        <p:spPr>
          <a:xfrm>
            <a:off x="5282381" y="629266"/>
            <a:ext cx="4767471" cy="1641986"/>
          </a:xfrm>
        </p:spPr>
        <p:txBody>
          <a:bodyPr>
            <a:normAutofit/>
          </a:bodyPr>
          <a:lstStyle/>
          <a:p>
            <a:r>
              <a:rPr lang="da-DK" dirty="0"/>
              <a:t>Effekt</a:t>
            </a:r>
          </a:p>
        </p:txBody>
      </p:sp>
      <p:pic>
        <p:nvPicPr>
          <p:cNvPr id="5" name="Picture 4">
            <a:extLst>
              <a:ext uri="{FF2B5EF4-FFF2-40B4-BE49-F238E27FC236}">
                <a16:creationId xmlns:a16="http://schemas.microsoft.com/office/drawing/2014/main" id="{F1E7C499-C690-FD24-E7BE-117FB5038F0A}"/>
              </a:ext>
            </a:extLst>
          </p:cNvPr>
          <p:cNvPicPr>
            <a:picLocks noChangeAspect="1"/>
          </p:cNvPicPr>
          <p:nvPr/>
        </p:nvPicPr>
        <p:blipFill rotWithShape="1">
          <a:blip r:embed="rId3"/>
          <a:srcRect l="22933" r="32464" b="-1"/>
          <a:stretch/>
        </p:blipFill>
        <p:spPr>
          <a:xfrm>
            <a:off x="-1" y="10"/>
            <a:ext cx="4634680" cy="6857990"/>
          </a:xfrm>
          <a:prstGeom prst="rect">
            <a:avLst/>
          </a:prstGeom>
        </p:spPr>
      </p:pic>
      <mc:AlternateContent xmlns:mc="http://schemas.openxmlformats.org/markup-compatibility/2006" xmlns:a14="http://schemas.microsoft.com/office/drawing/2010/main">
        <mc:Choice Requires="a14">
          <p:sp>
            <p:nvSpPr>
              <p:cNvPr id="3" name="Pladsholder til indhold 2">
                <a:extLst>
                  <a:ext uri="{FF2B5EF4-FFF2-40B4-BE49-F238E27FC236}">
                    <a16:creationId xmlns:a16="http://schemas.microsoft.com/office/drawing/2014/main" id="{82E1ACF2-78F3-4945-9DF1-29DBE9FA62D7}"/>
                  </a:ext>
                </a:extLst>
              </p:cNvPr>
              <p:cNvSpPr>
                <a:spLocks noGrp="1"/>
              </p:cNvSpPr>
              <p:nvPr>
                <p:ph idx="1"/>
              </p:nvPr>
            </p:nvSpPr>
            <p:spPr>
              <a:xfrm>
                <a:off x="5282381" y="2438400"/>
                <a:ext cx="4767471" cy="3809999"/>
              </a:xfrm>
            </p:spPr>
            <p:txBody>
              <a:bodyPr>
                <a:normAutofit/>
              </a:bodyPr>
              <a:lstStyle/>
              <a:p>
                <a:pPr>
                  <a:lnSpc>
                    <a:spcPct val="90000"/>
                  </a:lnSpc>
                </a:pPr>
                <a:r>
                  <a:rPr lang="da-DK" sz="1700"/>
                  <a:t>Eksempel 2</a:t>
                </a:r>
              </a:p>
              <a:p>
                <a:pPr>
                  <a:lnSpc>
                    <a:spcPct val="90000"/>
                  </a:lnSpc>
                </a:pPr>
                <a:r>
                  <a:rPr lang="da-DK" sz="1700"/>
                  <a:t>En veksler til centralvarme har et temperatursæt på primærsiden på 90/35 og på sekundærsiden på 55/40. Flowet på sekundær siden er 1570 l/h. Find effekten over veksleren og flowet på primærdisen.</a:t>
                </a:r>
              </a:p>
              <a:p>
                <a:pPr>
                  <a:lnSpc>
                    <a:spcPct val="90000"/>
                  </a:lnSpc>
                </a:pPr>
                <a:r>
                  <a:rPr lang="da-DK" sz="1700"/>
                  <a:t>Først findes effekten.</a:t>
                </a:r>
              </a:p>
              <a:p>
                <a:pPr>
                  <a:lnSpc>
                    <a:spcPct val="90000"/>
                  </a:lnSpc>
                </a:pPr>
                <a14:m>
                  <m:oMath xmlns:m="http://schemas.openxmlformats.org/officeDocument/2006/math">
                    <m:r>
                      <m:rPr>
                        <m:sty m:val="p"/>
                      </m:rPr>
                      <a:rPr lang="el-GR" sz="1700" i="1" smtClean="0">
                        <a:latin typeface="Cambria Math" panose="02040503050406030204" pitchFamily="18" charset="0"/>
                        <a:ea typeface="Cambria Math" panose="02040503050406030204" pitchFamily="18" charset="0"/>
                      </a:rPr>
                      <m:t>Φ</m:t>
                    </m:r>
                    <m:r>
                      <a:rPr lang="da-DK" sz="1700" b="0" i="1" smtClean="0">
                        <a:latin typeface="Cambria Math" panose="02040503050406030204" pitchFamily="18" charset="0"/>
                        <a:ea typeface="Cambria Math" panose="02040503050406030204" pitchFamily="18" charset="0"/>
                      </a:rPr>
                      <m:t>=</m:t>
                    </m:r>
                    <m:f>
                      <m:fPr>
                        <m:ctrlPr>
                          <a:rPr lang="da-DK" sz="1700" b="0" i="1" smtClean="0">
                            <a:latin typeface="Cambria Math" panose="02040503050406030204" pitchFamily="18" charset="0"/>
                            <a:ea typeface="Cambria Math" panose="02040503050406030204" pitchFamily="18" charset="0"/>
                          </a:rPr>
                        </m:ctrlPr>
                      </m:fPr>
                      <m:num>
                        <m:r>
                          <a:rPr lang="da-DK" sz="1700" b="0" i="1" smtClean="0">
                            <a:latin typeface="Cambria Math" panose="02040503050406030204" pitchFamily="18" charset="0"/>
                            <a:ea typeface="Cambria Math" panose="02040503050406030204" pitchFamily="18" charset="0"/>
                          </a:rPr>
                          <m:t>1570∗15</m:t>
                        </m:r>
                      </m:num>
                      <m:den>
                        <m:r>
                          <a:rPr lang="da-DK" sz="1700" b="0" i="1" smtClean="0">
                            <a:latin typeface="Cambria Math" panose="02040503050406030204" pitchFamily="18" charset="0"/>
                            <a:ea typeface="Cambria Math" panose="02040503050406030204" pitchFamily="18" charset="0"/>
                          </a:rPr>
                          <m:t>0,86</m:t>
                        </m:r>
                      </m:den>
                    </m:f>
                    <m:r>
                      <a:rPr lang="da-DK" sz="1700" b="0" i="1" smtClean="0">
                        <a:latin typeface="Cambria Math" panose="02040503050406030204" pitchFamily="18" charset="0"/>
                        <a:ea typeface="Cambria Math" panose="02040503050406030204" pitchFamily="18" charset="0"/>
                      </a:rPr>
                      <m:t>=27.384 </m:t>
                    </m:r>
                    <m:r>
                      <a:rPr lang="da-DK" sz="1700" b="0" i="1" smtClean="0">
                        <a:latin typeface="Cambria Math" panose="02040503050406030204" pitchFamily="18" charset="0"/>
                        <a:ea typeface="Cambria Math" panose="02040503050406030204" pitchFamily="18" charset="0"/>
                      </a:rPr>
                      <m:t>𝑊</m:t>
                    </m:r>
                    <m:r>
                      <a:rPr lang="da-DK" sz="1700" b="0" i="1" smtClean="0">
                        <a:latin typeface="Cambria Math" panose="02040503050406030204" pitchFamily="18" charset="0"/>
                        <a:ea typeface="Cambria Math" panose="02040503050406030204" pitchFamily="18" charset="0"/>
                      </a:rPr>
                      <m:t> </m:t>
                    </m:r>
                    <m:r>
                      <a:rPr lang="da-DK" sz="1700" b="0" i="1" smtClean="0">
                        <a:latin typeface="Cambria Math" panose="02040503050406030204" pitchFamily="18" charset="0"/>
                        <a:ea typeface="Cambria Math" panose="02040503050406030204" pitchFamily="18" charset="0"/>
                      </a:rPr>
                      <m:t>𝑒𝑙𝑙𝑒𝑟</m:t>
                    </m:r>
                    <m:r>
                      <a:rPr lang="da-DK" sz="1700" b="0" i="1" smtClean="0">
                        <a:latin typeface="Cambria Math" panose="02040503050406030204" pitchFamily="18" charset="0"/>
                        <a:ea typeface="Cambria Math" panose="02040503050406030204" pitchFamily="18" charset="0"/>
                      </a:rPr>
                      <m:t> 27,4 </m:t>
                    </m:r>
                    <m:r>
                      <a:rPr lang="da-DK" sz="1700" b="0" i="1" smtClean="0">
                        <a:latin typeface="Cambria Math" panose="02040503050406030204" pitchFamily="18" charset="0"/>
                        <a:ea typeface="Cambria Math" panose="02040503050406030204" pitchFamily="18" charset="0"/>
                      </a:rPr>
                      <m:t>𝑘𝑊</m:t>
                    </m:r>
                    <m:r>
                      <a:rPr lang="da-DK" sz="1700" b="0" i="1" smtClean="0">
                        <a:latin typeface="Cambria Math" panose="02040503050406030204" pitchFamily="18" charset="0"/>
                        <a:ea typeface="Cambria Math" panose="02040503050406030204" pitchFamily="18" charset="0"/>
                      </a:rPr>
                      <m:t>.</m:t>
                    </m:r>
                  </m:oMath>
                </a14:m>
                <a:endParaRPr lang="da-DK" sz="1700" b="0">
                  <a:ea typeface="Cambria Math" panose="02040503050406030204" pitchFamily="18" charset="0"/>
                </a:endParaRPr>
              </a:p>
              <a:p>
                <a:pPr>
                  <a:lnSpc>
                    <a:spcPct val="90000"/>
                  </a:lnSpc>
                </a:pPr>
                <a:r>
                  <a:rPr lang="da-DK" sz="1700" b="0">
                    <a:ea typeface="Cambria Math" panose="02040503050406030204" pitchFamily="18" charset="0"/>
                  </a:rPr>
                  <a:t>Så findes flowet på primærsiden.</a:t>
                </a:r>
              </a:p>
              <a:p>
                <a:pPr>
                  <a:lnSpc>
                    <a:spcPct val="90000"/>
                  </a:lnSpc>
                </a:pPr>
                <a14:m>
                  <m:oMath xmlns:m="http://schemas.openxmlformats.org/officeDocument/2006/math">
                    <m:r>
                      <a:rPr lang="da-DK" sz="1700" b="0" i="1" smtClean="0">
                        <a:latin typeface="Cambria Math" panose="02040503050406030204" pitchFamily="18" charset="0"/>
                        <a:ea typeface="Cambria Math" panose="02040503050406030204" pitchFamily="18" charset="0"/>
                      </a:rPr>
                      <m:t>𝑞</m:t>
                    </m:r>
                    <m:r>
                      <a:rPr lang="da-DK" sz="1700" b="0" i="1" smtClean="0">
                        <a:latin typeface="Cambria Math" panose="02040503050406030204" pitchFamily="18" charset="0"/>
                        <a:ea typeface="Cambria Math" panose="02040503050406030204" pitchFamily="18" charset="0"/>
                      </a:rPr>
                      <m:t>=</m:t>
                    </m:r>
                    <m:f>
                      <m:fPr>
                        <m:ctrlPr>
                          <a:rPr lang="da-DK" sz="1700" b="0" i="1" smtClean="0">
                            <a:latin typeface="Cambria Math" panose="02040503050406030204" pitchFamily="18" charset="0"/>
                            <a:ea typeface="Cambria Math" panose="02040503050406030204" pitchFamily="18" charset="0"/>
                          </a:rPr>
                        </m:ctrlPr>
                      </m:fPr>
                      <m:num>
                        <m:r>
                          <a:rPr lang="da-DK" sz="1700" b="0" i="1" smtClean="0">
                            <a:latin typeface="Cambria Math" panose="02040503050406030204" pitchFamily="18" charset="0"/>
                            <a:ea typeface="Cambria Math" panose="02040503050406030204" pitchFamily="18" charset="0"/>
                          </a:rPr>
                          <m:t>0,86∗27384</m:t>
                        </m:r>
                      </m:num>
                      <m:den>
                        <m:r>
                          <a:rPr lang="da-DK" sz="1700" b="0" i="1" smtClean="0">
                            <a:latin typeface="Cambria Math" panose="02040503050406030204" pitchFamily="18" charset="0"/>
                            <a:ea typeface="Cambria Math" panose="02040503050406030204" pitchFamily="18" charset="0"/>
                          </a:rPr>
                          <m:t>55</m:t>
                        </m:r>
                      </m:den>
                    </m:f>
                    <m:r>
                      <a:rPr lang="da-DK" sz="1700" b="0" i="1" smtClean="0">
                        <a:latin typeface="Cambria Math" panose="02040503050406030204" pitchFamily="18" charset="0"/>
                        <a:ea typeface="Cambria Math" panose="02040503050406030204" pitchFamily="18" charset="0"/>
                      </a:rPr>
                      <m:t>=428,2 </m:t>
                    </m:r>
                    <m:r>
                      <a:rPr lang="da-DK" sz="1700" b="0" i="1" smtClean="0">
                        <a:latin typeface="Cambria Math" panose="02040503050406030204" pitchFamily="18" charset="0"/>
                        <a:ea typeface="Cambria Math" panose="02040503050406030204" pitchFamily="18" charset="0"/>
                      </a:rPr>
                      <m:t>𝑙</m:t>
                    </m:r>
                    <m:r>
                      <a:rPr lang="da-DK" sz="1700" b="0" i="1" smtClean="0">
                        <a:latin typeface="Cambria Math" panose="02040503050406030204" pitchFamily="18" charset="0"/>
                        <a:ea typeface="Cambria Math" panose="02040503050406030204" pitchFamily="18" charset="0"/>
                      </a:rPr>
                      <m:t>/</m:t>
                    </m:r>
                    <m:r>
                      <a:rPr lang="da-DK" sz="1700" b="0" i="1" smtClean="0">
                        <a:latin typeface="Cambria Math" panose="02040503050406030204" pitchFamily="18" charset="0"/>
                        <a:ea typeface="Cambria Math" panose="02040503050406030204" pitchFamily="18" charset="0"/>
                      </a:rPr>
                      <m:t>h</m:t>
                    </m:r>
                  </m:oMath>
                </a14:m>
                <a:endParaRPr lang="da-DK" sz="1700" b="0">
                  <a:ea typeface="Cambria Math" panose="02040503050406030204" pitchFamily="18" charset="0"/>
                </a:endParaRPr>
              </a:p>
              <a:p>
                <a:pPr>
                  <a:lnSpc>
                    <a:spcPct val="90000"/>
                  </a:lnSpc>
                </a:pPr>
                <a:endParaRPr lang="da-DK" sz="1700"/>
              </a:p>
            </p:txBody>
          </p:sp>
        </mc:Choice>
        <mc:Fallback xmlns="">
          <p:sp>
            <p:nvSpPr>
              <p:cNvPr id="3" name="Pladsholder til indhold 2">
                <a:extLst>
                  <a:ext uri="{FF2B5EF4-FFF2-40B4-BE49-F238E27FC236}">
                    <a16:creationId xmlns:a16="http://schemas.microsoft.com/office/drawing/2014/main" id="{82E1ACF2-78F3-4945-9DF1-29DBE9FA62D7}"/>
                  </a:ext>
                </a:extLst>
              </p:cNvPr>
              <p:cNvSpPr>
                <a:spLocks noGrp="1" noRot="1" noChangeAspect="1" noMove="1" noResize="1" noEditPoints="1" noAdjustHandles="1" noChangeArrowheads="1" noChangeShapeType="1" noTextEdit="1"/>
              </p:cNvSpPr>
              <p:nvPr>
                <p:ph idx="1"/>
              </p:nvPr>
            </p:nvSpPr>
            <p:spPr>
              <a:xfrm>
                <a:off x="5282381" y="2438400"/>
                <a:ext cx="4767471" cy="3809999"/>
              </a:xfrm>
              <a:blipFill>
                <a:blip r:embed="rId4"/>
                <a:stretch>
                  <a:fillRect l="-256" t="-1120"/>
                </a:stretch>
              </a:blipFill>
            </p:spPr>
            <p:txBody>
              <a:bodyPr/>
              <a:lstStyle/>
              <a:p>
                <a:r>
                  <a:rPr lang="da-DK">
                    <a:noFill/>
                  </a:rPr>
                  <a:t> </a:t>
                </a:r>
              </a:p>
            </p:txBody>
          </p:sp>
        </mc:Fallback>
      </mc:AlternateContent>
    </p:spTree>
    <p:extLst>
      <p:ext uri="{BB962C8B-B14F-4D97-AF65-F5344CB8AC3E}">
        <p14:creationId xmlns:p14="http://schemas.microsoft.com/office/powerpoint/2010/main" val="23503113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13F08C-EEB9-4B82-9FE7-9A1E07E9EF65}"/>
              </a:ext>
            </a:extLst>
          </p:cNvPr>
          <p:cNvSpPr>
            <a:spLocks noGrp="1"/>
          </p:cNvSpPr>
          <p:nvPr>
            <p:ph type="title"/>
          </p:nvPr>
        </p:nvSpPr>
        <p:spPr>
          <a:xfrm>
            <a:off x="6742108" y="629266"/>
            <a:ext cx="3307744" cy="1641986"/>
          </a:xfrm>
        </p:spPr>
        <p:txBody>
          <a:bodyPr>
            <a:normAutofit/>
          </a:bodyPr>
          <a:lstStyle/>
          <a:p>
            <a:r>
              <a:rPr lang="da-DK" dirty="0"/>
              <a:t>Energi</a:t>
            </a:r>
          </a:p>
        </p:txBody>
      </p:sp>
      <p:pic>
        <p:nvPicPr>
          <p:cNvPr id="7" name="Picture 4" descr="Olieraffinaderi mod blå himmel">
            <a:extLst>
              <a:ext uri="{FF2B5EF4-FFF2-40B4-BE49-F238E27FC236}">
                <a16:creationId xmlns:a16="http://schemas.microsoft.com/office/drawing/2014/main" id="{6A0E315F-58CA-A573-B7E5-B75A44CD7DFE}"/>
              </a:ext>
            </a:extLst>
          </p:cNvPr>
          <p:cNvPicPr>
            <a:picLocks noChangeAspect="1"/>
          </p:cNvPicPr>
          <p:nvPr/>
        </p:nvPicPr>
        <p:blipFill rotWithShape="1">
          <a:blip r:embed="rId3"/>
          <a:srcRect l="29145" r="20868"/>
          <a:stretch/>
        </p:blipFill>
        <p:spPr>
          <a:xfrm>
            <a:off x="-2" y="10"/>
            <a:ext cx="6094407" cy="6857990"/>
          </a:xfrm>
          <a:prstGeom prst="rect">
            <a:avLst/>
          </a:prstGeom>
        </p:spPr>
      </p:pic>
      <p:sp>
        <p:nvSpPr>
          <p:cNvPr id="3" name="Pladsholder til indhold 2">
            <a:extLst>
              <a:ext uri="{FF2B5EF4-FFF2-40B4-BE49-F238E27FC236}">
                <a16:creationId xmlns:a16="http://schemas.microsoft.com/office/drawing/2014/main" id="{19EEC50E-0637-4D4A-8160-0F9ACDF1E5BF}"/>
              </a:ext>
            </a:extLst>
          </p:cNvPr>
          <p:cNvSpPr>
            <a:spLocks noGrp="1"/>
          </p:cNvSpPr>
          <p:nvPr>
            <p:ph idx="1"/>
          </p:nvPr>
        </p:nvSpPr>
        <p:spPr>
          <a:xfrm>
            <a:off x="6742108" y="2438400"/>
            <a:ext cx="5098910" cy="3809999"/>
          </a:xfrm>
        </p:spPr>
        <p:txBody>
          <a:bodyPr>
            <a:normAutofit/>
          </a:bodyPr>
          <a:lstStyle/>
          <a:p>
            <a:pPr>
              <a:lnSpc>
                <a:spcPct val="90000"/>
              </a:lnSpc>
            </a:pPr>
            <a:r>
              <a:rPr lang="da-DK" sz="1100" dirty="0"/>
              <a:t>Energi er et arbejde. Der skal f.eks. bruges et arbejde (energi) på omkring 4,2 kJ til at opvarme et kg (1 l) vand en grad. På den anden side er energi en effekt der er brugt over en tidsperiode. F.eks. Hvis en varmegiver på 1000 W er tændt i 10 timer bliver der brugt 10 kWh.</a:t>
            </a:r>
          </a:p>
          <a:p>
            <a:pPr>
              <a:lnSpc>
                <a:spcPct val="90000"/>
              </a:lnSpc>
            </a:pPr>
            <a:r>
              <a:rPr lang="da-DK" sz="1100" dirty="0"/>
              <a:t>Når vi snakker omkring energi inden for varmepumper er det oftest energi til opvarmning af en bolig og eller brugsvand. Det er også den energi som der skal købes på </a:t>
            </a:r>
            <a:r>
              <a:rPr lang="da-DK" sz="1100" dirty="0" err="1"/>
              <a:t>el-nettet</a:t>
            </a:r>
            <a:r>
              <a:rPr lang="da-DK" sz="1100" dirty="0"/>
              <a:t>. Det kan også være den energimængde der skal hentes ude i jorden med en Jordvarme pumpe.</a:t>
            </a:r>
          </a:p>
          <a:p>
            <a:pPr>
              <a:lnSpc>
                <a:spcPct val="90000"/>
              </a:lnSpc>
            </a:pPr>
            <a:r>
              <a:rPr lang="da-DK" sz="1100" dirty="0"/>
              <a:t>Det bliver også anvendt energi når man snakker om kølekredsen hvor der regnes på energien der skal bruges til at få kølemidlet til at fordampe.</a:t>
            </a:r>
          </a:p>
        </p:txBody>
      </p:sp>
    </p:spTree>
    <p:extLst>
      <p:ext uri="{BB962C8B-B14F-4D97-AF65-F5344CB8AC3E}">
        <p14:creationId xmlns:p14="http://schemas.microsoft.com/office/powerpoint/2010/main" val="40585581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da-DK"/>
          </a:p>
        </p:txBody>
      </p:sp>
      <p:sp>
        <p:nvSpPr>
          <p:cNvPr id="2" name="Titel 1">
            <a:extLst>
              <a:ext uri="{FF2B5EF4-FFF2-40B4-BE49-F238E27FC236}">
                <a16:creationId xmlns:a16="http://schemas.microsoft.com/office/drawing/2014/main" id="{5B316D94-0F82-429E-863F-86580695A096}"/>
              </a:ext>
            </a:extLst>
          </p:cNvPr>
          <p:cNvSpPr>
            <a:spLocks noGrp="1"/>
          </p:cNvSpPr>
          <p:nvPr>
            <p:ph type="title"/>
          </p:nvPr>
        </p:nvSpPr>
        <p:spPr>
          <a:xfrm>
            <a:off x="1103312" y="452718"/>
            <a:ext cx="8947522" cy="1400530"/>
          </a:xfrm>
        </p:spPr>
        <p:txBody>
          <a:bodyPr anchor="ctr">
            <a:normAutofit/>
          </a:bodyPr>
          <a:lstStyle/>
          <a:p>
            <a:r>
              <a:rPr lang="da-DK">
                <a:solidFill>
                  <a:srgbClr val="FFFFFF"/>
                </a:solidFill>
              </a:rPr>
              <a:t>Energi</a:t>
            </a:r>
          </a:p>
        </p:txBody>
      </p:sp>
      <mc:AlternateContent xmlns:mc="http://schemas.openxmlformats.org/markup-compatibility/2006" xmlns:a14="http://schemas.microsoft.com/office/drawing/2010/main">
        <mc:Choice Requires="a14">
          <p:sp>
            <p:nvSpPr>
              <p:cNvPr id="3" name="Pladsholder til indhold 2">
                <a:extLst>
                  <a:ext uri="{FF2B5EF4-FFF2-40B4-BE49-F238E27FC236}">
                    <a16:creationId xmlns:a16="http://schemas.microsoft.com/office/drawing/2014/main" id="{BF9CFDDA-A57E-4C54-99F3-27A415F8673A}"/>
                  </a:ext>
                </a:extLst>
              </p:cNvPr>
              <p:cNvSpPr>
                <a:spLocks noGrp="1"/>
              </p:cNvSpPr>
              <p:nvPr>
                <p:ph idx="1"/>
              </p:nvPr>
            </p:nvSpPr>
            <p:spPr>
              <a:xfrm>
                <a:off x="1103312" y="2763520"/>
                <a:ext cx="8946541" cy="3484879"/>
              </a:xfrm>
            </p:spPr>
            <p:txBody>
              <a:bodyPr>
                <a:normAutofit/>
              </a:bodyPr>
              <a:lstStyle/>
              <a:p>
                <a:pPr>
                  <a:lnSpc>
                    <a:spcPct val="90000"/>
                  </a:lnSpc>
                </a:pPr>
                <a:r>
                  <a:rPr lang="da-DK" sz="1400"/>
                  <a:t>Hvis en varmegiver på fx 1000 W er tændt i 4 timer, så kan man finde energiforbruget ved følgende formel</a:t>
                </a:r>
              </a:p>
              <a:p>
                <a:pPr>
                  <a:lnSpc>
                    <a:spcPct val="90000"/>
                  </a:lnSpc>
                </a:pPr>
                <a14:m>
                  <m:oMath xmlns:m="http://schemas.openxmlformats.org/officeDocument/2006/math">
                    <m:r>
                      <a:rPr lang="da-DK" sz="1400" b="0" i="1" smtClean="0">
                        <a:latin typeface="Cambria Math" panose="02040503050406030204" pitchFamily="18" charset="0"/>
                      </a:rPr>
                      <m:t>𝐸</m:t>
                    </m:r>
                    <m:r>
                      <a:rPr lang="da-DK" sz="1400" b="0" i="1" smtClean="0">
                        <a:latin typeface="Cambria Math" panose="02040503050406030204" pitchFamily="18" charset="0"/>
                      </a:rPr>
                      <m:t>=</m:t>
                    </m:r>
                    <m:r>
                      <m:rPr>
                        <m:sty m:val="p"/>
                      </m:rPr>
                      <a:rPr lang="el-GR" sz="1400" b="0" i="1" smtClean="0">
                        <a:latin typeface="Cambria Math" panose="02040503050406030204" pitchFamily="18" charset="0"/>
                        <a:ea typeface="Cambria Math" panose="02040503050406030204" pitchFamily="18" charset="0"/>
                      </a:rPr>
                      <m:t>Φ</m:t>
                    </m:r>
                    <m:r>
                      <a:rPr lang="da-DK" sz="1400" b="0" i="1" smtClean="0">
                        <a:latin typeface="Cambria Math" panose="02040503050406030204" pitchFamily="18" charset="0"/>
                        <a:ea typeface="Cambria Math" panose="02040503050406030204" pitchFamily="18" charset="0"/>
                      </a:rPr>
                      <m:t>∗</m:t>
                    </m:r>
                    <m:r>
                      <a:rPr lang="da-DK" sz="1400" b="0" i="1" smtClean="0">
                        <a:latin typeface="Cambria Math" panose="02040503050406030204" pitchFamily="18" charset="0"/>
                        <a:ea typeface="Cambria Math" panose="02040503050406030204" pitchFamily="18" charset="0"/>
                      </a:rPr>
                      <m:t>𝜏</m:t>
                    </m:r>
                  </m:oMath>
                </a14:m>
                <a:r>
                  <a:rPr lang="da-DK" sz="1400"/>
                  <a:t>		</a:t>
                </a:r>
                <a14:m>
                  <m:oMath xmlns:m="http://schemas.openxmlformats.org/officeDocument/2006/math">
                    <m:r>
                      <a:rPr lang="da-DK" sz="1400" b="0" i="1" smtClean="0">
                        <a:latin typeface="Cambria Math" panose="02040503050406030204" pitchFamily="18" charset="0"/>
                      </a:rPr>
                      <m:t>𝐸</m:t>
                    </m:r>
                    <m:r>
                      <a:rPr lang="da-DK" sz="1400" b="0" i="1" smtClean="0">
                        <a:latin typeface="Cambria Math" panose="02040503050406030204" pitchFamily="18" charset="0"/>
                      </a:rPr>
                      <m:t>=1</m:t>
                    </m:r>
                    <m:r>
                      <a:rPr lang="da-DK" sz="1400" b="0" i="1" smtClean="0">
                        <a:latin typeface="Cambria Math" panose="02040503050406030204" pitchFamily="18" charset="0"/>
                      </a:rPr>
                      <m:t>𝑘𝑊</m:t>
                    </m:r>
                    <m:r>
                      <a:rPr lang="da-DK" sz="1400" b="0" i="1" smtClean="0">
                        <a:latin typeface="Cambria Math" panose="02040503050406030204" pitchFamily="18" charset="0"/>
                      </a:rPr>
                      <m:t>∗4</m:t>
                    </m:r>
                    <m:r>
                      <a:rPr lang="da-DK" sz="1400" b="0" i="1" smtClean="0">
                        <a:latin typeface="Cambria Math" panose="02040503050406030204" pitchFamily="18" charset="0"/>
                      </a:rPr>
                      <m:t>h</m:t>
                    </m:r>
                    <m:r>
                      <a:rPr lang="da-DK" sz="1400" b="0" i="1" smtClean="0">
                        <a:latin typeface="Cambria Math" panose="02040503050406030204" pitchFamily="18" charset="0"/>
                      </a:rPr>
                      <m:t>=4 </m:t>
                    </m:r>
                    <m:r>
                      <a:rPr lang="da-DK" sz="1400" b="0" i="1" smtClean="0">
                        <a:latin typeface="Cambria Math" panose="02040503050406030204" pitchFamily="18" charset="0"/>
                      </a:rPr>
                      <m:t>𝑘𝑊h</m:t>
                    </m:r>
                  </m:oMath>
                </a14:m>
                <a:endParaRPr lang="da-DK" sz="1400"/>
              </a:p>
              <a:p>
                <a:pPr>
                  <a:lnSpc>
                    <a:spcPct val="90000"/>
                  </a:lnSpc>
                </a:pPr>
                <a:r>
                  <a:rPr lang="da-DK" sz="1400"/>
                  <a:t>En anden måde at finde en energimængde på er ved at kende hvor stor en mænge fx vand der skal opvarmes og til hvilken temperatur.</a:t>
                </a:r>
              </a:p>
              <a:p>
                <a:pPr>
                  <a:lnSpc>
                    <a:spcPct val="90000"/>
                  </a:lnSpc>
                </a:pPr>
                <a14:m>
                  <m:oMath xmlns:m="http://schemas.openxmlformats.org/officeDocument/2006/math">
                    <m:r>
                      <a:rPr lang="da-DK" sz="1400" b="0" i="1" smtClean="0">
                        <a:latin typeface="Cambria Math" panose="02040503050406030204" pitchFamily="18" charset="0"/>
                      </a:rPr>
                      <m:t>𝐸</m:t>
                    </m:r>
                    <m:r>
                      <a:rPr lang="da-DK" sz="1400" b="0" i="1" smtClean="0">
                        <a:latin typeface="Cambria Math" panose="02040503050406030204" pitchFamily="18" charset="0"/>
                      </a:rPr>
                      <m:t>=</m:t>
                    </m:r>
                    <m:r>
                      <a:rPr lang="da-DK" sz="1400" b="0" i="1" smtClean="0">
                        <a:latin typeface="Cambria Math" panose="02040503050406030204" pitchFamily="18" charset="0"/>
                        <a:ea typeface="Cambria Math" panose="02040503050406030204" pitchFamily="18" charset="0"/>
                      </a:rPr>
                      <m:t>𝜌</m:t>
                    </m:r>
                    <m:r>
                      <a:rPr lang="da-DK" sz="1400" b="0" i="1" smtClean="0">
                        <a:latin typeface="Cambria Math" panose="02040503050406030204" pitchFamily="18" charset="0"/>
                        <a:ea typeface="Cambria Math" panose="02040503050406030204" pitchFamily="18" charset="0"/>
                      </a:rPr>
                      <m:t>∗</m:t>
                    </m:r>
                    <m:sSub>
                      <m:sSubPr>
                        <m:ctrlPr>
                          <a:rPr lang="da-DK" sz="1400" b="0" i="1" smtClean="0">
                            <a:latin typeface="Cambria Math" panose="02040503050406030204" pitchFamily="18" charset="0"/>
                            <a:ea typeface="Cambria Math" panose="02040503050406030204" pitchFamily="18" charset="0"/>
                          </a:rPr>
                        </m:ctrlPr>
                      </m:sSubPr>
                      <m:e>
                        <m:r>
                          <a:rPr lang="da-DK" sz="1400" b="0" i="1" smtClean="0">
                            <a:latin typeface="Cambria Math" panose="02040503050406030204" pitchFamily="18" charset="0"/>
                            <a:ea typeface="Cambria Math" panose="02040503050406030204" pitchFamily="18" charset="0"/>
                          </a:rPr>
                          <m:t>𝑐</m:t>
                        </m:r>
                      </m:e>
                      <m:sub>
                        <m:r>
                          <a:rPr lang="da-DK" sz="1400" b="0" i="1" smtClean="0">
                            <a:latin typeface="Cambria Math" panose="02040503050406030204" pitchFamily="18" charset="0"/>
                            <a:ea typeface="Cambria Math" panose="02040503050406030204" pitchFamily="18" charset="0"/>
                          </a:rPr>
                          <m:t>𝑝</m:t>
                        </m:r>
                      </m:sub>
                    </m:sSub>
                    <m:r>
                      <a:rPr lang="da-DK" sz="1400" b="0" i="1" smtClean="0">
                        <a:latin typeface="Cambria Math" panose="02040503050406030204" pitchFamily="18" charset="0"/>
                        <a:ea typeface="Cambria Math" panose="02040503050406030204" pitchFamily="18" charset="0"/>
                      </a:rPr>
                      <m:t>∗</m:t>
                    </m:r>
                    <m:r>
                      <a:rPr lang="da-DK" sz="1400" b="0" i="1" smtClean="0">
                        <a:latin typeface="Cambria Math" panose="02040503050406030204" pitchFamily="18" charset="0"/>
                        <a:ea typeface="Cambria Math" panose="02040503050406030204" pitchFamily="18" charset="0"/>
                      </a:rPr>
                      <m:t>𝑉</m:t>
                    </m:r>
                    <m:r>
                      <a:rPr lang="da-DK" sz="1400" b="0" i="1" smtClean="0">
                        <a:latin typeface="Cambria Math" panose="02040503050406030204" pitchFamily="18" charset="0"/>
                        <a:ea typeface="Cambria Math" panose="02040503050406030204" pitchFamily="18" charset="0"/>
                      </a:rPr>
                      <m:t>∗</m:t>
                    </m:r>
                    <m:r>
                      <m:rPr>
                        <m:sty m:val="p"/>
                      </m:rPr>
                      <a:rPr lang="el-GR" sz="1400" b="0" i="1" smtClean="0">
                        <a:latin typeface="Cambria Math" panose="02040503050406030204" pitchFamily="18" charset="0"/>
                        <a:ea typeface="Cambria Math" panose="02040503050406030204" pitchFamily="18" charset="0"/>
                      </a:rPr>
                      <m:t>Δ</m:t>
                    </m:r>
                    <m:r>
                      <a:rPr lang="da-DK" sz="1400" b="0" i="1" smtClean="0">
                        <a:latin typeface="Cambria Math" panose="02040503050406030204" pitchFamily="18" charset="0"/>
                        <a:ea typeface="Cambria Math" panose="02040503050406030204" pitchFamily="18" charset="0"/>
                      </a:rPr>
                      <m:t>𝑡</m:t>
                    </m:r>
                    <m:r>
                      <a:rPr lang="da-DK" sz="1400" b="0" i="1" smtClean="0">
                        <a:latin typeface="Cambria Math" panose="02040503050406030204" pitchFamily="18" charset="0"/>
                        <a:ea typeface="Cambria Math" panose="02040503050406030204" pitchFamily="18" charset="0"/>
                      </a:rPr>
                      <m:t>  [</m:t>
                    </m:r>
                    <m:r>
                      <a:rPr lang="da-DK" sz="1400" b="0" i="1" smtClean="0">
                        <a:latin typeface="Cambria Math" panose="02040503050406030204" pitchFamily="18" charset="0"/>
                        <a:ea typeface="Cambria Math" panose="02040503050406030204" pitchFamily="18" charset="0"/>
                      </a:rPr>
                      <m:t>𝐽</m:t>
                    </m:r>
                    <m:r>
                      <a:rPr lang="da-DK" sz="1400" b="0" i="1" smtClean="0">
                        <a:latin typeface="Cambria Math" panose="02040503050406030204" pitchFamily="18" charset="0"/>
                        <a:ea typeface="Cambria Math" panose="02040503050406030204" pitchFamily="18" charset="0"/>
                      </a:rPr>
                      <m:t>]</m:t>
                    </m:r>
                  </m:oMath>
                </a14:m>
                <a:endParaRPr lang="da-DK" sz="1400"/>
              </a:p>
              <a:p>
                <a:pPr>
                  <a:lnSpc>
                    <a:spcPct val="90000"/>
                  </a:lnSpc>
                </a:pPr>
                <a:r>
                  <a:rPr lang="da-DK" sz="1400"/>
                  <a:t>Hvis en beholder med 180 liter vand skal opvarmes fra 10 til 55 grader ser regnestykket således ud.</a:t>
                </a:r>
              </a:p>
              <a:p>
                <a:pPr>
                  <a:lnSpc>
                    <a:spcPct val="90000"/>
                  </a:lnSpc>
                </a:pPr>
                <a14:m>
                  <m:oMath xmlns:m="http://schemas.openxmlformats.org/officeDocument/2006/math">
                    <m:r>
                      <a:rPr lang="da-DK" sz="1400" b="0" i="1" smtClean="0">
                        <a:latin typeface="Cambria Math" panose="02040503050406030204" pitchFamily="18" charset="0"/>
                      </a:rPr>
                      <m:t>𝐸</m:t>
                    </m:r>
                    <m:r>
                      <a:rPr lang="da-DK" sz="1400" b="0" i="1" smtClean="0">
                        <a:latin typeface="Cambria Math" panose="02040503050406030204" pitchFamily="18" charset="0"/>
                      </a:rPr>
                      <m:t>=994,85∗4178∗0,180∗45=33.667.515 </m:t>
                    </m:r>
                    <m:r>
                      <a:rPr lang="da-DK" sz="1400" b="0" i="1" smtClean="0">
                        <a:latin typeface="Cambria Math" panose="02040503050406030204" pitchFamily="18" charset="0"/>
                      </a:rPr>
                      <m:t>𝐽</m:t>
                    </m:r>
                    <m:r>
                      <a:rPr lang="da-DK" sz="1400" b="0" i="1" smtClean="0">
                        <a:latin typeface="Cambria Math" panose="02040503050406030204" pitchFamily="18" charset="0"/>
                      </a:rPr>
                      <m:t>=33.668 </m:t>
                    </m:r>
                    <m:r>
                      <a:rPr lang="da-DK" sz="1400" b="0" i="1" smtClean="0">
                        <a:latin typeface="Cambria Math" panose="02040503050406030204" pitchFamily="18" charset="0"/>
                      </a:rPr>
                      <m:t>𝑘𝐽</m:t>
                    </m:r>
                  </m:oMath>
                </a14:m>
                <a:endParaRPr lang="da-DK" sz="1400" b="0"/>
              </a:p>
              <a:p>
                <a:pPr>
                  <a:lnSpc>
                    <a:spcPct val="90000"/>
                  </a:lnSpc>
                </a:pPr>
                <a:r>
                  <a:rPr lang="da-DK" sz="1400"/>
                  <a:t>For at kommer over til kWh skal der divideres med 3600</a:t>
                </a:r>
              </a:p>
              <a:p>
                <a:pPr>
                  <a:lnSpc>
                    <a:spcPct val="90000"/>
                  </a:lnSpc>
                </a:pPr>
                <a14:m>
                  <m:oMath xmlns:m="http://schemas.openxmlformats.org/officeDocument/2006/math">
                    <m:r>
                      <a:rPr lang="da-DK" sz="1400" b="0" i="1" smtClean="0">
                        <a:latin typeface="Cambria Math" panose="02040503050406030204" pitchFamily="18" charset="0"/>
                      </a:rPr>
                      <m:t>𝐸</m:t>
                    </m:r>
                    <m:r>
                      <a:rPr lang="da-DK" sz="1400" b="0" i="1" smtClean="0">
                        <a:latin typeface="Cambria Math" panose="02040503050406030204" pitchFamily="18" charset="0"/>
                      </a:rPr>
                      <m:t>=</m:t>
                    </m:r>
                    <m:f>
                      <m:fPr>
                        <m:ctrlPr>
                          <a:rPr lang="da-DK" sz="1400" b="0" i="1" smtClean="0">
                            <a:latin typeface="Cambria Math" panose="02040503050406030204" pitchFamily="18" charset="0"/>
                          </a:rPr>
                        </m:ctrlPr>
                      </m:fPr>
                      <m:num>
                        <m:r>
                          <a:rPr lang="da-DK" sz="1400" b="0" i="1" smtClean="0">
                            <a:latin typeface="Cambria Math" panose="02040503050406030204" pitchFamily="18" charset="0"/>
                          </a:rPr>
                          <m:t>33.668</m:t>
                        </m:r>
                      </m:num>
                      <m:den>
                        <m:r>
                          <a:rPr lang="da-DK" sz="1400" b="0" i="1" smtClean="0">
                            <a:latin typeface="Cambria Math" panose="02040503050406030204" pitchFamily="18" charset="0"/>
                          </a:rPr>
                          <m:t>3600</m:t>
                        </m:r>
                      </m:den>
                    </m:f>
                    <m:r>
                      <a:rPr lang="da-DK" sz="1400" b="0" i="1" smtClean="0">
                        <a:latin typeface="Cambria Math" panose="02040503050406030204" pitchFamily="18" charset="0"/>
                      </a:rPr>
                      <m:t>=9,4 </m:t>
                    </m:r>
                    <m:r>
                      <a:rPr lang="da-DK" sz="1400" b="0" i="1" smtClean="0">
                        <a:latin typeface="Cambria Math" panose="02040503050406030204" pitchFamily="18" charset="0"/>
                      </a:rPr>
                      <m:t>𝑘𝑊h</m:t>
                    </m:r>
                  </m:oMath>
                </a14:m>
                <a:endParaRPr lang="da-DK" sz="1400"/>
              </a:p>
              <a:p>
                <a:pPr>
                  <a:lnSpc>
                    <a:spcPct val="90000"/>
                  </a:lnSpc>
                </a:pPr>
                <a:endParaRPr lang="da-DK" sz="1400"/>
              </a:p>
            </p:txBody>
          </p:sp>
        </mc:Choice>
        <mc:Fallback xmlns="">
          <p:sp>
            <p:nvSpPr>
              <p:cNvPr id="3" name="Pladsholder til indhold 2">
                <a:extLst>
                  <a:ext uri="{FF2B5EF4-FFF2-40B4-BE49-F238E27FC236}">
                    <a16:creationId xmlns:a16="http://schemas.microsoft.com/office/drawing/2014/main" id="{BF9CFDDA-A57E-4C54-99F3-27A415F8673A}"/>
                  </a:ext>
                </a:extLst>
              </p:cNvPr>
              <p:cNvSpPr>
                <a:spLocks noGrp="1" noRot="1" noChangeAspect="1" noMove="1" noResize="1" noEditPoints="1" noAdjustHandles="1" noChangeArrowheads="1" noChangeShapeType="1" noTextEdit="1"/>
              </p:cNvSpPr>
              <p:nvPr>
                <p:ph idx="1"/>
              </p:nvPr>
            </p:nvSpPr>
            <p:spPr>
              <a:xfrm>
                <a:off x="1103312" y="2763520"/>
                <a:ext cx="8946541" cy="3484879"/>
              </a:xfrm>
              <a:blipFill>
                <a:blip r:embed="rId2"/>
                <a:stretch>
                  <a:fillRect t="-874" r="-477"/>
                </a:stretch>
              </a:blipFill>
            </p:spPr>
            <p:txBody>
              <a:bodyPr/>
              <a:lstStyle/>
              <a:p>
                <a:r>
                  <a:rPr lang="da-DK">
                    <a:noFill/>
                  </a:rPr>
                  <a:t> </a:t>
                </a:r>
              </a:p>
            </p:txBody>
          </p:sp>
        </mc:Fallback>
      </mc:AlternateContent>
    </p:spTree>
    <p:extLst>
      <p:ext uri="{BB962C8B-B14F-4D97-AF65-F5344CB8AC3E}">
        <p14:creationId xmlns:p14="http://schemas.microsoft.com/office/powerpoint/2010/main" val="1454583923"/>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da-DK"/>
          </a:p>
        </p:txBody>
      </p:sp>
      <p:sp>
        <p:nvSpPr>
          <p:cNvPr id="2" name="Titel 1">
            <a:extLst>
              <a:ext uri="{FF2B5EF4-FFF2-40B4-BE49-F238E27FC236}">
                <a16:creationId xmlns:a16="http://schemas.microsoft.com/office/drawing/2014/main" id="{ED4D48CF-F1ED-40AA-AA26-AC2A3D2C234C}"/>
              </a:ext>
            </a:extLst>
          </p:cNvPr>
          <p:cNvSpPr>
            <a:spLocks noGrp="1"/>
          </p:cNvSpPr>
          <p:nvPr>
            <p:ph type="title"/>
          </p:nvPr>
        </p:nvSpPr>
        <p:spPr>
          <a:xfrm>
            <a:off x="1103312" y="452718"/>
            <a:ext cx="8947522" cy="1400530"/>
          </a:xfrm>
        </p:spPr>
        <p:txBody>
          <a:bodyPr anchor="ctr">
            <a:normAutofit/>
          </a:bodyPr>
          <a:lstStyle/>
          <a:p>
            <a:r>
              <a:rPr lang="da-DK">
                <a:solidFill>
                  <a:srgbClr val="FFFFFF"/>
                </a:solidFill>
              </a:rPr>
              <a:t>Virkningsgrader</a:t>
            </a:r>
          </a:p>
        </p:txBody>
      </p:sp>
      <p:sp>
        <p:nvSpPr>
          <p:cNvPr id="3" name="Pladsholder til indhold 2">
            <a:extLst>
              <a:ext uri="{FF2B5EF4-FFF2-40B4-BE49-F238E27FC236}">
                <a16:creationId xmlns:a16="http://schemas.microsoft.com/office/drawing/2014/main" id="{78044D9E-CEC3-44CD-813D-E8E4264420E0}"/>
              </a:ext>
            </a:extLst>
          </p:cNvPr>
          <p:cNvSpPr>
            <a:spLocks noGrp="1"/>
          </p:cNvSpPr>
          <p:nvPr>
            <p:ph idx="1"/>
          </p:nvPr>
        </p:nvSpPr>
        <p:spPr>
          <a:xfrm>
            <a:off x="1103312" y="2763520"/>
            <a:ext cx="8946541" cy="3484879"/>
          </a:xfrm>
        </p:spPr>
        <p:txBody>
          <a:bodyPr>
            <a:normAutofit/>
          </a:bodyPr>
          <a:lstStyle/>
          <a:p>
            <a:pPr>
              <a:lnSpc>
                <a:spcPct val="90000"/>
              </a:lnSpc>
            </a:pPr>
            <a:r>
              <a:rPr lang="da-DK"/>
              <a:t>Virkningsgrad beskriver hvor meget effektivt arbejde der fås ud fra en energi investering. Sagt på en anden måde så er det f.eks. Den mængde energi der kommer ud af kedlen i forhold til det der bliver indfyret.</a:t>
            </a:r>
          </a:p>
          <a:p>
            <a:pPr>
              <a:lnSpc>
                <a:spcPct val="90000"/>
              </a:lnSpc>
            </a:pPr>
            <a:r>
              <a:rPr lang="da-DK"/>
              <a:t>Inden for varmepumper anvender vi virkningsgrader når vi skal bestemme et hus energiforbrug med den gamle opvarmningsform.</a:t>
            </a:r>
          </a:p>
          <a:p>
            <a:pPr>
              <a:lnSpc>
                <a:spcPct val="90000"/>
              </a:lnSpc>
            </a:pPr>
            <a:r>
              <a:rPr lang="da-DK"/>
              <a:t>I nøds tilfælde kan det også være en anden måde at beskrive COP værdier på.</a:t>
            </a:r>
          </a:p>
          <a:p>
            <a:pPr>
              <a:lnSpc>
                <a:spcPct val="90000"/>
              </a:lnSpc>
            </a:pPr>
            <a:r>
              <a:rPr lang="da-DK"/>
              <a:t>Som hovedregel så kan en virkningsgrad ikke være større end 1 (100%)</a:t>
            </a:r>
          </a:p>
        </p:txBody>
      </p:sp>
    </p:spTree>
    <p:extLst>
      <p:ext uri="{BB962C8B-B14F-4D97-AF65-F5344CB8AC3E}">
        <p14:creationId xmlns:p14="http://schemas.microsoft.com/office/powerpoint/2010/main" val="85294751"/>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4C101E-709B-4AF7-A693-70C25556CF36}"/>
              </a:ext>
            </a:extLst>
          </p:cNvPr>
          <p:cNvSpPr>
            <a:spLocks noGrp="1"/>
          </p:cNvSpPr>
          <p:nvPr>
            <p:ph type="title"/>
          </p:nvPr>
        </p:nvSpPr>
        <p:spPr/>
        <p:txBody>
          <a:bodyPr/>
          <a:lstStyle/>
          <a:p>
            <a:r>
              <a:rPr lang="da-DK" dirty="0"/>
              <a:t>Virkningsgrader</a:t>
            </a:r>
          </a:p>
        </p:txBody>
      </p:sp>
      <p:sp>
        <p:nvSpPr>
          <p:cNvPr id="4" name="Rektangel 3">
            <a:extLst>
              <a:ext uri="{FF2B5EF4-FFF2-40B4-BE49-F238E27FC236}">
                <a16:creationId xmlns:a16="http://schemas.microsoft.com/office/drawing/2014/main" id="{0420A032-23F3-455C-B1E4-9FB8F1A9727C}"/>
              </a:ext>
            </a:extLst>
          </p:cNvPr>
          <p:cNvSpPr/>
          <p:nvPr/>
        </p:nvSpPr>
        <p:spPr>
          <a:xfrm>
            <a:off x="4341181" y="2392531"/>
            <a:ext cx="3382392" cy="24679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Kedel</a:t>
            </a:r>
          </a:p>
          <a:p>
            <a:pPr algn="ctr"/>
            <a:r>
              <a:rPr lang="da-DK" dirty="0"/>
              <a:t>Virkningsgrad = 85%</a:t>
            </a:r>
          </a:p>
        </p:txBody>
      </p:sp>
      <p:cxnSp>
        <p:nvCxnSpPr>
          <p:cNvPr id="6" name="Lige pilforbindelse 5">
            <a:extLst>
              <a:ext uri="{FF2B5EF4-FFF2-40B4-BE49-F238E27FC236}">
                <a16:creationId xmlns:a16="http://schemas.microsoft.com/office/drawing/2014/main" id="{1FB09871-C746-4E51-A3ED-7744674B2AED}"/>
              </a:ext>
            </a:extLst>
          </p:cNvPr>
          <p:cNvCxnSpPr/>
          <p:nvPr/>
        </p:nvCxnSpPr>
        <p:spPr>
          <a:xfrm>
            <a:off x="1944210" y="3053918"/>
            <a:ext cx="239697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Lige pilforbindelse 7">
            <a:extLst>
              <a:ext uri="{FF2B5EF4-FFF2-40B4-BE49-F238E27FC236}">
                <a16:creationId xmlns:a16="http://schemas.microsoft.com/office/drawing/2014/main" id="{049D13D1-2C2C-43E1-ACD4-0C5E62CBE79E}"/>
              </a:ext>
            </a:extLst>
          </p:cNvPr>
          <p:cNvCxnSpPr/>
          <p:nvPr/>
        </p:nvCxnSpPr>
        <p:spPr>
          <a:xfrm>
            <a:off x="7723573" y="2991775"/>
            <a:ext cx="190869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Lige pilforbindelse 8">
            <a:extLst>
              <a:ext uri="{FF2B5EF4-FFF2-40B4-BE49-F238E27FC236}">
                <a16:creationId xmlns:a16="http://schemas.microsoft.com/office/drawing/2014/main" id="{3BA35C08-FB95-4D53-8E09-7745D9289379}"/>
              </a:ext>
            </a:extLst>
          </p:cNvPr>
          <p:cNvCxnSpPr>
            <a:cxnSpLocks/>
          </p:cNvCxnSpPr>
          <p:nvPr/>
        </p:nvCxnSpPr>
        <p:spPr>
          <a:xfrm flipV="1">
            <a:off x="5905129" y="1344459"/>
            <a:ext cx="0" cy="10623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kstfelt 10">
            <a:extLst>
              <a:ext uri="{FF2B5EF4-FFF2-40B4-BE49-F238E27FC236}">
                <a16:creationId xmlns:a16="http://schemas.microsoft.com/office/drawing/2014/main" id="{05457340-B8FD-4298-AB1B-AABF09311968}"/>
              </a:ext>
            </a:extLst>
          </p:cNvPr>
          <p:cNvSpPr txBox="1"/>
          <p:nvPr/>
        </p:nvSpPr>
        <p:spPr>
          <a:xfrm>
            <a:off x="2059619" y="2547891"/>
            <a:ext cx="1633492" cy="371081"/>
          </a:xfrm>
          <a:prstGeom prst="rect">
            <a:avLst/>
          </a:prstGeom>
          <a:noFill/>
        </p:spPr>
        <p:txBody>
          <a:bodyPr wrap="square" rtlCol="0">
            <a:spAutoFit/>
          </a:bodyPr>
          <a:lstStyle/>
          <a:p>
            <a:r>
              <a:rPr lang="da-DK" dirty="0"/>
              <a:t>600 kWh</a:t>
            </a:r>
          </a:p>
        </p:txBody>
      </p:sp>
      <p:sp>
        <p:nvSpPr>
          <p:cNvPr id="12" name="Tekstfelt 11">
            <a:extLst>
              <a:ext uri="{FF2B5EF4-FFF2-40B4-BE49-F238E27FC236}">
                <a16:creationId xmlns:a16="http://schemas.microsoft.com/office/drawing/2014/main" id="{70C0F22B-8CE3-4CA0-ADD0-EF2814F00B35}"/>
              </a:ext>
            </a:extLst>
          </p:cNvPr>
          <p:cNvSpPr txBox="1"/>
          <p:nvPr/>
        </p:nvSpPr>
        <p:spPr>
          <a:xfrm>
            <a:off x="7901976" y="2549640"/>
            <a:ext cx="2103158" cy="369332"/>
          </a:xfrm>
          <a:prstGeom prst="rect">
            <a:avLst/>
          </a:prstGeom>
          <a:noFill/>
        </p:spPr>
        <p:txBody>
          <a:bodyPr wrap="square" rtlCol="0">
            <a:spAutoFit/>
          </a:bodyPr>
          <a:lstStyle/>
          <a:p>
            <a:r>
              <a:rPr lang="da-DK" dirty="0"/>
              <a:t>600*0,85 = 510 kWh</a:t>
            </a:r>
          </a:p>
        </p:txBody>
      </p:sp>
      <p:sp>
        <p:nvSpPr>
          <p:cNvPr id="13" name="Tekstfelt 12">
            <a:extLst>
              <a:ext uri="{FF2B5EF4-FFF2-40B4-BE49-F238E27FC236}">
                <a16:creationId xmlns:a16="http://schemas.microsoft.com/office/drawing/2014/main" id="{33ABB94E-40ED-42E9-8194-64C06B7641AA}"/>
              </a:ext>
            </a:extLst>
          </p:cNvPr>
          <p:cNvSpPr txBox="1"/>
          <p:nvPr/>
        </p:nvSpPr>
        <p:spPr>
          <a:xfrm>
            <a:off x="5939903" y="1803878"/>
            <a:ext cx="1962065" cy="369332"/>
          </a:xfrm>
          <a:prstGeom prst="rect">
            <a:avLst/>
          </a:prstGeom>
          <a:noFill/>
        </p:spPr>
        <p:txBody>
          <a:bodyPr wrap="square" rtlCol="0">
            <a:spAutoFit/>
          </a:bodyPr>
          <a:lstStyle/>
          <a:p>
            <a:r>
              <a:rPr lang="da-DK" dirty="0"/>
              <a:t>600-510 = 90 kWh</a:t>
            </a:r>
          </a:p>
        </p:txBody>
      </p:sp>
      <p:cxnSp>
        <p:nvCxnSpPr>
          <p:cNvPr id="15" name="Lige pilforbindelse 14">
            <a:extLst>
              <a:ext uri="{FF2B5EF4-FFF2-40B4-BE49-F238E27FC236}">
                <a16:creationId xmlns:a16="http://schemas.microsoft.com/office/drawing/2014/main" id="{3F579F61-21F8-4B4B-B33B-31E99A94BB76}"/>
              </a:ext>
            </a:extLst>
          </p:cNvPr>
          <p:cNvCxnSpPr/>
          <p:nvPr/>
        </p:nvCxnSpPr>
        <p:spPr>
          <a:xfrm>
            <a:off x="1793289" y="3844031"/>
            <a:ext cx="2547892"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6" name="Lige pilforbindelse 15">
            <a:extLst>
              <a:ext uri="{FF2B5EF4-FFF2-40B4-BE49-F238E27FC236}">
                <a16:creationId xmlns:a16="http://schemas.microsoft.com/office/drawing/2014/main" id="{0645E585-30CF-4769-A256-1B1557C10235}"/>
              </a:ext>
            </a:extLst>
          </p:cNvPr>
          <p:cNvCxnSpPr/>
          <p:nvPr/>
        </p:nvCxnSpPr>
        <p:spPr>
          <a:xfrm>
            <a:off x="7723573" y="3844031"/>
            <a:ext cx="2547892"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7" name="Lige pilforbindelse 16">
            <a:extLst>
              <a:ext uri="{FF2B5EF4-FFF2-40B4-BE49-F238E27FC236}">
                <a16:creationId xmlns:a16="http://schemas.microsoft.com/office/drawing/2014/main" id="{ABC0D45F-C587-426C-902D-3D937EDAFC83}"/>
              </a:ext>
            </a:extLst>
          </p:cNvPr>
          <p:cNvCxnSpPr>
            <a:cxnSpLocks/>
          </p:cNvCxnSpPr>
          <p:nvPr/>
        </p:nvCxnSpPr>
        <p:spPr>
          <a:xfrm flipV="1">
            <a:off x="5655917" y="1051496"/>
            <a:ext cx="0" cy="135532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9" name="Tekstfelt 18">
            <a:extLst>
              <a:ext uri="{FF2B5EF4-FFF2-40B4-BE49-F238E27FC236}">
                <a16:creationId xmlns:a16="http://schemas.microsoft.com/office/drawing/2014/main" id="{1444EC74-3C0D-47FC-A1E7-9F48DEB74DB3}"/>
              </a:ext>
            </a:extLst>
          </p:cNvPr>
          <p:cNvSpPr txBox="1"/>
          <p:nvPr/>
        </p:nvSpPr>
        <p:spPr>
          <a:xfrm>
            <a:off x="7998780" y="3437877"/>
            <a:ext cx="1908699" cy="369332"/>
          </a:xfrm>
          <a:prstGeom prst="rect">
            <a:avLst/>
          </a:prstGeom>
          <a:noFill/>
        </p:spPr>
        <p:txBody>
          <a:bodyPr wrap="square" rtlCol="0">
            <a:spAutoFit/>
          </a:bodyPr>
          <a:lstStyle/>
          <a:p>
            <a:r>
              <a:rPr lang="da-DK" dirty="0"/>
              <a:t>12600 kWh</a:t>
            </a:r>
          </a:p>
        </p:txBody>
      </p:sp>
      <p:sp>
        <p:nvSpPr>
          <p:cNvPr id="21" name="Tekstfelt 20">
            <a:extLst>
              <a:ext uri="{FF2B5EF4-FFF2-40B4-BE49-F238E27FC236}">
                <a16:creationId xmlns:a16="http://schemas.microsoft.com/office/drawing/2014/main" id="{5DFA9D3C-3DD2-4B2F-9E9C-B5F90302F3F5}"/>
              </a:ext>
            </a:extLst>
          </p:cNvPr>
          <p:cNvSpPr txBox="1"/>
          <p:nvPr/>
        </p:nvSpPr>
        <p:spPr>
          <a:xfrm>
            <a:off x="1624612" y="3436159"/>
            <a:ext cx="2885244" cy="369332"/>
          </a:xfrm>
          <a:prstGeom prst="rect">
            <a:avLst/>
          </a:prstGeom>
          <a:noFill/>
        </p:spPr>
        <p:txBody>
          <a:bodyPr wrap="square" rtlCol="0">
            <a:spAutoFit/>
          </a:bodyPr>
          <a:lstStyle/>
          <a:p>
            <a:r>
              <a:rPr lang="da-DK" dirty="0"/>
              <a:t>12600/0,85 = 14823,5 kWh</a:t>
            </a:r>
          </a:p>
        </p:txBody>
      </p:sp>
      <p:sp>
        <p:nvSpPr>
          <p:cNvPr id="23" name="Tekstfelt 22">
            <a:extLst>
              <a:ext uri="{FF2B5EF4-FFF2-40B4-BE49-F238E27FC236}">
                <a16:creationId xmlns:a16="http://schemas.microsoft.com/office/drawing/2014/main" id="{149C59A3-67B6-4341-8812-9A0A71F1DA27}"/>
              </a:ext>
            </a:extLst>
          </p:cNvPr>
          <p:cNvSpPr txBox="1"/>
          <p:nvPr/>
        </p:nvSpPr>
        <p:spPr>
          <a:xfrm>
            <a:off x="2104008" y="1811851"/>
            <a:ext cx="3178206" cy="369332"/>
          </a:xfrm>
          <a:prstGeom prst="rect">
            <a:avLst/>
          </a:prstGeom>
          <a:noFill/>
        </p:spPr>
        <p:txBody>
          <a:bodyPr wrap="square" rtlCol="0">
            <a:spAutoFit/>
          </a:bodyPr>
          <a:lstStyle/>
          <a:p>
            <a:r>
              <a:rPr lang="da-DK" dirty="0"/>
              <a:t>14823,5-12600 = 2223,5 kWh</a:t>
            </a:r>
          </a:p>
        </p:txBody>
      </p:sp>
    </p:spTree>
    <p:extLst>
      <p:ext uri="{BB962C8B-B14F-4D97-AF65-F5344CB8AC3E}">
        <p14:creationId xmlns:p14="http://schemas.microsoft.com/office/powerpoint/2010/main" val="27302627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638EF7-6827-4A31-A4E5-C46DCFD514CD}"/>
              </a:ext>
            </a:extLst>
          </p:cNvPr>
          <p:cNvSpPr>
            <a:spLocks noGrp="1"/>
          </p:cNvSpPr>
          <p:nvPr>
            <p:ph type="title"/>
          </p:nvPr>
        </p:nvSpPr>
        <p:spPr/>
        <p:txBody>
          <a:bodyPr/>
          <a:lstStyle/>
          <a:p>
            <a:r>
              <a:rPr lang="da-DK" dirty="0"/>
              <a:t>Tryktab</a:t>
            </a:r>
          </a:p>
        </p:txBody>
      </p:sp>
      <p:sp>
        <p:nvSpPr>
          <p:cNvPr id="3" name="Pladsholder til indhold 2">
            <a:extLst>
              <a:ext uri="{FF2B5EF4-FFF2-40B4-BE49-F238E27FC236}">
                <a16:creationId xmlns:a16="http://schemas.microsoft.com/office/drawing/2014/main" id="{62FBECB8-AF3A-42E6-A6E1-CEBB736766B4}"/>
              </a:ext>
            </a:extLst>
          </p:cNvPr>
          <p:cNvSpPr>
            <a:spLocks noGrp="1"/>
          </p:cNvSpPr>
          <p:nvPr>
            <p:ph idx="1"/>
          </p:nvPr>
        </p:nvSpPr>
        <p:spPr/>
        <p:txBody>
          <a:bodyPr/>
          <a:lstStyle/>
          <a:p>
            <a:r>
              <a:rPr lang="da-DK" dirty="0"/>
              <a:t>Når vand føres igennem et rør, bøjninger, ventiler og andre komponenter vil der være en modstand. Denne modstand kaldes tryktab. Dette skyldes at det er trykforskellen der får vandet til at flyde rundt i systemet.</a:t>
            </a:r>
          </a:p>
          <a:p>
            <a:r>
              <a:rPr lang="da-DK" dirty="0"/>
              <a:t>Når flowet i et anlæg stiger, så stiger tryktabet også. Disse to følges dog ikke ad proportionalt.</a:t>
            </a:r>
          </a:p>
          <a:p>
            <a:r>
              <a:rPr lang="da-DK" dirty="0"/>
              <a:t>Når flowet fordobles så firedobles tryktabet.</a:t>
            </a:r>
          </a:p>
          <a:p>
            <a:r>
              <a:rPr lang="da-DK" dirty="0"/>
              <a:t>Når flowet halveres så bliver tryktab en fjerdedel.</a:t>
            </a:r>
          </a:p>
          <a:p>
            <a:r>
              <a:rPr lang="da-DK" dirty="0"/>
              <a:t>Det vil sige at sammenhængen er i anden potens.</a:t>
            </a:r>
          </a:p>
        </p:txBody>
      </p:sp>
    </p:spTree>
    <p:extLst>
      <p:ext uri="{BB962C8B-B14F-4D97-AF65-F5344CB8AC3E}">
        <p14:creationId xmlns:p14="http://schemas.microsoft.com/office/powerpoint/2010/main" val="1145691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BE6F9A3-300E-47F5-B41C-C8C5E758D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425FD98-EBAC-4458-903D-009A3ACDBB51}"/>
              </a:ext>
            </a:extLst>
          </p:cNvPr>
          <p:cNvSpPr>
            <a:spLocks noGrp="1"/>
          </p:cNvSpPr>
          <p:nvPr>
            <p:ph type="title"/>
          </p:nvPr>
        </p:nvSpPr>
        <p:spPr>
          <a:xfrm>
            <a:off x="648929" y="1063417"/>
            <a:ext cx="3505495" cy="4675396"/>
          </a:xfrm>
        </p:spPr>
        <p:txBody>
          <a:bodyPr anchor="ctr">
            <a:normAutofit/>
          </a:bodyPr>
          <a:lstStyle/>
          <a:p>
            <a:r>
              <a:rPr lang="da-DK">
                <a:solidFill>
                  <a:srgbClr val="F2F2F2"/>
                </a:solidFill>
              </a:rPr>
              <a:t>Agenda</a:t>
            </a:r>
          </a:p>
        </p:txBody>
      </p:sp>
      <p:sp>
        <p:nvSpPr>
          <p:cNvPr id="11" name="Rectangle 10">
            <a:extLst>
              <a:ext uri="{FF2B5EF4-FFF2-40B4-BE49-F238E27FC236}">
                <a16:creationId xmlns:a16="http://schemas.microsoft.com/office/drawing/2014/main" id="{61B4701B-39FE-43B8-86AA-D6B8789C2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ounded Rectangle 9">
            <a:extLst>
              <a:ext uri="{FF2B5EF4-FFF2-40B4-BE49-F238E27FC236}">
                <a16:creationId xmlns:a16="http://schemas.microsoft.com/office/drawing/2014/main" id="{E9A7EF13-49FA-4355-971A-34B065F35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484632"/>
            <a:ext cx="6584098" cy="5739187"/>
          </a:xfrm>
          <a:prstGeom prst="roundRect">
            <a:avLst>
              <a:gd name="adj" fmla="val 0"/>
            </a:avLst>
          </a:prstGeom>
          <a:ln w="12700" cap="sq">
            <a:solidFill>
              <a:schemeClr val="bg1">
                <a:lumMod val="75000"/>
              </a:schemeClr>
            </a:solidFill>
            <a:miter lim="800000"/>
          </a:ln>
          <a:effectLst>
            <a:outerShdw blurRad="63500" dist="25400" dir="5400000" algn="tl"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2CF3C3E-0F7B-4F0C-8EBD-BDD38E9C66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da-DK"/>
          </a:p>
        </p:txBody>
      </p:sp>
      <p:graphicFrame>
        <p:nvGraphicFramePr>
          <p:cNvPr id="5" name="Pladsholder til indhold 2">
            <a:extLst>
              <a:ext uri="{FF2B5EF4-FFF2-40B4-BE49-F238E27FC236}">
                <a16:creationId xmlns:a16="http://schemas.microsoft.com/office/drawing/2014/main" id="{E4599A53-50BE-1C5D-E2BF-14FD576A56D5}"/>
              </a:ext>
            </a:extLst>
          </p:cNvPr>
          <p:cNvGraphicFramePr>
            <a:graphicFrameLocks noGrp="1"/>
          </p:cNvGraphicFramePr>
          <p:nvPr>
            <p:ph idx="1"/>
            <p:extLst>
              <p:ext uri="{D42A27DB-BD31-4B8C-83A1-F6EECF244321}">
                <p14:modId xmlns:p14="http://schemas.microsoft.com/office/powerpoint/2010/main" val="617556248"/>
              </p:ext>
            </p:extLst>
          </p:nvPr>
        </p:nvGraphicFramePr>
        <p:xfrm>
          <a:off x="5608638" y="965200"/>
          <a:ext cx="5614987" cy="4773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1078492"/>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122AFD-AF58-4D95-802F-CD8F6696C647}"/>
              </a:ext>
            </a:extLst>
          </p:cNvPr>
          <p:cNvSpPr>
            <a:spLocks noGrp="1"/>
          </p:cNvSpPr>
          <p:nvPr>
            <p:ph type="title"/>
          </p:nvPr>
        </p:nvSpPr>
        <p:spPr>
          <a:xfrm>
            <a:off x="5224006" y="629266"/>
            <a:ext cx="4985469" cy="1469878"/>
          </a:xfrm>
        </p:spPr>
        <p:txBody>
          <a:bodyPr>
            <a:normAutofit/>
          </a:bodyPr>
          <a:lstStyle/>
          <a:p>
            <a:r>
              <a:rPr lang="da-DK"/>
              <a:t>Tryktab</a:t>
            </a:r>
          </a:p>
        </p:txBody>
      </p:sp>
      <p:pic>
        <p:nvPicPr>
          <p:cNvPr id="4" name="image1.png">
            <a:extLst>
              <a:ext uri="{FF2B5EF4-FFF2-40B4-BE49-F238E27FC236}">
                <a16:creationId xmlns:a16="http://schemas.microsoft.com/office/drawing/2014/main" id="{00000000-0008-0000-0400-000002000000}"/>
              </a:ext>
            </a:extLst>
          </p:cNvPr>
          <p:cNvPicPr preferRelativeResize="0"/>
          <p:nvPr/>
        </p:nvPicPr>
        <p:blipFill>
          <a:blip r:embed="rId3" cstate="print"/>
          <a:stretch>
            <a:fillRect/>
          </a:stretch>
        </p:blipFill>
        <p:spPr>
          <a:xfrm>
            <a:off x="0" y="0"/>
            <a:ext cx="4618182" cy="6858000"/>
          </a:xfrm>
          <a:prstGeom prst="rect">
            <a:avLst/>
          </a:prstGeom>
          <a:noFill/>
          <a:effectLst>
            <a:outerShdw blurRad="50800" dist="38100" dir="5400000" algn="t" rotWithShape="0">
              <a:prstClr val="black">
                <a:alpha val="43000"/>
              </a:prstClr>
            </a:outerShdw>
          </a:effectLst>
        </p:spPr>
      </p:pic>
      <mc:AlternateContent xmlns:mc="http://schemas.openxmlformats.org/markup-compatibility/2006" xmlns:a14="http://schemas.microsoft.com/office/drawing/2010/main">
        <mc:Choice Requires="a14">
          <p:sp>
            <p:nvSpPr>
              <p:cNvPr id="3" name="Pladsholder til indhold 2">
                <a:extLst>
                  <a:ext uri="{FF2B5EF4-FFF2-40B4-BE49-F238E27FC236}">
                    <a16:creationId xmlns:a16="http://schemas.microsoft.com/office/drawing/2014/main" id="{D43F7A9C-57B6-4399-A982-1E2E625859A4}"/>
                  </a:ext>
                </a:extLst>
              </p:cNvPr>
              <p:cNvSpPr>
                <a:spLocks noGrp="1"/>
              </p:cNvSpPr>
              <p:nvPr>
                <p:ph idx="1"/>
              </p:nvPr>
            </p:nvSpPr>
            <p:spPr>
              <a:xfrm>
                <a:off x="5224005" y="2337683"/>
                <a:ext cx="4985470" cy="3910716"/>
              </a:xfrm>
            </p:spPr>
            <p:txBody>
              <a:bodyPr>
                <a:normAutofit/>
              </a:bodyPr>
              <a:lstStyle/>
              <a:p>
                <a:r>
                  <a:rPr lang="da-DK" dirty="0"/>
                  <a:t>Da tryktabs beregninger er meget omfangsrige så får i kun den overordnet formel her og ellers så bruger vi et </a:t>
                </a:r>
                <a:r>
                  <a:rPr lang="da-DK" dirty="0" err="1"/>
                  <a:t>excel</a:t>
                </a:r>
                <a:r>
                  <a:rPr lang="da-DK" dirty="0"/>
                  <a:t> ark.</a:t>
                </a:r>
              </a:p>
              <a:p>
                <a14:m>
                  <m:oMath xmlns:m="http://schemas.openxmlformats.org/officeDocument/2006/math">
                    <m:r>
                      <m:rPr>
                        <m:sty m:val="p"/>
                      </m:rPr>
                      <a:rPr lang="el-GR" i="1" smtClean="0">
                        <a:latin typeface="Cambria Math" panose="02040503050406030204" pitchFamily="18" charset="0"/>
                        <a:ea typeface="Cambria Math" panose="02040503050406030204" pitchFamily="18" charset="0"/>
                      </a:rPr>
                      <m:t>Δ</m:t>
                    </m:r>
                    <m:r>
                      <a:rPr lang="da-DK" b="0" i="1" smtClean="0">
                        <a:latin typeface="Cambria Math" panose="02040503050406030204" pitchFamily="18" charset="0"/>
                        <a:ea typeface="Cambria Math" panose="02040503050406030204" pitchFamily="18" charset="0"/>
                      </a:rPr>
                      <m:t>𝑝</m:t>
                    </m:r>
                    <m:r>
                      <a:rPr lang="da-DK" b="0" i="1" smtClean="0">
                        <a:latin typeface="Cambria Math" panose="02040503050406030204" pitchFamily="18" charset="0"/>
                        <a:ea typeface="Cambria Math" panose="02040503050406030204" pitchFamily="18" charset="0"/>
                      </a:rPr>
                      <m:t>=</m:t>
                    </m:r>
                    <m:r>
                      <a:rPr lang="da-DK" b="0" i="1" smtClean="0">
                        <a:latin typeface="Cambria Math" panose="02040503050406030204" pitchFamily="18" charset="0"/>
                        <a:ea typeface="Cambria Math" panose="02040503050406030204" pitchFamily="18" charset="0"/>
                      </a:rPr>
                      <m:t>𝜆</m:t>
                    </m:r>
                    <m:r>
                      <a:rPr lang="da-DK" b="0" i="1" smtClean="0">
                        <a:latin typeface="Cambria Math" panose="02040503050406030204" pitchFamily="18" charset="0"/>
                        <a:ea typeface="Cambria Math" panose="02040503050406030204" pitchFamily="18" charset="0"/>
                      </a:rPr>
                      <m:t>∗</m:t>
                    </m:r>
                    <m:f>
                      <m:fPr>
                        <m:ctrlPr>
                          <a:rPr lang="da-DK" b="0" i="1" smtClean="0">
                            <a:latin typeface="Cambria Math" panose="02040503050406030204" pitchFamily="18" charset="0"/>
                            <a:ea typeface="Cambria Math" panose="02040503050406030204" pitchFamily="18" charset="0"/>
                          </a:rPr>
                        </m:ctrlPr>
                      </m:fPr>
                      <m:num>
                        <m:r>
                          <a:rPr lang="da-DK" b="0" i="1" smtClean="0">
                            <a:latin typeface="Cambria Math" panose="02040503050406030204" pitchFamily="18" charset="0"/>
                            <a:ea typeface="Cambria Math" panose="02040503050406030204" pitchFamily="18" charset="0"/>
                          </a:rPr>
                          <m:t>1</m:t>
                        </m:r>
                      </m:num>
                      <m:den>
                        <m:r>
                          <a:rPr lang="da-DK" b="0" i="1" smtClean="0">
                            <a:latin typeface="Cambria Math" panose="02040503050406030204" pitchFamily="18" charset="0"/>
                            <a:ea typeface="Cambria Math" panose="02040503050406030204" pitchFamily="18" charset="0"/>
                          </a:rPr>
                          <m:t>2</m:t>
                        </m:r>
                      </m:den>
                    </m:f>
                    <m:r>
                      <a:rPr lang="da-DK" b="0" i="1" smtClean="0">
                        <a:latin typeface="Cambria Math" panose="02040503050406030204" pitchFamily="18" charset="0"/>
                        <a:ea typeface="Cambria Math" panose="02040503050406030204" pitchFamily="18" charset="0"/>
                      </a:rPr>
                      <m:t>∗</m:t>
                    </m:r>
                    <m:r>
                      <a:rPr lang="da-DK" b="0" i="1" smtClean="0">
                        <a:latin typeface="Cambria Math" panose="02040503050406030204" pitchFamily="18" charset="0"/>
                        <a:ea typeface="Cambria Math" panose="02040503050406030204" pitchFamily="18" charset="0"/>
                      </a:rPr>
                      <m:t>𝜌</m:t>
                    </m:r>
                    <m:r>
                      <a:rPr lang="da-DK" b="0" i="1" smtClean="0">
                        <a:latin typeface="Cambria Math" panose="02040503050406030204" pitchFamily="18" charset="0"/>
                        <a:ea typeface="Cambria Math" panose="02040503050406030204" pitchFamily="18" charset="0"/>
                      </a:rPr>
                      <m:t>∗</m:t>
                    </m:r>
                    <m:sSup>
                      <m:sSupPr>
                        <m:ctrlPr>
                          <a:rPr lang="da-DK" b="0" i="1" smtClean="0">
                            <a:latin typeface="Cambria Math" panose="02040503050406030204" pitchFamily="18" charset="0"/>
                            <a:ea typeface="Cambria Math" panose="02040503050406030204" pitchFamily="18" charset="0"/>
                          </a:rPr>
                        </m:ctrlPr>
                      </m:sSupPr>
                      <m:e>
                        <m:r>
                          <a:rPr lang="da-DK" b="0" i="1" smtClean="0">
                            <a:latin typeface="Cambria Math" panose="02040503050406030204" pitchFamily="18" charset="0"/>
                            <a:ea typeface="Cambria Math" panose="02040503050406030204" pitchFamily="18" charset="0"/>
                          </a:rPr>
                          <m:t>𝑣</m:t>
                        </m:r>
                      </m:e>
                      <m:sup>
                        <m:r>
                          <a:rPr lang="da-DK" b="0" i="1" smtClean="0">
                            <a:latin typeface="Cambria Math" panose="02040503050406030204" pitchFamily="18" charset="0"/>
                            <a:ea typeface="Cambria Math" panose="02040503050406030204" pitchFamily="18" charset="0"/>
                          </a:rPr>
                          <m:t>2</m:t>
                        </m:r>
                      </m:sup>
                    </m:sSup>
                    <m:r>
                      <a:rPr lang="da-DK" b="0" i="1" smtClean="0">
                        <a:latin typeface="Cambria Math" panose="02040503050406030204" pitchFamily="18" charset="0"/>
                        <a:ea typeface="Cambria Math" panose="02040503050406030204" pitchFamily="18" charset="0"/>
                      </a:rPr>
                      <m:t>∗</m:t>
                    </m:r>
                    <m:f>
                      <m:fPr>
                        <m:ctrlPr>
                          <a:rPr lang="da-DK" b="0" i="1" smtClean="0">
                            <a:latin typeface="Cambria Math" panose="02040503050406030204" pitchFamily="18" charset="0"/>
                            <a:ea typeface="Cambria Math" panose="02040503050406030204" pitchFamily="18" charset="0"/>
                          </a:rPr>
                        </m:ctrlPr>
                      </m:fPr>
                      <m:num>
                        <m:r>
                          <a:rPr lang="da-DK" b="0" i="1" smtClean="0">
                            <a:latin typeface="Cambria Math" panose="02040503050406030204" pitchFamily="18" charset="0"/>
                            <a:ea typeface="Cambria Math" panose="02040503050406030204" pitchFamily="18" charset="0"/>
                          </a:rPr>
                          <m:t>𝐿</m:t>
                        </m:r>
                      </m:num>
                      <m:den>
                        <m:r>
                          <a:rPr lang="da-DK" b="0" i="1" smtClean="0">
                            <a:latin typeface="Cambria Math" panose="02040503050406030204" pitchFamily="18" charset="0"/>
                            <a:ea typeface="Cambria Math" panose="02040503050406030204" pitchFamily="18" charset="0"/>
                          </a:rPr>
                          <m:t>𝑑</m:t>
                        </m:r>
                      </m:den>
                    </m:f>
                  </m:oMath>
                </a14:m>
                <a:endParaRPr lang="da-DK" dirty="0"/>
              </a:p>
            </p:txBody>
          </p:sp>
        </mc:Choice>
        <mc:Fallback xmlns="">
          <p:sp>
            <p:nvSpPr>
              <p:cNvPr id="3" name="Pladsholder til indhold 2">
                <a:extLst>
                  <a:ext uri="{FF2B5EF4-FFF2-40B4-BE49-F238E27FC236}">
                    <a16:creationId xmlns:a16="http://schemas.microsoft.com/office/drawing/2014/main" id="{D43F7A9C-57B6-4399-A982-1E2E625859A4}"/>
                  </a:ext>
                </a:extLst>
              </p:cNvPr>
              <p:cNvSpPr>
                <a:spLocks noGrp="1" noRot="1" noChangeAspect="1" noMove="1" noResize="1" noEditPoints="1" noAdjustHandles="1" noChangeArrowheads="1" noChangeShapeType="1" noTextEdit="1"/>
              </p:cNvSpPr>
              <p:nvPr>
                <p:ph idx="1"/>
              </p:nvPr>
            </p:nvSpPr>
            <p:spPr>
              <a:xfrm>
                <a:off x="5224005" y="2337683"/>
                <a:ext cx="4985470" cy="3910716"/>
              </a:xfrm>
              <a:blipFill>
                <a:blip r:embed="rId4"/>
                <a:stretch>
                  <a:fillRect l="-611" t="-779"/>
                </a:stretch>
              </a:blipFill>
            </p:spPr>
            <p:txBody>
              <a:bodyPr/>
              <a:lstStyle/>
              <a:p>
                <a:r>
                  <a:rPr lang="da-DK">
                    <a:noFill/>
                  </a:rPr>
                  <a:t> </a:t>
                </a:r>
              </a:p>
            </p:txBody>
          </p:sp>
        </mc:Fallback>
      </mc:AlternateContent>
    </p:spTree>
    <p:extLst>
      <p:ext uri="{BB962C8B-B14F-4D97-AF65-F5344CB8AC3E}">
        <p14:creationId xmlns:p14="http://schemas.microsoft.com/office/powerpoint/2010/main" val="12791074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0">
              <a:schemeClr val="accent1">
                <a:lumMod val="45000"/>
                <a:lumOff val="55000"/>
              </a:schemeClr>
            </a:gs>
            <a:gs pos="0">
              <a:schemeClr val="tx1"/>
            </a:gs>
          </a:gsLst>
          <a:lin ang="5400000" scaled="1"/>
        </a:gradFill>
        <a:effectLst/>
      </p:bgPr>
    </p:bg>
    <p:spTree>
      <p:nvGrpSpPr>
        <p:cNvPr id="1" name=""/>
        <p:cNvGrpSpPr/>
        <p:nvPr/>
      </p:nvGrpSpPr>
      <p:grpSpPr>
        <a:xfrm>
          <a:off x="0" y="0"/>
          <a:ext cx="0" cy="0"/>
          <a:chOff x="0" y="0"/>
          <a:chExt cx="0" cy="0"/>
        </a:xfrm>
      </p:grpSpPr>
      <p:graphicFrame>
        <p:nvGraphicFramePr>
          <p:cNvPr id="2" name="Objekt 1">
            <a:extLst>
              <a:ext uri="{FF2B5EF4-FFF2-40B4-BE49-F238E27FC236}">
                <a16:creationId xmlns:a16="http://schemas.microsoft.com/office/drawing/2014/main" id="{26E96F89-9717-4215-800A-6203D49B06BD}"/>
              </a:ext>
            </a:extLst>
          </p:cNvPr>
          <p:cNvGraphicFramePr>
            <a:graphicFrameLocks noChangeAspect="1"/>
          </p:cNvGraphicFramePr>
          <p:nvPr>
            <p:extLst>
              <p:ext uri="{D42A27DB-BD31-4B8C-83A1-F6EECF244321}">
                <p14:modId xmlns:p14="http://schemas.microsoft.com/office/powerpoint/2010/main" val="151309691"/>
              </p:ext>
            </p:extLst>
          </p:nvPr>
        </p:nvGraphicFramePr>
        <p:xfrm>
          <a:off x="92075" y="92075"/>
          <a:ext cx="9800070" cy="6690866"/>
        </p:xfrm>
        <a:graphic>
          <a:graphicData uri="http://schemas.openxmlformats.org/presentationml/2006/ole">
            <mc:AlternateContent xmlns:mc="http://schemas.openxmlformats.org/markup-compatibility/2006">
              <mc:Choice xmlns:v="urn:schemas-microsoft-com:vml" Requires="v">
                <p:oleObj name="Worksheet" r:id="rId2" imgW="12668263" imgH="8648734" progId="Excel.Sheet.8">
                  <p:embed/>
                </p:oleObj>
              </mc:Choice>
              <mc:Fallback>
                <p:oleObj name="Worksheet" r:id="rId2" imgW="12668263" imgH="8648734" progId="Excel.Sheet.8">
                  <p:embed/>
                  <p:pic>
                    <p:nvPicPr>
                      <p:cNvPr id="2" name="Objekt 1">
                        <a:extLst>
                          <a:ext uri="{FF2B5EF4-FFF2-40B4-BE49-F238E27FC236}">
                            <a16:creationId xmlns:a16="http://schemas.microsoft.com/office/drawing/2014/main" id="{26E96F89-9717-4215-800A-6203D49B06BD}"/>
                          </a:ext>
                        </a:extLst>
                      </p:cNvPr>
                      <p:cNvPicPr/>
                      <p:nvPr/>
                    </p:nvPicPr>
                    <p:blipFill>
                      <a:blip r:embed="rId3">
                        <a:alphaModFix/>
                      </a:blip>
                      <a:stretch>
                        <a:fillRect/>
                      </a:stretch>
                    </p:blipFill>
                    <p:spPr>
                      <a:xfrm>
                        <a:off x="92075" y="92075"/>
                        <a:ext cx="9800070" cy="6690866"/>
                      </a:xfrm>
                      <a:prstGeom prst="rect">
                        <a:avLst/>
                      </a:prstGeom>
                      <a:noFill/>
                    </p:spPr>
                  </p:pic>
                </p:oleObj>
              </mc:Fallback>
            </mc:AlternateContent>
          </a:graphicData>
        </a:graphic>
      </p:graphicFrame>
    </p:spTree>
    <p:extLst>
      <p:ext uri="{BB962C8B-B14F-4D97-AF65-F5344CB8AC3E}">
        <p14:creationId xmlns:p14="http://schemas.microsoft.com/office/powerpoint/2010/main" val="10461704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59FEEA82-1C5D-CFDB-A467-AA8A2CC1638D}"/>
              </a:ext>
            </a:extLst>
          </p:cNvPr>
          <p:cNvSpPr>
            <a:spLocks noGrp="1" noChangeArrowheads="1"/>
          </p:cNvSpPr>
          <p:nvPr>
            <p:ph type="title"/>
          </p:nvPr>
        </p:nvSpPr>
        <p:spPr>
          <a:xfrm>
            <a:off x="1981200" y="274638"/>
            <a:ext cx="7467600" cy="868362"/>
          </a:xfrm>
        </p:spPr>
        <p:txBody>
          <a:bodyPr/>
          <a:lstStyle/>
          <a:p>
            <a:pPr eaLnBrk="1" fontAlgn="auto" hangingPunct="1">
              <a:spcAft>
                <a:spcPts val="0"/>
              </a:spcAft>
              <a:defRPr/>
            </a:pPr>
            <a:r>
              <a:rPr lang="da-DK" dirty="0">
                <a:solidFill>
                  <a:schemeClr val="tx1"/>
                </a:solidFill>
              </a:rPr>
              <a:t>Dimensionering af rør og ventiler!</a:t>
            </a:r>
          </a:p>
        </p:txBody>
      </p:sp>
      <p:sp>
        <p:nvSpPr>
          <p:cNvPr id="14339" name="Rectangle 3">
            <a:extLst>
              <a:ext uri="{FF2B5EF4-FFF2-40B4-BE49-F238E27FC236}">
                <a16:creationId xmlns:a16="http://schemas.microsoft.com/office/drawing/2014/main" id="{F443B518-5B4C-A20B-5D91-D668C7C93DCC}"/>
              </a:ext>
            </a:extLst>
          </p:cNvPr>
          <p:cNvSpPr>
            <a:spLocks noGrp="1" noChangeArrowheads="1"/>
          </p:cNvSpPr>
          <p:nvPr>
            <p:ph idx="1"/>
          </p:nvPr>
        </p:nvSpPr>
        <p:spPr>
          <a:xfrm>
            <a:off x="1738314" y="1428750"/>
            <a:ext cx="8504237" cy="4800600"/>
          </a:xfrm>
        </p:spPr>
        <p:txBody>
          <a:bodyPr anchor="ctr">
            <a:normAutofit fontScale="47500" lnSpcReduction="20000"/>
          </a:bodyPr>
          <a:lstStyle/>
          <a:p>
            <a:pPr marL="274320" indent="-274320" eaLnBrk="1" fontAlgn="auto" hangingPunct="1">
              <a:spcAft>
                <a:spcPts val="0"/>
              </a:spcAft>
              <a:buFont typeface="Wingdings" panose="05000000000000000000" pitchFamily="2" charset="2"/>
              <a:buNone/>
              <a:defRPr/>
            </a:pPr>
            <a:endParaRPr lang="da-DK" altLang="da-DK" sz="2000" dirty="0"/>
          </a:p>
          <a:p>
            <a:pPr marL="274320" indent="-274320" eaLnBrk="1" fontAlgn="auto" hangingPunct="1">
              <a:lnSpc>
                <a:spcPct val="160000"/>
              </a:lnSpc>
              <a:spcAft>
                <a:spcPts val="0"/>
              </a:spcAft>
              <a:buFont typeface="Wingdings"/>
              <a:buChar char=""/>
              <a:defRPr/>
            </a:pPr>
            <a:r>
              <a:rPr lang="da-DK" altLang="da-DK" sz="2600" dirty="0"/>
              <a:t>For at kunne dimensionere varmerør og ventiler, skal man kende den cirkulerende vandmængde, samt beregne tryktabet i anlægget:</a:t>
            </a:r>
          </a:p>
          <a:p>
            <a:pPr marL="274320" indent="-274320" eaLnBrk="1" fontAlgn="auto" hangingPunct="1">
              <a:spcAft>
                <a:spcPts val="0"/>
              </a:spcAft>
              <a:buFont typeface="Wingdings" panose="05000000000000000000" pitchFamily="2" charset="2"/>
              <a:buNone/>
              <a:defRPr/>
            </a:pPr>
            <a:endParaRPr lang="da-DK" altLang="da-DK" sz="2600" dirty="0"/>
          </a:p>
          <a:p>
            <a:pPr marL="274320" indent="-274320" eaLnBrk="1" fontAlgn="auto" hangingPunct="1">
              <a:spcAft>
                <a:spcPts val="0"/>
              </a:spcAft>
              <a:buFont typeface="Arial" charset="0"/>
              <a:buChar char="•"/>
              <a:defRPr/>
            </a:pPr>
            <a:r>
              <a:rPr lang="da-DK" altLang="da-DK" sz="2600" dirty="0"/>
              <a:t>W = varmetab i watt</a:t>
            </a:r>
          </a:p>
          <a:p>
            <a:pPr marL="274320" indent="-274320" eaLnBrk="1" fontAlgn="auto" hangingPunct="1">
              <a:spcAft>
                <a:spcPts val="0"/>
              </a:spcAft>
              <a:buFont typeface="Arial" charset="0"/>
              <a:buChar char="•"/>
              <a:defRPr/>
            </a:pPr>
            <a:r>
              <a:rPr lang="da-DK" altLang="da-DK" sz="2600" dirty="0"/>
              <a:t>0,86 = omregningsfaktor til kcal. </a:t>
            </a:r>
            <a:endParaRPr lang="da-DK" altLang="da-DK" sz="2600" b="1" dirty="0"/>
          </a:p>
          <a:p>
            <a:pPr marL="274320" indent="-274320" eaLnBrk="1" fontAlgn="auto" hangingPunct="1">
              <a:spcAft>
                <a:spcPts val="0"/>
              </a:spcAft>
              <a:buFont typeface="Arial" charset="0"/>
              <a:buChar char="•"/>
              <a:defRPr/>
            </a:pPr>
            <a:r>
              <a:rPr lang="da-DK" altLang="da-DK" sz="2600" dirty="0"/>
              <a:t>Δt = temperaturdifferens</a:t>
            </a:r>
          </a:p>
          <a:p>
            <a:pPr marL="274320" indent="-274320" eaLnBrk="1" fontAlgn="auto" hangingPunct="1">
              <a:spcAft>
                <a:spcPts val="0"/>
              </a:spcAft>
              <a:buFont typeface="Arial" charset="0"/>
              <a:buChar char="•"/>
              <a:defRPr/>
            </a:pPr>
            <a:endParaRPr lang="da-DK" altLang="da-DK" sz="2000" dirty="0"/>
          </a:p>
          <a:p>
            <a:pPr marL="274320" indent="-274320" eaLnBrk="1" fontAlgn="auto" hangingPunct="1">
              <a:spcAft>
                <a:spcPts val="0"/>
              </a:spcAft>
              <a:buFont typeface="Arial" charset="0"/>
              <a:buChar char="•"/>
              <a:defRPr/>
            </a:pPr>
            <a:endParaRPr lang="da-DK" altLang="da-DK" sz="2000" dirty="0"/>
          </a:p>
          <a:p>
            <a:pPr marL="274320" indent="-274320" eaLnBrk="1" fontAlgn="auto" hangingPunct="1">
              <a:spcAft>
                <a:spcPts val="0"/>
              </a:spcAft>
              <a:buFont typeface="Wingdings" panose="05000000000000000000" pitchFamily="2" charset="2"/>
              <a:buNone/>
              <a:defRPr/>
            </a:pPr>
            <a:endParaRPr lang="da-DK" altLang="da-DK" sz="2000" dirty="0"/>
          </a:p>
          <a:p>
            <a:pPr marL="274320" indent="-274320" eaLnBrk="1" fontAlgn="auto" hangingPunct="1">
              <a:spcAft>
                <a:spcPts val="0"/>
              </a:spcAft>
              <a:buFont typeface="Wingdings" panose="05000000000000000000" pitchFamily="2" charset="2"/>
              <a:buNone/>
              <a:defRPr/>
            </a:pPr>
            <a:endParaRPr lang="da-DK" altLang="da-DK" sz="2000" dirty="0"/>
          </a:p>
          <a:p>
            <a:pPr marL="274320" indent="-274320" eaLnBrk="1" fontAlgn="auto" hangingPunct="1">
              <a:spcAft>
                <a:spcPts val="0"/>
              </a:spcAft>
              <a:buFont typeface="Wingdings"/>
              <a:buChar char=""/>
              <a:defRPr/>
            </a:pPr>
            <a:endParaRPr lang="da-DK" altLang="da-DK" sz="2000" dirty="0"/>
          </a:p>
          <a:p>
            <a:pPr marL="274320" indent="-274320" eaLnBrk="1" fontAlgn="auto" hangingPunct="1">
              <a:lnSpc>
                <a:spcPct val="170000"/>
              </a:lnSpc>
              <a:spcAft>
                <a:spcPts val="0"/>
              </a:spcAft>
              <a:buFont typeface="Wingdings" panose="05000000000000000000" pitchFamily="2" charset="2"/>
              <a:buNone/>
              <a:defRPr/>
            </a:pPr>
            <a:r>
              <a:rPr lang="da-DK" altLang="da-DK" sz="2000" dirty="0"/>
              <a:t>    </a:t>
            </a:r>
          </a:p>
          <a:p>
            <a:pPr marL="274320" indent="-274320" eaLnBrk="1" fontAlgn="auto" hangingPunct="1">
              <a:lnSpc>
                <a:spcPct val="170000"/>
              </a:lnSpc>
              <a:spcAft>
                <a:spcPts val="0"/>
              </a:spcAft>
              <a:buFont typeface="Wingdings" panose="05000000000000000000" pitchFamily="2" charset="2"/>
              <a:buNone/>
              <a:defRPr/>
            </a:pPr>
            <a:r>
              <a:rPr lang="da-DK" altLang="da-DK" sz="2000" dirty="0"/>
              <a:t>     </a:t>
            </a:r>
            <a:r>
              <a:rPr lang="da-DK" altLang="da-DK" sz="2600" dirty="0"/>
              <a:t>I nye centralvarmeanlæg forekommer der ikke tryktab på mere end 10-30 kPa, derfor kan man lave en forenklet beregning.</a:t>
            </a:r>
          </a:p>
          <a:p>
            <a:pPr marL="274320" indent="-274320" eaLnBrk="1" fontAlgn="auto" hangingPunct="1">
              <a:spcAft>
                <a:spcPts val="0"/>
              </a:spcAft>
              <a:buFont typeface="Wingdings" panose="05000000000000000000" pitchFamily="2" charset="2"/>
              <a:buNone/>
              <a:defRPr/>
            </a:pPr>
            <a:r>
              <a:rPr lang="da-DK" altLang="da-DK" dirty="0"/>
              <a:t> </a:t>
            </a:r>
          </a:p>
        </p:txBody>
      </p:sp>
      <p:sp>
        <p:nvSpPr>
          <p:cNvPr id="13316" name="Pladsholder til dato 4">
            <a:extLst>
              <a:ext uri="{FF2B5EF4-FFF2-40B4-BE49-F238E27FC236}">
                <a16:creationId xmlns:a16="http://schemas.microsoft.com/office/drawing/2014/main" id="{50D1845D-068E-8BA0-2B1B-13B48942B295}"/>
              </a:ext>
            </a:extLst>
          </p:cNvPr>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558AB8"/>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B7CCE5"/>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spcBef>
                <a:spcPct val="0"/>
              </a:spcBef>
              <a:buClrTx/>
              <a:buSzTx/>
              <a:buFontTx/>
              <a:buNone/>
            </a:pPr>
            <a:fld id="{D6E0057C-7C34-4C52-BB4F-23DC7F8547CE}" type="datetime1">
              <a:rPr lang="da-DK" altLang="da-DK" sz="1200" smtClean="0">
                <a:solidFill>
                  <a:schemeClr val="tx2"/>
                </a:solidFill>
                <a:latin typeface="Arial" panose="020B0604020202020204" pitchFamily="34" charset="0"/>
                <a:cs typeface="Arial" panose="020B0604020202020204" pitchFamily="34" charset="0"/>
              </a:rPr>
              <a:pPr>
                <a:spcBef>
                  <a:spcPct val="0"/>
                </a:spcBef>
                <a:buClrTx/>
                <a:buSzTx/>
                <a:buFontTx/>
                <a:buNone/>
              </a:pPr>
              <a:t>25-08-2025</a:t>
            </a:fld>
            <a:endParaRPr lang="da-DK" altLang="da-DK" sz="1200">
              <a:solidFill>
                <a:schemeClr val="tx2"/>
              </a:solidFill>
              <a:latin typeface="Arial" panose="020B0604020202020204" pitchFamily="34" charset="0"/>
              <a:cs typeface="Arial" panose="020B0604020202020204" pitchFamily="34" charset="0"/>
            </a:endParaRPr>
          </a:p>
        </p:txBody>
      </p:sp>
      <p:sp>
        <p:nvSpPr>
          <p:cNvPr id="13317" name="Pladsholder til diasnummer 5">
            <a:extLst>
              <a:ext uri="{FF2B5EF4-FFF2-40B4-BE49-F238E27FC236}">
                <a16:creationId xmlns:a16="http://schemas.microsoft.com/office/drawing/2014/main" id="{6FB6CBCE-CE61-8CA5-BFD7-AE0267DA86D6}"/>
              </a:ext>
            </a:extLst>
          </p:cNvPr>
          <p:cNvSpPr>
            <a:spLocks noGrp="1"/>
          </p:cNvSpPr>
          <p:nvPr>
            <p:ph type="sldNum" sz="quarter" idx="12"/>
          </p:nvPr>
        </p:nvSpPr>
        <p:spPr bwMode="auto">
          <a:xfrm rot="5400000">
            <a:off x="8513763" y="3736976"/>
            <a:ext cx="3200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558AB8"/>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B7CCE5"/>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l">
              <a:spcBef>
                <a:spcPct val="0"/>
              </a:spcBef>
              <a:buClrTx/>
              <a:buSzTx/>
              <a:buFontTx/>
              <a:buNone/>
            </a:pPr>
            <a:fld id="{9DA1E928-1CAC-4BDE-80FD-B89BEF305047}" type="slidenum">
              <a:rPr lang="da-DK" altLang="da-DK" sz="1200" b="0">
                <a:solidFill>
                  <a:schemeClr val="tx2"/>
                </a:solidFill>
                <a:latin typeface="Arial" panose="020B0604020202020204" pitchFamily="34" charset="0"/>
              </a:rPr>
              <a:pPr algn="l">
                <a:spcBef>
                  <a:spcPct val="0"/>
                </a:spcBef>
                <a:buClrTx/>
                <a:buSzTx/>
                <a:buFontTx/>
                <a:buNone/>
              </a:pPr>
              <a:t>22</a:t>
            </a:fld>
            <a:endParaRPr lang="da-DK" altLang="da-DK" sz="1200" b="0">
              <a:solidFill>
                <a:schemeClr val="tx2"/>
              </a:solidFill>
              <a:latin typeface="Arial" panose="020B0604020202020204" pitchFamily="34" charset="0"/>
            </a:endParaRPr>
          </a:p>
        </p:txBody>
      </p:sp>
      <mc:AlternateContent xmlns:mc="http://schemas.openxmlformats.org/markup-compatibility/2006" xmlns:a14="http://schemas.microsoft.com/office/drawing/2010/main">
        <mc:Choice Requires="a14">
          <p:sp>
            <p:nvSpPr>
              <p:cNvPr id="13318" name="Object 2">
                <a:extLst>
                  <a:ext uri="{FF2B5EF4-FFF2-40B4-BE49-F238E27FC236}">
                    <a16:creationId xmlns:a16="http://schemas.microsoft.com/office/drawing/2014/main" id="{5F3A120C-84A7-3EB9-D954-1981DA9CDF50}"/>
                  </a:ext>
                </a:extLst>
              </p:cNvPr>
              <p:cNvSpPr txBox="1"/>
              <p:nvPr/>
            </p:nvSpPr>
            <p:spPr bwMode="auto">
              <a:xfrm>
                <a:off x="3379788" y="4022725"/>
                <a:ext cx="4522787" cy="723900"/>
              </a:xfrm>
              <a:prstGeom prst="rect">
                <a:avLst/>
              </a:prstGeom>
              <a:noFill/>
              <a:ln>
                <a:noFill/>
              </a:ln>
            </p:spPr>
            <p:txBody>
              <a:bodyPr>
                <a:normAutofit/>
              </a:bodyPr>
              <a:lstStyle/>
              <a:p>
                <a:pPr/>
                <a14:m>
                  <m:oMathPara xmlns:m="http://schemas.openxmlformats.org/officeDocument/2006/math">
                    <m:oMathParaPr>
                      <m:jc m:val="left"/>
                    </m:oMathParaPr>
                    <m:oMath xmlns:m="http://schemas.openxmlformats.org/officeDocument/2006/math">
                      <m:f>
                        <m:fPr>
                          <m:ctrlPr>
                            <a:rPr lang="da-DK" i="1">
                              <a:solidFill>
                                <a:srgbClr val="000000"/>
                              </a:solidFill>
                              <a:latin typeface="Cambria Math" panose="02040503050406030204" pitchFamily="18" charset="0"/>
                            </a:rPr>
                          </m:ctrlPr>
                        </m:fPr>
                        <m:num>
                          <m:r>
                            <m:rPr>
                              <m:nor/>
                            </m:rPr>
                            <a:rPr lang="da-DK" i="0">
                              <a:solidFill>
                                <a:srgbClr val="000000"/>
                              </a:solidFill>
                              <a:latin typeface="Cambria Math" panose="02040503050406030204" pitchFamily="18" charset="0"/>
                            </a:rPr>
                            <m:t>W</m:t>
                          </m:r>
                          <m:r>
                            <m:rPr>
                              <m:nor/>
                            </m:rPr>
                            <a:rPr lang="da-DK" i="0">
                              <a:solidFill>
                                <a:srgbClr val="000000"/>
                              </a:solidFill>
                              <a:latin typeface="Cambria Math" panose="02040503050406030204" pitchFamily="18" charset="0"/>
                            </a:rPr>
                            <m:t> </m:t>
                          </m:r>
                          <m:r>
                            <m:rPr>
                              <m:nor/>
                            </m:rPr>
                            <a:rPr lang="da-DK" i="0">
                              <a:solidFill>
                                <a:srgbClr val="000000"/>
                              </a:solidFill>
                              <a:latin typeface="Cambria Math" panose="02040503050406030204" pitchFamily="18" charset="0"/>
                            </a:rPr>
                            <m:t>x</m:t>
                          </m:r>
                          <m:r>
                            <m:rPr>
                              <m:nor/>
                            </m:rPr>
                            <a:rPr lang="da-DK" i="0">
                              <a:solidFill>
                                <a:srgbClr val="000000"/>
                              </a:solidFill>
                              <a:latin typeface="Cambria Math" panose="02040503050406030204" pitchFamily="18" charset="0"/>
                            </a:rPr>
                            <m:t> 0,86</m:t>
                          </m:r>
                        </m:num>
                        <m:den>
                          <m:r>
                            <m:rPr>
                              <m:sty m:val="p"/>
                            </m:rPr>
                            <a:rPr lang="da-DK" i="1">
                              <a:solidFill>
                                <a:srgbClr val="000000"/>
                              </a:solidFill>
                              <a:latin typeface="Cambria Math" panose="02040503050406030204" pitchFamily="18" charset="0"/>
                            </a:rPr>
                            <m:t>Δ</m:t>
                          </m:r>
                          <m:r>
                            <m:rPr>
                              <m:sty m:val="p"/>
                            </m:rPr>
                            <a:rPr lang="da-DK" i="0">
                              <a:solidFill>
                                <a:srgbClr val="000000"/>
                              </a:solidFill>
                              <a:latin typeface="Cambria Math" panose="02040503050406030204" pitchFamily="18" charset="0"/>
                            </a:rPr>
                            <m:t>t</m:t>
                          </m:r>
                        </m:den>
                      </m:f>
                      <m:r>
                        <a:rPr lang="da-DK" i="1">
                          <a:solidFill>
                            <a:srgbClr val="000000"/>
                          </a:solidFill>
                          <a:latin typeface="Cambria Math" panose="02040503050406030204" pitchFamily="18" charset="0"/>
                        </a:rPr>
                        <m:t>=</m:t>
                      </m:r>
                      <m:r>
                        <m:rPr>
                          <m:nor/>
                        </m:rPr>
                        <a:rPr lang="da-DK" i="0">
                          <a:solidFill>
                            <a:srgbClr val="000000"/>
                          </a:solidFill>
                          <a:latin typeface="Cambria Math" panose="02040503050406030204" pitchFamily="18" charset="0"/>
                        </a:rPr>
                        <m:t>l</m:t>
                      </m:r>
                      <m:r>
                        <m:rPr>
                          <m:nor/>
                        </m:rPr>
                        <a:rPr lang="da-DK" i="0">
                          <a:solidFill>
                            <a:srgbClr val="000000"/>
                          </a:solidFill>
                          <a:latin typeface="Cambria Math" panose="02040503050406030204" pitchFamily="18" charset="0"/>
                        </a:rPr>
                        <m:t>/</m:t>
                      </m:r>
                      <m:r>
                        <m:rPr>
                          <m:nor/>
                        </m:rPr>
                        <a:rPr lang="da-DK" i="0">
                          <a:solidFill>
                            <a:srgbClr val="000000"/>
                          </a:solidFill>
                          <a:latin typeface="Cambria Math" panose="02040503050406030204" pitchFamily="18" charset="0"/>
                        </a:rPr>
                        <m:t>h</m:t>
                      </m:r>
                      <m:r>
                        <m:rPr>
                          <m:nor/>
                        </m:rPr>
                        <a:rPr lang="da-DK" i="0">
                          <a:solidFill>
                            <a:srgbClr val="000000"/>
                          </a:solidFill>
                          <a:latin typeface="Cambria Math" panose="02040503050406030204" pitchFamily="18" charset="0"/>
                        </a:rPr>
                        <m:t>  </m:t>
                      </m:r>
                      <m:r>
                        <m:rPr>
                          <m:nor/>
                        </m:rPr>
                        <a:rPr lang="da-DK" i="0">
                          <a:solidFill>
                            <a:srgbClr val="000000"/>
                          </a:solidFill>
                          <a:latin typeface="Cambria Math" panose="02040503050406030204" pitchFamily="18" charset="0"/>
                        </a:rPr>
                        <m:t>eller</m:t>
                      </m:r>
                      <m:r>
                        <m:rPr>
                          <m:nor/>
                        </m:rPr>
                        <a:rPr lang="da-DK" i="0">
                          <a:solidFill>
                            <a:srgbClr val="000000"/>
                          </a:solidFill>
                          <a:latin typeface="Cambria Math" panose="02040503050406030204" pitchFamily="18" charset="0"/>
                        </a:rPr>
                        <m:t>  </m:t>
                      </m:r>
                      <m:f>
                        <m:fPr>
                          <m:ctrlPr>
                            <a:rPr lang="da-DK" i="1">
                              <a:solidFill>
                                <a:srgbClr val="000000"/>
                              </a:solidFill>
                              <a:latin typeface="Cambria Math" panose="02040503050406030204" pitchFamily="18" charset="0"/>
                            </a:rPr>
                          </m:ctrlPr>
                        </m:fPr>
                        <m:num>
                          <m:r>
                            <m:rPr>
                              <m:nor/>
                            </m:rPr>
                            <a:rPr lang="da-DK" i="0">
                              <a:solidFill>
                                <a:srgbClr val="000000"/>
                              </a:solidFill>
                              <a:latin typeface="Cambria Math" panose="02040503050406030204" pitchFamily="18" charset="0"/>
                            </a:rPr>
                            <m:t>kW</m:t>
                          </m:r>
                          <m:r>
                            <m:rPr>
                              <m:nor/>
                            </m:rPr>
                            <a:rPr lang="da-DK" i="0">
                              <a:solidFill>
                                <a:srgbClr val="000000"/>
                              </a:solidFill>
                              <a:latin typeface="Cambria Math" panose="02040503050406030204" pitchFamily="18" charset="0"/>
                            </a:rPr>
                            <m:t> </m:t>
                          </m:r>
                          <m:r>
                            <m:rPr>
                              <m:nor/>
                            </m:rPr>
                            <a:rPr lang="da-DK" i="0">
                              <a:solidFill>
                                <a:srgbClr val="000000"/>
                              </a:solidFill>
                              <a:latin typeface="Cambria Math" panose="02040503050406030204" pitchFamily="18" charset="0"/>
                            </a:rPr>
                            <m:t>x</m:t>
                          </m:r>
                          <m:r>
                            <m:rPr>
                              <m:nor/>
                            </m:rPr>
                            <a:rPr lang="da-DK" i="0">
                              <a:solidFill>
                                <a:srgbClr val="000000"/>
                              </a:solidFill>
                              <a:latin typeface="Cambria Math" panose="02040503050406030204" pitchFamily="18" charset="0"/>
                            </a:rPr>
                            <m:t> 0,86</m:t>
                          </m:r>
                        </m:num>
                        <m:den>
                          <m:r>
                            <m:rPr>
                              <m:sty m:val="p"/>
                            </m:rPr>
                            <a:rPr lang="da-DK" i="1">
                              <a:solidFill>
                                <a:srgbClr val="000000"/>
                              </a:solidFill>
                              <a:latin typeface="Cambria Math" panose="02040503050406030204" pitchFamily="18" charset="0"/>
                            </a:rPr>
                            <m:t>Δ</m:t>
                          </m:r>
                          <m:r>
                            <m:rPr>
                              <m:nor/>
                            </m:rPr>
                            <a:rPr lang="da-DK" i="0">
                              <a:solidFill>
                                <a:srgbClr val="000000"/>
                              </a:solidFill>
                              <a:latin typeface="Cambria Math" panose="02040503050406030204" pitchFamily="18" charset="0"/>
                            </a:rPr>
                            <m:t>t</m:t>
                          </m:r>
                          <m:r>
                            <m:rPr>
                              <m:nor/>
                            </m:rPr>
                            <a:rPr lang="da-DK" i="0">
                              <a:solidFill>
                                <a:srgbClr val="000000"/>
                              </a:solidFill>
                              <a:latin typeface="Cambria Math" panose="02040503050406030204" pitchFamily="18" charset="0"/>
                            </a:rPr>
                            <m:t> </m:t>
                          </m:r>
                        </m:den>
                      </m:f>
                      <m:r>
                        <a:rPr lang="da-DK" i="1">
                          <a:solidFill>
                            <a:srgbClr val="000000"/>
                          </a:solidFill>
                          <a:latin typeface="Cambria Math" panose="02040503050406030204" pitchFamily="18" charset="0"/>
                        </a:rPr>
                        <m:t>=</m:t>
                      </m:r>
                      <m:sSubSup>
                        <m:sSubSupPr>
                          <m:ctrlPr>
                            <a:rPr lang="da-DK" i="1">
                              <a:solidFill>
                                <a:srgbClr val="000000"/>
                              </a:solidFill>
                              <a:latin typeface="Cambria Math" panose="02040503050406030204" pitchFamily="18" charset="0"/>
                            </a:rPr>
                          </m:ctrlPr>
                        </m:sSubSupPr>
                        <m:e>
                          <m:r>
                            <m:rPr>
                              <m:sty m:val="p"/>
                            </m:rPr>
                            <a:rPr lang="da-DK" i="0">
                              <a:solidFill>
                                <a:srgbClr val="000000"/>
                              </a:solidFill>
                              <a:latin typeface="Cambria Math" panose="02040503050406030204" pitchFamily="18" charset="0"/>
                            </a:rPr>
                            <m:t>m</m:t>
                          </m:r>
                        </m:e>
                        <m:sub/>
                        <m:sup>
                          <m:r>
                            <a:rPr lang="da-DK" i="0">
                              <a:solidFill>
                                <a:srgbClr val="000000"/>
                              </a:solidFill>
                              <a:latin typeface="Cambria Math" panose="02040503050406030204" pitchFamily="18" charset="0"/>
                            </a:rPr>
                            <m:t>3</m:t>
                          </m:r>
                        </m:sup>
                      </m:sSubSup>
                      <m:r>
                        <m:rPr>
                          <m:nor/>
                        </m:rPr>
                        <a:rPr lang="da-DK" i="0">
                          <a:solidFill>
                            <a:srgbClr val="000000"/>
                          </a:solidFill>
                          <a:latin typeface="Cambria Math" panose="02040503050406030204" pitchFamily="18" charset="0"/>
                        </a:rPr>
                        <m:t>/</m:t>
                      </m:r>
                      <m:r>
                        <m:rPr>
                          <m:nor/>
                        </m:rPr>
                        <a:rPr lang="da-DK" i="0">
                          <a:solidFill>
                            <a:srgbClr val="000000"/>
                          </a:solidFill>
                          <a:latin typeface="Cambria Math" panose="02040503050406030204" pitchFamily="18" charset="0"/>
                        </a:rPr>
                        <m:t>h</m:t>
                      </m:r>
                    </m:oMath>
                  </m:oMathPara>
                </a14:m>
                <a:endParaRPr lang="da-DK" dirty="0"/>
              </a:p>
            </p:txBody>
          </p:sp>
        </mc:Choice>
        <mc:Fallback xmlns="">
          <p:sp>
            <p:nvSpPr>
              <p:cNvPr id="13318" name="Object 2">
                <a:extLst>
                  <a:ext uri="{FF2B5EF4-FFF2-40B4-BE49-F238E27FC236}">
                    <a16:creationId xmlns:a16="http://schemas.microsoft.com/office/drawing/2014/main" id="{5F3A120C-84A7-3EB9-D954-1981DA9CDF50}"/>
                  </a:ext>
                </a:extLst>
              </p:cNvPr>
              <p:cNvSpPr txBox="1">
                <a:spLocks noRot="1" noChangeAspect="1" noMove="1" noResize="1" noEditPoints="1" noAdjustHandles="1" noChangeArrowheads="1" noChangeShapeType="1" noTextEdit="1"/>
              </p:cNvSpPr>
              <p:nvPr/>
            </p:nvSpPr>
            <p:spPr bwMode="auto">
              <a:xfrm>
                <a:off x="3379788" y="4022725"/>
                <a:ext cx="4522787" cy="723900"/>
              </a:xfrm>
              <a:prstGeom prst="rect">
                <a:avLst/>
              </a:prstGeom>
              <a:blipFill>
                <a:blip r:embed="rId2"/>
                <a:stretch>
                  <a:fillRect/>
                </a:stretch>
              </a:blipFill>
              <a:ln>
                <a:noFill/>
              </a:ln>
            </p:spPr>
            <p:txBody>
              <a:bodyPr/>
              <a:lstStyle/>
              <a:p>
                <a:r>
                  <a:rPr lang="da-DK">
                    <a:noFill/>
                  </a:rPr>
                  <a:t> </a:t>
                </a:r>
              </a:p>
            </p:txBody>
          </p:sp>
        </mc:Fallback>
      </mc:AlternateContent>
      <p:pic>
        <p:nvPicPr>
          <p:cNvPr id="13319" name="Picture 4" descr="http://www.matematikbogen.dk/Images/tavle.jpg">
            <a:extLst>
              <a:ext uri="{FF2B5EF4-FFF2-40B4-BE49-F238E27FC236}">
                <a16:creationId xmlns:a16="http://schemas.microsoft.com/office/drawing/2014/main" id="{B24CEBC2-3210-D7FD-826F-DD17C862C9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25088" y="0"/>
            <a:ext cx="442912"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35968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B3CD652-5E5A-BCF0-1236-4E46BA149592}"/>
              </a:ext>
            </a:extLst>
          </p:cNvPr>
          <p:cNvSpPr>
            <a:spLocks noGrp="1"/>
          </p:cNvSpPr>
          <p:nvPr>
            <p:ph type="title"/>
          </p:nvPr>
        </p:nvSpPr>
        <p:spPr>
          <a:xfrm>
            <a:off x="2295525" y="274638"/>
            <a:ext cx="8229600" cy="1143000"/>
          </a:xfrm>
        </p:spPr>
        <p:txBody>
          <a:bodyPr/>
          <a:lstStyle/>
          <a:p>
            <a:pPr eaLnBrk="1" fontAlgn="auto" hangingPunct="1">
              <a:spcAft>
                <a:spcPts val="0"/>
              </a:spcAft>
              <a:defRPr/>
            </a:pPr>
            <a:r>
              <a:rPr lang="da-DK" dirty="0"/>
              <a:t>Beregning af flow.</a:t>
            </a:r>
          </a:p>
        </p:txBody>
      </p:sp>
      <p:pic>
        <p:nvPicPr>
          <p:cNvPr id="19459" name="Picture 2" descr="C:\Users\Ole Jensen\Desktop\ScreenHunter_9.bmp">
            <a:extLst>
              <a:ext uri="{FF2B5EF4-FFF2-40B4-BE49-F238E27FC236}">
                <a16:creationId xmlns:a16="http://schemas.microsoft.com/office/drawing/2014/main" id="{EF9458C9-2042-D06A-2C10-E817B27BF9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9189" y="2822576"/>
            <a:ext cx="3724275" cy="2238375"/>
          </a:xfrm>
          <a:prstGeom prst="rect">
            <a:avLst/>
          </a:prstGeom>
          <a:gradFill rotWithShape="1">
            <a:gsLst>
              <a:gs pos="0">
                <a:srgbClr val="66008F"/>
              </a:gs>
              <a:gs pos="30000">
                <a:srgbClr val="66008F"/>
              </a:gs>
              <a:gs pos="60001">
                <a:srgbClr val="000082"/>
              </a:gs>
              <a:gs pos="64999">
                <a:srgbClr val="BA0066"/>
              </a:gs>
              <a:gs pos="89999">
                <a:srgbClr val="FF0000"/>
              </a:gs>
              <a:gs pos="100000">
                <a:srgbClr val="FF8200"/>
              </a:gs>
            </a:gsLst>
            <a:lin ang="16200000" scaled="1"/>
          </a:gradFill>
          <a:ln>
            <a:noFill/>
          </a:ln>
          <a:extLst>
            <a:ext uri="{91240B29-F687-4F45-9708-019B960494DF}">
              <a14:hiddenLine xmlns:a14="http://schemas.microsoft.com/office/drawing/2010/main" w="9525">
                <a:solidFill>
                  <a:srgbClr val="000000"/>
                </a:solidFill>
                <a:miter lim="800000"/>
                <a:headEnd/>
                <a:tailEnd/>
              </a14:hiddenLine>
            </a:ext>
          </a:extLst>
        </p:spPr>
      </p:pic>
      <p:cxnSp>
        <p:nvCxnSpPr>
          <p:cNvPr id="7" name="Lige forbindelse 6">
            <a:extLst>
              <a:ext uri="{FF2B5EF4-FFF2-40B4-BE49-F238E27FC236}">
                <a16:creationId xmlns:a16="http://schemas.microsoft.com/office/drawing/2014/main" id="{E6075977-5DDD-BA5D-1A2E-F4D4107F65AA}"/>
              </a:ext>
            </a:extLst>
          </p:cNvPr>
          <p:cNvCxnSpPr/>
          <p:nvPr/>
        </p:nvCxnSpPr>
        <p:spPr>
          <a:xfrm rot="10800000">
            <a:off x="4429126" y="3203575"/>
            <a:ext cx="100012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86998150-04AA-DE42-1F84-C2231473F359}"/>
              </a:ext>
            </a:extLst>
          </p:cNvPr>
          <p:cNvCxnSpPr/>
          <p:nvPr/>
        </p:nvCxnSpPr>
        <p:spPr>
          <a:xfrm rot="10800000">
            <a:off x="4429126" y="3773489"/>
            <a:ext cx="1000125" cy="1587"/>
          </a:xfrm>
          <a:prstGeom prst="line">
            <a:avLst/>
          </a:prstGeom>
        </p:spPr>
        <p:style>
          <a:lnRef idx="1">
            <a:schemeClr val="accent1"/>
          </a:lnRef>
          <a:fillRef idx="0">
            <a:schemeClr val="accent1"/>
          </a:fillRef>
          <a:effectRef idx="0">
            <a:schemeClr val="accent1"/>
          </a:effectRef>
          <a:fontRef idx="minor">
            <a:schemeClr val="tx1"/>
          </a:fontRef>
        </p:style>
      </p:cxnSp>
      <p:sp>
        <p:nvSpPr>
          <p:cNvPr id="19462" name="Tekstboks 8">
            <a:extLst>
              <a:ext uri="{FF2B5EF4-FFF2-40B4-BE49-F238E27FC236}">
                <a16:creationId xmlns:a16="http://schemas.microsoft.com/office/drawing/2014/main" id="{3115906E-33F8-CE21-EAEE-A93E79634206}"/>
              </a:ext>
            </a:extLst>
          </p:cNvPr>
          <p:cNvSpPr txBox="1">
            <a:spLocks noChangeArrowheads="1"/>
          </p:cNvSpPr>
          <p:nvPr/>
        </p:nvSpPr>
        <p:spPr bwMode="auto">
          <a:xfrm>
            <a:off x="3857626" y="3324226"/>
            <a:ext cx="12858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558AB8"/>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B7CCE5"/>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l-GR" altLang="da-DK" sz="1400">
                <a:latin typeface="Arial" panose="020B0604020202020204" pitchFamily="34" charset="0"/>
              </a:rPr>
              <a:t>Δ</a:t>
            </a:r>
            <a:r>
              <a:rPr lang="da-DK" altLang="da-DK" sz="1400">
                <a:latin typeface="Arial" panose="020B0604020202020204" pitchFamily="34" charset="0"/>
              </a:rPr>
              <a:t>p</a:t>
            </a:r>
            <a:r>
              <a:rPr lang="da-DK" altLang="da-DK" sz="1400" baseline="-25000">
                <a:latin typeface="Arial" panose="020B0604020202020204" pitchFamily="34" charset="0"/>
              </a:rPr>
              <a:t>ventil</a:t>
            </a:r>
            <a:r>
              <a:rPr lang="da-DK" altLang="da-DK" sz="1400">
                <a:latin typeface="Arial" panose="020B0604020202020204" pitchFamily="34" charset="0"/>
              </a:rPr>
              <a:t>=0,1 bar</a:t>
            </a:r>
          </a:p>
        </p:txBody>
      </p:sp>
      <p:cxnSp>
        <p:nvCxnSpPr>
          <p:cNvPr id="11" name="Lige pilforbindelse 10">
            <a:extLst>
              <a:ext uri="{FF2B5EF4-FFF2-40B4-BE49-F238E27FC236}">
                <a16:creationId xmlns:a16="http://schemas.microsoft.com/office/drawing/2014/main" id="{0CF100CC-ECCC-40B0-AFF6-AEB30CBED0FA}"/>
              </a:ext>
            </a:extLst>
          </p:cNvPr>
          <p:cNvCxnSpPr/>
          <p:nvPr/>
        </p:nvCxnSpPr>
        <p:spPr>
          <a:xfrm rot="5400000">
            <a:off x="4572795" y="3274220"/>
            <a:ext cx="142875"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Lige pilforbindelse 12">
            <a:extLst>
              <a:ext uri="{FF2B5EF4-FFF2-40B4-BE49-F238E27FC236}">
                <a16:creationId xmlns:a16="http://schemas.microsoft.com/office/drawing/2014/main" id="{067E5A67-AFAD-E7C6-C79A-046E2DD01AE0}"/>
              </a:ext>
            </a:extLst>
          </p:cNvPr>
          <p:cNvCxnSpPr/>
          <p:nvPr/>
        </p:nvCxnSpPr>
        <p:spPr>
          <a:xfrm rot="5400000" flipH="1" flipV="1">
            <a:off x="4571207" y="3702844"/>
            <a:ext cx="142875"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465" name="Tekstboks 13">
            <a:extLst>
              <a:ext uri="{FF2B5EF4-FFF2-40B4-BE49-F238E27FC236}">
                <a16:creationId xmlns:a16="http://schemas.microsoft.com/office/drawing/2014/main" id="{D4F8C486-0027-6307-6CF5-752949445F04}"/>
              </a:ext>
            </a:extLst>
          </p:cNvPr>
          <p:cNvSpPr txBox="1">
            <a:spLocks noChangeArrowheads="1"/>
          </p:cNvSpPr>
          <p:nvPr/>
        </p:nvSpPr>
        <p:spPr bwMode="auto">
          <a:xfrm>
            <a:off x="4381500" y="5028033"/>
            <a:ext cx="13763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558AB8"/>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B7CCE5"/>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da-DK" altLang="da-DK" sz="1400" dirty="0">
                <a:latin typeface="Arial" panose="020B0604020202020204" pitchFamily="34" charset="0"/>
              </a:rPr>
              <a:t>Fremløb = 60°</a:t>
            </a:r>
          </a:p>
        </p:txBody>
      </p:sp>
      <p:sp>
        <p:nvSpPr>
          <p:cNvPr id="19466" name="Tekstboks 14">
            <a:extLst>
              <a:ext uri="{FF2B5EF4-FFF2-40B4-BE49-F238E27FC236}">
                <a16:creationId xmlns:a16="http://schemas.microsoft.com/office/drawing/2014/main" id="{D753649B-6E8C-27C3-654B-5AB45C229089}"/>
              </a:ext>
            </a:extLst>
          </p:cNvPr>
          <p:cNvSpPr txBox="1">
            <a:spLocks noChangeArrowheads="1"/>
          </p:cNvSpPr>
          <p:nvPr/>
        </p:nvSpPr>
        <p:spPr bwMode="auto">
          <a:xfrm>
            <a:off x="7624763" y="4999205"/>
            <a:ext cx="13858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558AB8"/>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B7CCE5"/>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da-DK" altLang="da-DK" sz="1400" dirty="0">
                <a:latin typeface="Arial" panose="020B0604020202020204" pitchFamily="34" charset="0"/>
              </a:rPr>
              <a:t>Retur = 40°</a:t>
            </a:r>
          </a:p>
        </p:txBody>
      </p:sp>
      <p:sp>
        <p:nvSpPr>
          <p:cNvPr id="16" name="Højre klammeparentes 15">
            <a:extLst>
              <a:ext uri="{FF2B5EF4-FFF2-40B4-BE49-F238E27FC236}">
                <a16:creationId xmlns:a16="http://schemas.microsoft.com/office/drawing/2014/main" id="{D3846562-622A-8DC4-0DD8-473FB23F3D8A}"/>
              </a:ext>
            </a:extLst>
          </p:cNvPr>
          <p:cNvSpPr/>
          <p:nvPr/>
        </p:nvSpPr>
        <p:spPr>
          <a:xfrm rot="5400000">
            <a:off x="6796089" y="3846514"/>
            <a:ext cx="428625" cy="3000375"/>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da-DK" dirty="0"/>
          </a:p>
        </p:txBody>
      </p:sp>
      <p:sp>
        <p:nvSpPr>
          <p:cNvPr id="19468" name="Tekstboks 16">
            <a:extLst>
              <a:ext uri="{FF2B5EF4-FFF2-40B4-BE49-F238E27FC236}">
                <a16:creationId xmlns:a16="http://schemas.microsoft.com/office/drawing/2014/main" id="{C2187E2C-A5C6-E2D3-7349-70BF46D52A69}"/>
              </a:ext>
            </a:extLst>
          </p:cNvPr>
          <p:cNvSpPr txBox="1">
            <a:spLocks noChangeArrowheads="1"/>
          </p:cNvSpPr>
          <p:nvPr/>
        </p:nvSpPr>
        <p:spPr bwMode="auto">
          <a:xfrm>
            <a:off x="5553075" y="5489576"/>
            <a:ext cx="26241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558AB8"/>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B7CCE5"/>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da-DK" altLang="da-DK" sz="1400">
                <a:latin typeface="Arial" panose="020B0604020202020204" pitchFamily="34" charset="0"/>
              </a:rPr>
              <a:t>Temperaturdifferens, </a:t>
            </a:r>
            <a:r>
              <a:rPr lang="el-GR" altLang="da-DK" sz="1400">
                <a:latin typeface="Arial" panose="020B0604020202020204" pitchFamily="34" charset="0"/>
              </a:rPr>
              <a:t>Δ</a:t>
            </a:r>
            <a:r>
              <a:rPr lang="da-DK" altLang="da-DK" sz="1400">
                <a:latin typeface="Arial" panose="020B0604020202020204" pitchFamily="34" charset="0"/>
              </a:rPr>
              <a:t>t = 20°</a:t>
            </a:r>
          </a:p>
        </p:txBody>
      </p:sp>
      <p:sp>
        <p:nvSpPr>
          <p:cNvPr id="18" name="Rektangel 17">
            <a:extLst>
              <a:ext uri="{FF2B5EF4-FFF2-40B4-BE49-F238E27FC236}">
                <a16:creationId xmlns:a16="http://schemas.microsoft.com/office/drawing/2014/main" id="{375B0467-1416-6515-20F0-BCCE7E62A6A6}"/>
              </a:ext>
            </a:extLst>
          </p:cNvPr>
          <p:cNvSpPr/>
          <p:nvPr/>
        </p:nvSpPr>
        <p:spPr>
          <a:xfrm>
            <a:off x="3767139" y="2060576"/>
            <a:ext cx="142875" cy="4429125"/>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dirty="0"/>
          </a:p>
        </p:txBody>
      </p:sp>
      <p:sp>
        <p:nvSpPr>
          <p:cNvPr id="19470" name="Tekstboks 18">
            <a:extLst>
              <a:ext uri="{FF2B5EF4-FFF2-40B4-BE49-F238E27FC236}">
                <a16:creationId xmlns:a16="http://schemas.microsoft.com/office/drawing/2014/main" id="{DC050320-7F0B-7F9D-4AD5-68B0AFA0EFCF}"/>
              </a:ext>
            </a:extLst>
          </p:cNvPr>
          <p:cNvSpPr txBox="1">
            <a:spLocks noChangeArrowheads="1"/>
          </p:cNvSpPr>
          <p:nvPr/>
        </p:nvSpPr>
        <p:spPr bwMode="auto">
          <a:xfrm>
            <a:off x="1766888" y="2251076"/>
            <a:ext cx="19288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558AB8"/>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B7CCE5"/>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da-DK" altLang="da-DK" sz="1400">
                <a:latin typeface="Arial" panose="020B0604020202020204" pitchFamily="34" charset="0"/>
              </a:rPr>
              <a:t>Dimensionerende</a:t>
            </a:r>
          </a:p>
          <a:p>
            <a:pPr eaLnBrk="1" hangingPunct="1">
              <a:spcBef>
                <a:spcPct val="0"/>
              </a:spcBef>
              <a:buClrTx/>
              <a:buSzTx/>
              <a:buFontTx/>
              <a:buNone/>
            </a:pPr>
            <a:r>
              <a:rPr lang="da-DK" altLang="da-DK" sz="1400">
                <a:latin typeface="Arial" panose="020B0604020202020204" pitchFamily="34" charset="0"/>
              </a:rPr>
              <a:t> udetemperatur = -12°</a:t>
            </a:r>
          </a:p>
        </p:txBody>
      </p:sp>
      <p:sp>
        <p:nvSpPr>
          <p:cNvPr id="19471" name="Tekstboks 19">
            <a:extLst>
              <a:ext uri="{FF2B5EF4-FFF2-40B4-BE49-F238E27FC236}">
                <a16:creationId xmlns:a16="http://schemas.microsoft.com/office/drawing/2014/main" id="{D4A0BD22-E1D0-0F6F-B146-4058FBA1C1CE}"/>
              </a:ext>
            </a:extLst>
          </p:cNvPr>
          <p:cNvSpPr txBox="1">
            <a:spLocks noChangeArrowheads="1"/>
          </p:cNvSpPr>
          <p:nvPr/>
        </p:nvSpPr>
        <p:spPr bwMode="auto">
          <a:xfrm>
            <a:off x="3981451" y="2060576"/>
            <a:ext cx="25003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558AB8"/>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B7CCE5"/>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da-DK" altLang="da-DK" sz="1400" dirty="0">
                <a:latin typeface="Arial" panose="020B0604020202020204" pitchFamily="34" charset="0"/>
              </a:rPr>
              <a:t>Dimensionerende</a:t>
            </a:r>
          </a:p>
          <a:p>
            <a:pPr eaLnBrk="1" hangingPunct="1">
              <a:spcBef>
                <a:spcPct val="0"/>
              </a:spcBef>
              <a:buClrTx/>
              <a:buSzTx/>
              <a:buFontTx/>
              <a:buNone/>
            </a:pPr>
            <a:r>
              <a:rPr lang="da-DK" altLang="da-DK" sz="1400" dirty="0">
                <a:latin typeface="Arial" panose="020B0604020202020204" pitchFamily="34" charset="0"/>
              </a:rPr>
              <a:t> rumtemperatur = 20°</a:t>
            </a:r>
          </a:p>
        </p:txBody>
      </p:sp>
      <p:sp>
        <p:nvSpPr>
          <p:cNvPr id="21" name="Højre klammeparentes 20">
            <a:extLst>
              <a:ext uri="{FF2B5EF4-FFF2-40B4-BE49-F238E27FC236}">
                <a16:creationId xmlns:a16="http://schemas.microsoft.com/office/drawing/2014/main" id="{717E5D90-7B8B-A118-4850-AB586BAD4D64}"/>
              </a:ext>
            </a:extLst>
          </p:cNvPr>
          <p:cNvSpPr/>
          <p:nvPr/>
        </p:nvSpPr>
        <p:spPr>
          <a:xfrm rot="16200000">
            <a:off x="3552826" y="60326"/>
            <a:ext cx="428625" cy="3714750"/>
          </a:xfrm>
          <a:prstGeom prst="rightBrace">
            <a:avLst>
              <a:gd name="adj1" fmla="val 8333"/>
              <a:gd name="adj2" fmla="val 50000"/>
            </a:avLst>
          </a:prstGeom>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da-DK" dirty="0"/>
          </a:p>
        </p:txBody>
      </p:sp>
      <p:sp>
        <p:nvSpPr>
          <p:cNvPr id="19473" name="Tekstboks 21">
            <a:extLst>
              <a:ext uri="{FF2B5EF4-FFF2-40B4-BE49-F238E27FC236}">
                <a16:creationId xmlns:a16="http://schemas.microsoft.com/office/drawing/2014/main" id="{F90A86F3-78B1-094A-E904-A7BDDA42DE35}"/>
              </a:ext>
            </a:extLst>
          </p:cNvPr>
          <p:cNvSpPr txBox="1">
            <a:spLocks noChangeArrowheads="1"/>
          </p:cNvSpPr>
          <p:nvPr/>
        </p:nvSpPr>
        <p:spPr bwMode="auto">
          <a:xfrm>
            <a:off x="3409951" y="1489076"/>
            <a:ext cx="1000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558AB8"/>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B7CCE5"/>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l-GR" altLang="da-DK" sz="1400">
                <a:latin typeface="Arial" panose="020B0604020202020204" pitchFamily="34" charset="0"/>
              </a:rPr>
              <a:t>Δ</a:t>
            </a:r>
            <a:r>
              <a:rPr lang="da-DK" altLang="da-DK" sz="1400">
                <a:latin typeface="Arial" panose="020B0604020202020204" pitchFamily="34" charset="0"/>
              </a:rPr>
              <a:t>t = 32</a:t>
            </a:r>
            <a:r>
              <a:rPr lang="el-GR" altLang="da-DK" sz="1400">
                <a:latin typeface="Arial" panose="020B0604020202020204" pitchFamily="34" charset="0"/>
              </a:rPr>
              <a:t>°</a:t>
            </a:r>
            <a:endParaRPr lang="da-DK" altLang="da-DK" sz="1400">
              <a:latin typeface="Arial" panose="020B0604020202020204" pitchFamily="34" charset="0"/>
            </a:endParaRPr>
          </a:p>
        </p:txBody>
      </p:sp>
      <p:cxnSp>
        <p:nvCxnSpPr>
          <p:cNvPr id="24" name="Lige pilforbindelse 23">
            <a:extLst>
              <a:ext uri="{FF2B5EF4-FFF2-40B4-BE49-F238E27FC236}">
                <a16:creationId xmlns:a16="http://schemas.microsoft.com/office/drawing/2014/main" id="{4002A780-6B01-6179-1A08-9A21DD4FB023}"/>
              </a:ext>
            </a:extLst>
          </p:cNvPr>
          <p:cNvCxnSpPr/>
          <p:nvPr/>
        </p:nvCxnSpPr>
        <p:spPr>
          <a:xfrm rot="10800000">
            <a:off x="3267075" y="6275389"/>
            <a:ext cx="1500188"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475" name="Tekstboks 25">
            <a:extLst>
              <a:ext uri="{FF2B5EF4-FFF2-40B4-BE49-F238E27FC236}">
                <a16:creationId xmlns:a16="http://schemas.microsoft.com/office/drawing/2014/main" id="{19809806-FC99-5AB8-BFA0-0318E18B4641}"/>
              </a:ext>
            </a:extLst>
          </p:cNvPr>
          <p:cNvSpPr txBox="1">
            <a:spLocks noChangeArrowheads="1"/>
          </p:cNvSpPr>
          <p:nvPr/>
        </p:nvSpPr>
        <p:spPr bwMode="auto">
          <a:xfrm>
            <a:off x="4695825" y="6132514"/>
            <a:ext cx="2286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558AB8"/>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B7CCE5"/>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da-DK" altLang="da-DK" sz="1400">
                <a:latin typeface="Arial" panose="020B0604020202020204" pitchFamily="34" charset="0"/>
              </a:rPr>
              <a:t>Varmetab kW/Watt pr. m</a:t>
            </a:r>
            <a:r>
              <a:rPr lang="da-DK" altLang="da-DK" sz="1400">
                <a:latin typeface="Georgia" panose="02040502050405020303" pitchFamily="18" charset="0"/>
              </a:rPr>
              <a:t>²</a:t>
            </a:r>
            <a:endParaRPr lang="da-DK" altLang="da-DK" sz="1400">
              <a:latin typeface="Arial" panose="020B0604020202020204" pitchFamily="34" charset="0"/>
            </a:endParaRPr>
          </a:p>
        </p:txBody>
      </p:sp>
      <p:cxnSp>
        <p:nvCxnSpPr>
          <p:cNvPr id="28" name="Buet forbindelse 27">
            <a:extLst>
              <a:ext uri="{FF2B5EF4-FFF2-40B4-BE49-F238E27FC236}">
                <a16:creationId xmlns:a16="http://schemas.microsoft.com/office/drawing/2014/main" id="{71BAA12E-2083-54C4-3E52-71428D5F476B}"/>
              </a:ext>
            </a:extLst>
          </p:cNvPr>
          <p:cNvCxnSpPr/>
          <p:nvPr/>
        </p:nvCxnSpPr>
        <p:spPr>
          <a:xfrm>
            <a:off x="5767716" y="3061177"/>
            <a:ext cx="2357454" cy="1500198"/>
          </a:xfrm>
          <a:prstGeom prst="curvedConnector3">
            <a:avLst>
              <a:gd name="adj1" fmla="val 50000"/>
            </a:avLst>
          </a:prstGeom>
          <a:ln w="44450">
            <a:gradFill flip="none" rotWithShape="1">
              <a:gsLst>
                <a:gs pos="0">
                  <a:srgbClr val="000082"/>
                </a:gs>
                <a:gs pos="30000">
                  <a:srgbClr val="66008F"/>
                </a:gs>
                <a:gs pos="64999">
                  <a:srgbClr val="BA0066"/>
                </a:gs>
                <a:gs pos="89999">
                  <a:srgbClr val="FF0000"/>
                </a:gs>
                <a:gs pos="100000">
                  <a:srgbClr val="FF8200"/>
                </a:gs>
              </a:gsLst>
              <a:lin ang="16200000" scaled="0"/>
              <a:tileRect/>
            </a:gradFill>
            <a:tailEnd type="arrow"/>
          </a:ln>
        </p:spPr>
        <p:style>
          <a:lnRef idx="1">
            <a:schemeClr val="accent1"/>
          </a:lnRef>
          <a:fillRef idx="0">
            <a:schemeClr val="accent1"/>
          </a:fillRef>
          <a:effectRef idx="0">
            <a:schemeClr val="accent1"/>
          </a:effectRef>
          <a:fontRef idx="minor">
            <a:schemeClr val="tx1"/>
          </a:fontRef>
        </p:style>
      </p:cxnSp>
      <p:cxnSp>
        <p:nvCxnSpPr>
          <p:cNvPr id="33" name="Lige pilforbindelse 32">
            <a:extLst>
              <a:ext uri="{FF2B5EF4-FFF2-40B4-BE49-F238E27FC236}">
                <a16:creationId xmlns:a16="http://schemas.microsoft.com/office/drawing/2014/main" id="{936B2697-2E1F-A937-95D4-9F4AD988E640}"/>
              </a:ext>
            </a:extLst>
          </p:cNvPr>
          <p:cNvCxnSpPr/>
          <p:nvPr/>
        </p:nvCxnSpPr>
        <p:spPr>
          <a:xfrm rot="10800000">
            <a:off x="6981825" y="3775075"/>
            <a:ext cx="1428750" cy="1588"/>
          </a:xfrm>
          <a:prstGeom prst="straightConnector1">
            <a:avLst/>
          </a:prstGeom>
          <a:ln w="1905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9478" name="Tekstboks 33">
            <a:extLst>
              <a:ext uri="{FF2B5EF4-FFF2-40B4-BE49-F238E27FC236}">
                <a16:creationId xmlns:a16="http://schemas.microsoft.com/office/drawing/2014/main" id="{7C2B5323-EB64-E984-2076-40D6CC109899}"/>
              </a:ext>
            </a:extLst>
          </p:cNvPr>
          <p:cNvSpPr txBox="1">
            <a:spLocks noChangeArrowheads="1"/>
          </p:cNvSpPr>
          <p:nvPr/>
        </p:nvSpPr>
        <p:spPr bwMode="auto">
          <a:xfrm>
            <a:off x="8653464" y="3607012"/>
            <a:ext cx="16430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558AB8"/>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B7CCE5"/>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da-DK" altLang="da-DK" sz="1400" dirty="0">
                <a:latin typeface="Arial" panose="020B0604020202020204" pitchFamily="34" charset="0"/>
              </a:rPr>
              <a:t>Flow over radiator.</a:t>
            </a:r>
          </a:p>
        </p:txBody>
      </p:sp>
      <p:cxnSp>
        <p:nvCxnSpPr>
          <p:cNvPr id="35" name="Lige pilforbindelse 34">
            <a:extLst>
              <a:ext uri="{FF2B5EF4-FFF2-40B4-BE49-F238E27FC236}">
                <a16:creationId xmlns:a16="http://schemas.microsoft.com/office/drawing/2014/main" id="{FE9AE53A-80E4-802C-40E8-1D5EFFC2F4AB}"/>
              </a:ext>
            </a:extLst>
          </p:cNvPr>
          <p:cNvCxnSpPr/>
          <p:nvPr/>
        </p:nvCxnSpPr>
        <p:spPr>
          <a:xfrm rot="5400000">
            <a:off x="8304213" y="4667250"/>
            <a:ext cx="1643062" cy="1588"/>
          </a:xfrm>
          <a:prstGeom prst="straightConnector1">
            <a:avLst/>
          </a:prstGeom>
          <a:ln w="19050">
            <a:solidFill>
              <a:schemeClr val="accent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9480" name="Object 2">
            <a:extLst>
              <a:ext uri="{FF2B5EF4-FFF2-40B4-BE49-F238E27FC236}">
                <a16:creationId xmlns:a16="http://schemas.microsoft.com/office/drawing/2014/main" id="{C94AC95D-8E53-5E57-8BC0-C1362823E713}"/>
              </a:ext>
            </a:extLst>
          </p:cNvPr>
          <p:cNvGraphicFramePr>
            <a:graphicFrameLocks noChangeAspect="1"/>
          </p:cNvGraphicFramePr>
          <p:nvPr>
            <p:extLst>
              <p:ext uri="{D42A27DB-BD31-4B8C-83A1-F6EECF244321}">
                <p14:modId xmlns:p14="http://schemas.microsoft.com/office/powerpoint/2010/main" val="741279215"/>
              </p:ext>
            </p:extLst>
          </p:nvPr>
        </p:nvGraphicFramePr>
        <p:xfrm>
          <a:off x="8680450" y="5524500"/>
          <a:ext cx="1373188" cy="608013"/>
        </p:xfrm>
        <a:graphic>
          <a:graphicData uri="http://schemas.openxmlformats.org/presentationml/2006/ole">
            <mc:AlternateContent xmlns:mc="http://schemas.openxmlformats.org/markup-compatibility/2006">
              <mc:Choice xmlns:v="urn:schemas-microsoft-com:vml" Requires="v">
                <p:oleObj name="Ligning" r:id="rId3" imgW="888614" imgH="393529" progId="Equation.3">
                  <p:embed/>
                </p:oleObj>
              </mc:Choice>
              <mc:Fallback>
                <p:oleObj name="Ligning" r:id="rId3" imgW="888614" imgH="393529" progId="Equation.3">
                  <p:embed/>
                  <p:pic>
                    <p:nvPicPr>
                      <p:cNvPr id="19480" name="Object 2">
                        <a:extLst>
                          <a:ext uri="{FF2B5EF4-FFF2-40B4-BE49-F238E27FC236}">
                            <a16:creationId xmlns:a16="http://schemas.microsoft.com/office/drawing/2014/main" id="{C94AC95D-8E53-5E57-8BC0-C1362823E7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80450" y="5524500"/>
                        <a:ext cx="1373188" cy="608013"/>
                      </a:xfrm>
                      <a:prstGeom prst="rect">
                        <a:avLst/>
                      </a:prstGeom>
                      <a:solidFill>
                        <a:schemeClr val="tx1"/>
                      </a:solidFill>
                      <a:ln>
                        <a:noFill/>
                      </a:ln>
                      <a:effectLst/>
                    </p:spPr>
                  </p:pic>
                </p:oleObj>
              </mc:Fallback>
            </mc:AlternateContent>
          </a:graphicData>
        </a:graphic>
      </p:graphicFrame>
      <p:cxnSp>
        <p:nvCxnSpPr>
          <p:cNvPr id="40" name="Lige pilforbindelse 39">
            <a:extLst>
              <a:ext uri="{FF2B5EF4-FFF2-40B4-BE49-F238E27FC236}">
                <a16:creationId xmlns:a16="http://schemas.microsoft.com/office/drawing/2014/main" id="{5154377F-3967-C3D4-4765-882147A09097}"/>
              </a:ext>
            </a:extLst>
          </p:cNvPr>
          <p:cNvCxnSpPr/>
          <p:nvPr/>
        </p:nvCxnSpPr>
        <p:spPr>
          <a:xfrm flipV="1">
            <a:off x="6553201" y="5703888"/>
            <a:ext cx="2143125" cy="571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Lige pilforbindelse 41">
            <a:extLst>
              <a:ext uri="{FF2B5EF4-FFF2-40B4-BE49-F238E27FC236}">
                <a16:creationId xmlns:a16="http://schemas.microsoft.com/office/drawing/2014/main" id="{E7E0075A-0657-8500-C404-1D7ED4D0BA20}"/>
              </a:ext>
            </a:extLst>
          </p:cNvPr>
          <p:cNvCxnSpPr/>
          <p:nvPr/>
        </p:nvCxnSpPr>
        <p:spPr>
          <a:xfrm>
            <a:off x="7981950" y="5632450"/>
            <a:ext cx="928688" cy="3571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Lige pilforbindelse 52">
            <a:extLst>
              <a:ext uri="{FF2B5EF4-FFF2-40B4-BE49-F238E27FC236}">
                <a16:creationId xmlns:a16="http://schemas.microsoft.com/office/drawing/2014/main" id="{5792521D-87E5-8A1B-1EBC-329BEBCEE363}"/>
              </a:ext>
            </a:extLst>
          </p:cNvPr>
          <p:cNvCxnSpPr/>
          <p:nvPr/>
        </p:nvCxnSpPr>
        <p:spPr>
          <a:xfrm rot="10800000">
            <a:off x="5767388" y="2417764"/>
            <a:ext cx="4214812"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7" name="Lige pilforbindelse 56">
            <a:extLst>
              <a:ext uri="{FF2B5EF4-FFF2-40B4-BE49-F238E27FC236}">
                <a16:creationId xmlns:a16="http://schemas.microsoft.com/office/drawing/2014/main" id="{4FDDD091-6022-E0BB-8834-AE0C2DDCDCA0}"/>
              </a:ext>
            </a:extLst>
          </p:cNvPr>
          <p:cNvCxnSpPr/>
          <p:nvPr/>
        </p:nvCxnSpPr>
        <p:spPr>
          <a:xfrm rot="5400000">
            <a:off x="8339138" y="4060825"/>
            <a:ext cx="328771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9" name="Vinklet forbindelse 58">
            <a:extLst>
              <a:ext uri="{FF2B5EF4-FFF2-40B4-BE49-F238E27FC236}">
                <a16:creationId xmlns:a16="http://schemas.microsoft.com/office/drawing/2014/main" id="{88BD491B-0356-670B-C90E-DAF1AFDC8880}"/>
              </a:ext>
            </a:extLst>
          </p:cNvPr>
          <p:cNvCxnSpPr/>
          <p:nvPr/>
        </p:nvCxnSpPr>
        <p:spPr>
          <a:xfrm rot="10800000" flipV="1">
            <a:off x="3624263" y="2417763"/>
            <a:ext cx="2500312" cy="214312"/>
          </a:xfrm>
          <a:prstGeom prst="bentConnector3">
            <a:avLst>
              <a:gd name="adj1" fmla="val -7469"/>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59635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438723-CA2C-9FDB-652B-00A4CE014A96}"/>
              </a:ext>
            </a:extLst>
          </p:cNvPr>
          <p:cNvSpPr>
            <a:spLocks noGrp="1"/>
          </p:cNvSpPr>
          <p:nvPr>
            <p:ph type="title"/>
          </p:nvPr>
        </p:nvSpPr>
        <p:spPr/>
        <p:txBody>
          <a:bodyPr/>
          <a:lstStyle/>
          <a:p>
            <a:pPr eaLnBrk="1" fontAlgn="auto" hangingPunct="1">
              <a:spcAft>
                <a:spcPts val="0"/>
              </a:spcAft>
              <a:defRPr/>
            </a:pPr>
            <a:r>
              <a:rPr lang="da-DK" dirty="0"/>
              <a:t>Beregning </a:t>
            </a:r>
            <a:br>
              <a:rPr lang="da-DK" dirty="0"/>
            </a:br>
            <a:r>
              <a:rPr lang="da-DK" dirty="0"/>
              <a:t>af cirkulerende vandmængde.</a:t>
            </a:r>
          </a:p>
        </p:txBody>
      </p:sp>
      <p:sp>
        <p:nvSpPr>
          <p:cNvPr id="20483" name="Pladsholder til indhold 2">
            <a:extLst>
              <a:ext uri="{FF2B5EF4-FFF2-40B4-BE49-F238E27FC236}">
                <a16:creationId xmlns:a16="http://schemas.microsoft.com/office/drawing/2014/main" id="{FDC070CF-3660-BA45-41DB-C04F4CBCB061}"/>
              </a:ext>
            </a:extLst>
          </p:cNvPr>
          <p:cNvSpPr>
            <a:spLocks noGrp="1"/>
          </p:cNvSpPr>
          <p:nvPr>
            <p:ph idx="1"/>
          </p:nvPr>
        </p:nvSpPr>
        <p:spPr>
          <a:xfrm>
            <a:off x="2016125" y="1600201"/>
            <a:ext cx="7467600" cy="4873625"/>
          </a:xfrm>
        </p:spPr>
        <p:txBody>
          <a:bodyPr anchor="ctr"/>
          <a:lstStyle/>
          <a:p>
            <a:pPr eaLnBrk="1" hangingPunct="1"/>
            <a:r>
              <a:rPr lang="da-DK" altLang="da-DK"/>
              <a:t>Huset 130m</a:t>
            </a:r>
            <a:r>
              <a:rPr lang="da-DK" altLang="da-DK">
                <a:latin typeface="Georgia" panose="02040502050405020303" pitchFamily="18" charset="0"/>
              </a:rPr>
              <a:t>²</a:t>
            </a:r>
            <a:r>
              <a:rPr lang="da-DK" altLang="da-DK"/>
              <a:t> er fra 1972.</a:t>
            </a:r>
          </a:p>
          <a:p>
            <a:pPr eaLnBrk="1" hangingPunct="1"/>
            <a:r>
              <a:rPr lang="da-DK" altLang="da-DK"/>
              <a:t>Hvad er varmetabet pr. m</a:t>
            </a:r>
            <a:r>
              <a:rPr lang="da-DK" altLang="da-DK">
                <a:latin typeface="Georgia" panose="02040502050405020303" pitchFamily="18" charset="0"/>
              </a:rPr>
              <a:t>²</a:t>
            </a:r>
            <a:endParaRPr lang="da-DK" altLang="da-DK"/>
          </a:p>
          <a:p>
            <a:pPr eaLnBrk="1" hangingPunct="1"/>
            <a:r>
              <a:rPr lang="da-DK" altLang="da-DK"/>
              <a:t>Beregn husets varmetab i watt.</a:t>
            </a:r>
          </a:p>
          <a:p>
            <a:pPr eaLnBrk="1" hangingPunct="1"/>
            <a:r>
              <a:rPr lang="da-DK" altLang="da-DK"/>
              <a:t>Δt = 30°C</a:t>
            </a:r>
          </a:p>
          <a:p>
            <a:pPr eaLnBrk="1" hangingPunct="1"/>
            <a:r>
              <a:rPr lang="da-DK" altLang="da-DK"/>
              <a:t>Beregn cirkulerende vandmængde</a:t>
            </a:r>
          </a:p>
          <a:p>
            <a:pPr eaLnBrk="1" hangingPunct="1"/>
            <a:endParaRPr lang="da-DK" altLang="da-DK"/>
          </a:p>
        </p:txBody>
      </p:sp>
    </p:spTree>
    <p:extLst>
      <p:ext uri="{BB962C8B-B14F-4D97-AF65-F5344CB8AC3E}">
        <p14:creationId xmlns:p14="http://schemas.microsoft.com/office/powerpoint/2010/main" val="39863151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4FD3AD-562D-D1EE-F9D0-BE543DEC8614}"/>
              </a:ext>
            </a:extLst>
          </p:cNvPr>
          <p:cNvSpPr>
            <a:spLocks noGrp="1"/>
          </p:cNvSpPr>
          <p:nvPr>
            <p:ph type="title"/>
          </p:nvPr>
        </p:nvSpPr>
        <p:spPr/>
        <p:txBody>
          <a:bodyPr/>
          <a:lstStyle/>
          <a:p>
            <a:pPr eaLnBrk="1" fontAlgn="auto" hangingPunct="1">
              <a:spcAft>
                <a:spcPts val="0"/>
              </a:spcAft>
              <a:defRPr/>
            </a:pPr>
            <a:r>
              <a:rPr lang="da-DK" dirty="0"/>
              <a:t>Beregning </a:t>
            </a:r>
            <a:br>
              <a:rPr lang="da-DK" dirty="0"/>
            </a:br>
            <a:r>
              <a:rPr lang="da-DK" dirty="0"/>
              <a:t>af cirkulerende vandmængde. </a:t>
            </a:r>
          </a:p>
        </p:txBody>
      </p:sp>
      <p:sp>
        <p:nvSpPr>
          <p:cNvPr id="21507" name="Pladsholder til indhold 2">
            <a:extLst>
              <a:ext uri="{FF2B5EF4-FFF2-40B4-BE49-F238E27FC236}">
                <a16:creationId xmlns:a16="http://schemas.microsoft.com/office/drawing/2014/main" id="{D0BB36B9-99C0-F33E-3DEB-4D98ECF88B1B}"/>
              </a:ext>
            </a:extLst>
          </p:cNvPr>
          <p:cNvSpPr>
            <a:spLocks noGrp="1"/>
          </p:cNvSpPr>
          <p:nvPr>
            <p:ph idx="1"/>
          </p:nvPr>
        </p:nvSpPr>
        <p:spPr>
          <a:xfrm>
            <a:off x="1981200" y="1600201"/>
            <a:ext cx="7467600" cy="4873625"/>
          </a:xfrm>
        </p:spPr>
        <p:txBody>
          <a:bodyPr anchor="ctr"/>
          <a:lstStyle/>
          <a:p>
            <a:pPr eaLnBrk="1" hangingPunct="1"/>
            <a:r>
              <a:rPr lang="da-DK" altLang="da-DK" dirty="0"/>
              <a:t>Huset 130m</a:t>
            </a:r>
            <a:r>
              <a:rPr lang="da-DK" altLang="da-DK" dirty="0">
                <a:latin typeface="Georgia" panose="02040502050405020303" pitchFamily="18" charset="0"/>
              </a:rPr>
              <a:t>²</a:t>
            </a:r>
            <a:r>
              <a:rPr lang="da-DK" altLang="da-DK" dirty="0"/>
              <a:t> er fra 1972.</a:t>
            </a:r>
          </a:p>
          <a:p>
            <a:pPr eaLnBrk="1" hangingPunct="1"/>
            <a:r>
              <a:rPr lang="da-DK" altLang="da-DK" dirty="0"/>
              <a:t>Hvad er varmetabet pr. m</a:t>
            </a:r>
            <a:r>
              <a:rPr lang="da-DK" altLang="da-DK" dirty="0">
                <a:latin typeface="Georgia" panose="02040502050405020303" pitchFamily="18" charset="0"/>
              </a:rPr>
              <a:t>² = 80 w.</a:t>
            </a:r>
            <a:endParaRPr lang="da-DK" altLang="da-DK" dirty="0"/>
          </a:p>
          <a:p>
            <a:pPr eaLnBrk="1" hangingPunct="1"/>
            <a:r>
              <a:rPr lang="da-DK" altLang="da-DK" dirty="0"/>
              <a:t>Beregn husets varmetab i watt. = 10400</a:t>
            </a:r>
          </a:p>
          <a:p>
            <a:pPr eaLnBrk="1" hangingPunct="1"/>
            <a:r>
              <a:rPr lang="da-DK" altLang="da-DK" dirty="0"/>
              <a:t>Eksisterende </a:t>
            </a:r>
            <a:r>
              <a:rPr lang="da-DK" altLang="da-DK" dirty="0" err="1"/>
              <a:t>Δt</a:t>
            </a:r>
            <a:r>
              <a:rPr lang="da-DK" altLang="da-DK" dirty="0"/>
              <a:t> = 30°C Ny </a:t>
            </a:r>
            <a:r>
              <a:rPr lang="da-DK" altLang="da-DK" dirty="0" err="1"/>
              <a:t>Δt</a:t>
            </a:r>
            <a:r>
              <a:rPr lang="da-DK" altLang="da-DK" dirty="0"/>
              <a:t> = 8°C</a:t>
            </a:r>
          </a:p>
          <a:p>
            <a:pPr eaLnBrk="1" hangingPunct="1"/>
            <a:r>
              <a:rPr lang="da-DK" altLang="da-DK" dirty="0"/>
              <a:t>Beregn cirkulerende vandmængde = </a:t>
            </a:r>
          </a:p>
          <a:p>
            <a:pPr eaLnBrk="1" hangingPunct="1"/>
            <a:r>
              <a:rPr lang="da-DK" altLang="da-DK" dirty="0"/>
              <a:t>Eksisterende = 298 l/h</a:t>
            </a:r>
          </a:p>
          <a:p>
            <a:pPr eaLnBrk="1" hangingPunct="1"/>
            <a:r>
              <a:rPr lang="da-DK" altLang="da-DK" dirty="0"/>
              <a:t>Ny = 1118 l/h</a:t>
            </a:r>
          </a:p>
        </p:txBody>
      </p:sp>
    </p:spTree>
    <p:extLst>
      <p:ext uri="{BB962C8B-B14F-4D97-AF65-F5344CB8AC3E}">
        <p14:creationId xmlns:p14="http://schemas.microsoft.com/office/powerpoint/2010/main" val="377422749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4" name="Group 2">
            <a:extLst>
              <a:ext uri="{FF2B5EF4-FFF2-40B4-BE49-F238E27FC236}">
                <a16:creationId xmlns:a16="http://schemas.microsoft.com/office/drawing/2014/main" id="{00C2B252-3482-F236-FF53-C59A084AC709}"/>
              </a:ext>
            </a:extLst>
          </p:cNvPr>
          <p:cNvGrpSpPr>
            <a:grpSpLocks/>
          </p:cNvGrpSpPr>
          <p:nvPr/>
        </p:nvGrpSpPr>
        <p:grpSpPr bwMode="auto">
          <a:xfrm>
            <a:off x="2024064" y="1643064"/>
            <a:ext cx="7921625" cy="3957637"/>
            <a:chOff x="384" y="944"/>
            <a:chExt cx="5631" cy="2600"/>
          </a:xfrm>
        </p:grpSpPr>
        <p:graphicFrame>
          <p:nvGraphicFramePr>
            <p:cNvPr id="38918" name="Object 3">
              <a:extLst>
                <a:ext uri="{FF2B5EF4-FFF2-40B4-BE49-F238E27FC236}">
                  <a16:creationId xmlns:a16="http://schemas.microsoft.com/office/drawing/2014/main" id="{BF26A918-A940-6264-B281-4C0F5062F44C}"/>
                </a:ext>
              </a:extLst>
            </p:cNvPr>
            <p:cNvGraphicFramePr>
              <a:graphicFrameLocks noChangeAspect="1"/>
            </p:cNvGraphicFramePr>
            <p:nvPr/>
          </p:nvGraphicFramePr>
          <p:xfrm>
            <a:off x="425" y="944"/>
            <a:ext cx="1011" cy="527"/>
          </p:xfrm>
          <a:graphic>
            <a:graphicData uri="http://schemas.openxmlformats.org/presentationml/2006/ole">
              <mc:AlternateContent xmlns:mc="http://schemas.openxmlformats.org/markup-compatibility/2006">
                <mc:Choice xmlns:v="urn:schemas-microsoft-com:vml" Requires="v">
                  <p:oleObj name="Photo Editor-billede" r:id="rId3" imgW="4458322" imgH="2371429" progId="">
                    <p:embed/>
                  </p:oleObj>
                </mc:Choice>
                <mc:Fallback>
                  <p:oleObj name="Photo Editor-billede" r:id="rId3" imgW="4458322" imgH="2371429" progId="">
                    <p:embed/>
                    <p:pic>
                      <p:nvPicPr>
                        <p:cNvPr id="38918" name="Object 3">
                          <a:extLst>
                            <a:ext uri="{FF2B5EF4-FFF2-40B4-BE49-F238E27FC236}">
                              <a16:creationId xmlns:a16="http://schemas.microsoft.com/office/drawing/2014/main" id="{BF26A918-A940-6264-B281-4C0F5062F4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 y="944"/>
                          <a:ext cx="1011" cy="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919" name="Object 4">
              <a:extLst>
                <a:ext uri="{FF2B5EF4-FFF2-40B4-BE49-F238E27FC236}">
                  <a16:creationId xmlns:a16="http://schemas.microsoft.com/office/drawing/2014/main" id="{2E586FFF-E67E-44DA-3B83-176F6BDB1741}"/>
                </a:ext>
              </a:extLst>
            </p:cNvPr>
            <p:cNvGraphicFramePr>
              <a:graphicFrameLocks noChangeAspect="1"/>
            </p:cNvGraphicFramePr>
            <p:nvPr/>
          </p:nvGraphicFramePr>
          <p:xfrm>
            <a:off x="395" y="1743"/>
            <a:ext cx="1029" cy="567"/>
          </p:xfrm>
          <a:graphic>
            <a:graphicData uri="http://schemas.openxmlformats.org/presentationml/2006/ole">
              <mc:AlternateContent xmlns:mc="http://schemas.openxmlformats.org/markup-compatibility/2006">
                <mc:Choice xmlns:v="urn:schemas-microsoft-com:vml" Requires="v">
                  <p:oleObj name="Photo Editor-billede" r:id="rId5" imgW="4839375" imgH="2723810" progId="">
                    <p:embed/>
                  </p:oleObj>
                </mc:Choice>
                <mc:Fallback>
                  <p:oleObj name="Photo Editor-billede" r:id="rId5" imgW="4839375" imgH="2723810" progId="">
                    <p:embed/>
                    <p:pic>
                      <p:nvPicPr>
                        <p:cNvPr id="38919" name="Object 4">
                          <a:extLst>
                            <a:ext uri="{FF2B5EF4-FFF2-40B4-BE49-F238E27FC236}">
                              <a16:creationId xmlns:a16="http://schemas.microsoft.com/office/drawing/2014/main" id="{2E586FFF-E67E-44DA-3B83-176F6BDB174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 y="1743"/>
                          <a:ext cx="1029" cy="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8920" name="Picture 5" descr="013G0153">
              <a:extLst>
                <a:ext uri="{FF2B5EF4-FFF2-40B4-BE49-F238E27FC236}">
                  <a16:creationId xmlns:a16="http://schemas.microsoft.com/office/drawing/2014/main" id="{6D2CAB32-685F-F5AE-DB65-780963733D4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4" y="2584"/>
              <a:ext cx="985" cy="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1" name="Text Box 6">
              <a:extLst>
                <a:ext uri="{FF2B5EF4-FFF2-40B4-BE49-F238E27FC236}">
                  <a16:creationId xmlns:a16="http://schemas.microsoft.com/office/drawing/2014/main" id="{63737568-A04E-553E-0D0C-192AAC143729}"/>
                </a:ext>
              </a:extLst>
            </p:cNvPr>
            <p:cNvSpPr txBox="1">
              <a:spLocks noChangeArrowheads="1"/>
            </p:cNvSpPr>
            <p:nvPr/>
          </p:nvSpPr>
          <p:spPr bwMode="auto">
            <a:xfrm>
              <a:off x="1916" y="981"/>
              <a:ext cx="4099" cy="1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352" tIns="39676" rIns="79352" bIns="39676">
              <a:spAutoFit/>
            </a:bodyPr>
            <a:lstStyle>
              <a:lvl1pPr defTabSz="7937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defTabSz="793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defTabSz="793750">
                <a:spcBef>
                  <a:spcPct val="20000"/>
                </a:spcBef>
                <a:buClr>
                  <a:srgbClr val="558AB8"/>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defTabSz="793750">
                <a:spcBef>
                  <a:spcPct val="20000"/>
                </a:spcBef>
                <a:buClr>
                  <a:srgbClr val="B7CCE5"/>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defTabSz="793750">
                <a:spcBef>
                  <a:spcPct val="20000"/>
                </a:spcBef>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defTabSz="79375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defTabSz="79375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defTabSz="79375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defTabSz="79375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spcBef>
                  <a:spcPct val="50000"/>
                </a:spcBef>
                <a:buClrTx/>
                <a:buSzTx/>
                <a:buFontTx/>
                <a:buNone/>
              </a:pPr>
              <a:r>
                <a:rPr lang="da-DK" altLang="da-DK" sz="2400" b="1">
                  <a:latin typeface="Georgia" panose="02040502050405020303" pitchFamily="18" charset="0"/>
                </a:rPr>
                <a:t>RA-N</a:t>
              </a:r>
              <a:br>
                <a:rPr lang="da-DK" altLang="da-DK" sz="2400" b="1">
                  <a:latin typeface="Georgia" panose="02040502050405020303" pitchFamily="18" charset="0"/>
                </a:rPr>
              </a:br>
              <a:endParaRPr lang="da-DK" altLang="da-DK" sz="2400" b="1">
                <a:latin typeface="Georgia" panose="02040502050405020303" pitchFamily="18" charset="0"/>
              </a:endParaRPr>
            </a:p>
            <a:p>
              <a:pPr>
                <a:lnSpc>
                  <a:spcPct val="150000"/>
                </a:lnSpc>
                <a:spcBef>
                  <a:spcPct val="50000"/>
                </a:spcBef>
                <a:buClrTx/>
                <a:buSzTx/>
                <a:buFontTx/>
                <a:buNone/>
              </a:pPr>
              <a:br>
                <a:rPr lang="da-DK" altLang="da-DK" sz="1800" b="1">
                  <a:latin typeface="Georgia" panose="02040502050405020303" pitchFamily="18" charset="0"/>
                </a:rPr>
              </a:br>
              <a:r>
                <a:rPr lang="da-DK" altLang="da-DK" sz="1800">
                  <a:latin typeface="Georgia" panose="02040502050405020303" pitchFamily="18" charset="0"/>
                </a:rPr>
                <a:t>Leveres som ligeløb og vinkel i størrelsen 10 til 25 og som UK-model i størrelserne 10, 15 og 20.</a:t>
              </a:r>
              <a:br>
                <a:rPr lang="da-DK" altLang="da-DK" sz="1800">
                  <a:latin typeface="Georgia" panose="02040502050405020303" pitchFamily="18" charset="0"/>
                </a:rPr>
              </a:br>
              <a:br>
                <a:rPr lang="da-DK" altLang="da-DK" sz="1800">
                  <a:latin typeface="Georgia" panose="02040502050405020303" pitchFamily="18" charset="0"/>
                </a:rPr>
              </a:br>
              <a:r>
                <a:rPr lang="da-DK" altLang="da-DK" sz="1800">
                  <a:latin typeface="Georgia" panose="02040502050405020303" pitchFamily="18" charset="0"/>
                </a:rPr>
                <a:t>Rød dækhætte.</a:t>
              </a:r>
            </a:p>
          </p:txBody>
        </p:sp>
        <p:pic>
          <p:nvPicPr>
            <p:cNvPr id="38922" name="Picture 7" descr="013G0234">
              <a:extLst>
                <a:ext uri="{FF2B5EF4-FFF2-40B4-BE49-F238E27FC236}">
                  <a16:creationId xmlns:a16="http://schemas.microsoft.com/office/drawing/2014/main" id="{5706B66B-F5C0-28A0-D8B3-4AF34EBD493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16" y="3018"/>
              <a:ext cx="1058" cy="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49" name="Rectangle 8">
            <a:extLst>
              <a:ext uri="{FF2B5EF4-FFF2-40B4-BE49-F238E27FC236}">
                <a16:creationId xmlns:a16="http://schemas.microsoft.com/office/drawing/2014/main" id="{D6BBBD7C-AC6E-5489-DDB0-B08FA1F47C10}"/>
              </a:ext>
            </a:extLst>
          </p:cNvPr>
          <p:cNvSpPr>
            <a:spLocks noGrp="1" noChangeArrowheads="1"/>
          </p:cNvSpPr>
          <p:nvPr>
            <p:ph type="title"/>
          </p:nvPr>
        </p:nvSpPr>
        <p:spPr>
          <a:xfrm>
            <a:off x="2425701" y="214313"/>
            <a:ext cx="7313613" cy="857250"/>
          </a:xfrm>
        </p:spPr>
        <p:txBody>
          <a:bodyPr>
            <a:normAutofit fontScale="90000"/>
          </a:bodyPr>
          <a:lstStyle/>
          <a:p>
            <a:pPr eaLnBrk="1" fontAlgn="auto" hangingPunct="1">
              <a:spcAft>
                <a:spcPts val="0"/>
              </a:spcAft>
              <a:defRPr/>
            </a:pPr>
            <a:r>
              <a:rPr lang="da-DK" sz="3200" dirty="0">
                <a:solidFill>
                  <a:schemeClr val="tx1"/>
                </a:solidFill>
              </a:rPr>
              <a:t>Centralvarme:</a:t>
            </a:r>
            <a:br>
              <a:rPr lang="da-DK" sz="3200" dirty="0">
                <a:solidFill>
                  <a:schemeClr val="tx1"/>
                </a:solidFill>
              </a:rPr>
            </a:br>
            <a:r>
              <a:rPr lang="da-DK" sz="2400" dirty="0">
                <a:solidFill>
                  <a:schemeClr val="tx1"/>
                </a:solidFill>
              </a:rPr>
              <a:t>Radiatorventiler.</a:t>
            </a:r>
          </a:p>
        </p:txBody>
      </p:sp>
      <p:sp>
        <p:nvSpPr>
          <p:cNvPr id="38916" name="Pladsholder til dato 9">
            <a:extLst>
              <a:ext uri="{FF2B5EF4-FFF2-40B4-BE49-F238E27FC236}">
                <a16:creationId xmlns:a16="http://schemas.microsoft.com/office/drawing/2014/main" id="{AE68EE6C-F822-8B74-EFAF-46AE55EF0A8F}"/>
              </a:ext>
            </a:extLst>
          </p:cNvPr>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558AB8"/>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B7CCE5"/>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spcBef>
                <a:spcPct val="0"/>
              </a:spcBef>
              <a:buClrTx/>
              <a:buSzTx/>
              <a:buFontTx/>
              <a:buNone/>
            </a:pPr>
            <a:fld id="{2582EADC-F165-4E50-8EE4-26BED2659E31}" type="datetime1">
              <a:rPr lang="da-DK" altLang="da-DK" sz="1200" smtClean="0">
                <a:solidFill>
                  <a:schemeClr val="tx2"/>
                </a:solidFill>
                <a:latin typeface="Arial" panose="020B0604020202020204" pitchFamily="34" charset="0"/>
                <a:cs typeface="Arial" panose="020B0604020202020204" pitchFamily="34" charset="0"/>
              </a:rPr>
              <a:pPr>
                <a:spcBef>
                  <a:spcPct val="0"/>
                </a:spcBef>
                <a:buClrTx/>
                <a:buSzTx/>
                <a:buFontTx/>
                <a:buNone/>
              </a:pPr>
              <a:t>25-08-2025</a:t>
            </a:fld>
            <a:endParaRPr lang="da-DK" altLang="da-DK" sz="1200">
              <a:solidFill>
                <a:schemeClr val="tx2"/>
              </a:solidFill>
              <a:latin typeface="Arial" panose="020B0604020202020204" pitchFamily="34" charset="0"/>
              <a:cs typeface="Arial" panose="020B0604020202020204" pitchFamily="34" charset="0"/>
            </a:endParaRPr>
          </a:p>
        </p:txBody>
      </p:sp>
      <p:sp>
        <p:nvSpPr>
          <p:cNvPr id="38917" name="Pladsholder til diasnummer 10">
            <a:extLst>
              <a:ext uri="{FF2B5EF4-FFF2-40B4-BE49-F238E27FC236}">
                <a16:creationId xmlns:a16="http://schemas.microsoft.com/office/drawing/2014/main" id="{32889822-723A-907E-1179-578BA447726C}"/>
              </a:ext>
            </a:extLst>
          </p:cNvPr>
          <p:cNvSpPr>
            <a:spLocks noGrp="1"/>
          </p:cNvSpPr>
          <p:nvPr>
            <p:ph type="sldNum" sz="quarter" idx="12"/>
          </p:nvPr>
        </p:nvSpPr>
        <p:spPr bwMode="auto">
          <a:xfrm rot="5400000">
            <a:off x="8513763" y="3736976"/>
            <a:ext cx="3200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558AB8"/>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B7CCE5"/>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l">
              <a:spcBef>
                <a:spcPct val="0"/>
              </a:spcBef>
              <a:buClrTx/>
              <a:buSzTx/>
              <a:buFontTx/>
              <a:buNone/>
            </a:pPr>
            <a:fld id="{5AE57455-06F2-48E4-8C57-CCBA2BE9B47B}" type="slidenum">
              <a:rPr lang="da-DK" altLang="da-DK" sz="1200" b="0">
                <a:solidFill>
                  <a:schemeClr val="tx2"/>
                </a:solidFill>
                <a:latin typeface="Arial" panose="020B0604020202020204" pitchFamily="34" charset="0"/>
              </a:rPr>
              <a:pPr algn="l">
                <a:spcBef>
                  <a:spcPct val="0"/>
                </a:spcBef>
                <a:buClrTx/>
                <a:buSzTx/>
                <a:buFontTx/>
                <a:buNone/>
              </a:pPr>
              <a:t>26</a:t>
            </a:fld>
            <a:endParaRPr lang="da-DK" altLang="da-DK" sz="1200" b="0">
              <a:solidFill>
                <a:schemeClr val="tx2"/>
              </a:solidFill>
              <a:latin typeface="Arial" panose="020B0604020202020204" pitchFamily="34" charset="0"/>
            </a:endParaRPr>
          </a:p>
        </p:txBody>
      </p:sp>
    </p:spTree>
    <p:extLst>
      <p:ext uri="{BB962C8B-B14F-4D97-AF65-F5344CB8AC3E}">
        <p14:creationId xmlns:p14="http://schemas.microsoft.com/office/powerpoint/2010/main" val="152539042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F47C351E-FF80-EE15-2AEA-02AC0A3AF082}"/>
              </a:ext>
            </a:extLst>
          </p:cNvPr>
          <p:cNvSpPr>
            <a:spLocks noGrp="1"/>
          </p:cNvSpPr>
          <p:nvPr>
            <p:ph type="title"/>
          </p:nvPr>
        </p:nvSpPr>
        <p:spPr>
          <a:xfrm>
            <a:off x="1825625" y="312739"/>
            <a:ext cx="8534400" cy="758825"/>
          </a:xfrm>
        </p:spPr>
        <p:txBody>
          <a:bodyPr>
            <a:normAutofit fontScale="90000"/>
          </a:bodyPr>
          <a:lstStyle/>
          <a:p>
            <a:pPr eaLnBrk="1" fontAlgn="auto" hangingPunct="1">
              <a:spcAft>
                <a:spcPts val="0"/>
              </a:spcAft>
              <a:defRPr/>
            </a:pPr>
            <a:r>
              <a:rPr lang="da-DK" sz="2800" dirty="0">
                <a:solidFill>
                  <a:schemeClr val="tx1"/>
                </a:solidFill>
              </a:rPr>
              <a:t>Centralvarme:</a:t>
            </a:r>
            <a:br>
              <a:rPr lang="da-DK" sz="2800" dirty="0">
                <a:solidFill>
                  <a:schemeClr val="tx1"/>
                </a:solidFill>
              </a:rPr>
            </a:br>
            <a:r>
              <a:rPr lang="da-DK" sz="2800" dirty="0">
                <a:solidFill>
                  <a:schemeClr val="tx1"/>
                </a:solidFill>
              </a:rPr>
              <a:t>Radiatorventiler.</a:t>
            </a:r>
          </a:p>
        </p:txBody>
      </p:sp>
      <p:sp>
        <p:nvSpPr>
          <p:cNvPr id="40963" name="Pladsholder til dato 3">
            <a:extLst>
              <a:ext uri="{FF2B5EF4-FFF2-40B4-BE49-F238E27FC236}">
                <a16:creationId xmlns:a16="http://schemas.microsoft.com/office/drawing/2014/main" id="{28BBC0DF-447C-06F9-8E56-3E1217CFB245}"/>
              </a:ext>
            </a:extLst>
          </p:cNvPr>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558AB8"/>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B7CCE5"/>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spcBef>
                <a:spcPct val="0"/>
              </a:spcBef>
              <a:buClrTx/>
              <a:buSzTx/>
              <a:buFontTx/>
              <a:buNone/>
            </a:pPr>
            <a:fld id="{233648F8-ED51-4488-93DA-776A60900EAD}" type="datetime1">
              <a:rPr lang="da-DK" altLang="da-DK" sz="1200" smtClean="0">
                <a:solidFill>
                  <a:schemeClr val="tx2"/>
                </a:solidFill>
                <a:latin typeface="Arial" panose="020B0604020202020204" pitchFamily="34" charset="0"/>
                <a:cs typeface="Arial" panose="020B0604020202020204" pitchFamily="34" charset="0"/>
              </a:rPr>
              <a:pPr>
                <a:spcBef>
                  <a:spcPct val="0"/>
                </a:spcBef>
                <a:buClrTx/>
                <a:buSzTx/>
                <a:buFontTx/>
                <a:buNone/>
              </a:pPr>
              <a:t>25-08-2025</a:t>
            </a:fld>
            <a:endParaRPr lang="da-DK" altLang="da-DK" sz="1200">
              <a:solidFill>
                <a:schemeClr val="tx2"/>
              </a:solidFill>
              <a:latin typeface="Arial" panose="020B0604020202020204" pitchFamily="34" charset="0"/>
              <a:cs typeface="Arial" panose="020B0604020202020204" pitchFamily="34" charset="0"/>
            </a:endParaRPr>
          </a:p>
        </p:txBody>
      </p:sp>
      <p:sp>
        <p:nvSpPr>
          <p:cNvPr id="40964" name="Pladsholder til diasnummer 5">
            <a:extLst>
              <a:ext uri="{FF2B5EF4-FFF2-40B4-BE49-F238E27FC236}">
                <a16:creationId xmlns:a16="http://schemas.microsoft.com/office/drawing/2014/main" id="{18077DD7-0D3F-295E-3727-9604AF895529}"/>
              </a:ext>
            </a:extLst>
          </p:cNvPr>
          <p:cNvSpPr>
            <a:spLocks noGrp="1"/>
          </p:cNvSpPr>
          <p:nvPr>
            <p:ph type="sldNum" sz="quarter" idx="12"/>
          </p:nvPr>
        </p:nvSpPr>
        <p:spPr bwMode="auto">
          <a:xfrm rot="5400000">
            <a:off x="8513763" y="3736976"/>
            <a:ext cx="3200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558AB8"/>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B7CCE5"/>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l">
              <a:spcBef>
                <a:spcPct val="0"/>
              </a:spcBef>
              <a:buClrTx/>
              <a:buSzTx/>
              <a:buFontTx/>
              <a:buNone/>
            </a:pPr>
            <a:fld id="{E9A86FA5-1983-4ECE-893B-8DABCBDFCDEC}" type="slidenum">
              <a:rPr lang="da-DK" altLang="da-DK" sz="1200" b="0">
                <a:solidFill>
                  <a:schemeClr val="tx2"/>
                </a:solidFill>
                <a:latin typeface="Arial" panose="020B0604020202020204" pitchFamily="34" charset="0"/>
              </a:rPr>
              <a:pPr algn="l">
                <a:spcBef>
                  <a:spcPct val="0"/>
                </a:spcBef>
                <a:buClrTx/>
                <a:buSzTx/>
                <a:buFontTx/>
                <a:buNone/>
              </a:pPr>
              <a:t>27</a:t>
            </a:fld>
            <a:endParaRPr lang="da-DK" altLang="da-DK" sz="1200" b="0">
              <a:solidFill>
                <a:schemeClr val="tx2"/>
              </a:solidFill>
              <a:latin typeface="Arial" panose="020B0604020202020204" pitchFamily="34" charset="0"/>
            </a:endParaRPr>
          </a:p>
        </p:txBody>
      </p:sp>
      <p:sp>
        <p:nvSpPr>
          <p:cNvPr id="40965" name="Text Box 3">
            <a:extLst>
              <a:ext uri="{FF2B5EF4-FFF2-40B4-BE49-F238E27FC236}">
                <a16:creationId xmlns:a16="http://schemas.microsoft.com/office/drawing/2014/main" id="{9D79693C-CF54-CDAF-7A17-0636CACDBD84}"/>
              </a:ext>
            </a:extLst>
          </p:cNvPr>
          <p:cNvSpPr txBox="1">
            <a:spLocks noChangeArrowheads="1"/>
          </p:cNvSpPr>
          <p:nvPr/>
        </p:nvSpPr>
        <p:spPr bwMode="auto">
          <a:xfrm>
            <a:off x="4633913" y="1844675"/>
            <a:ext cx="5670550" cy="304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9352" tIns="39676" rIns="79352" bIns="39676">
            <a:spAutoFit/>
          </a:bodyPr>
          <a:lstStyle>
            <a:lvl1pPr defTabSz="7937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defTabSz="793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defTabSz="793750">
              <a:spcBef>
                <a:spcPct val="20000"/>
              </a:spcBef>
              <a:buClr>
                <a:srgbClr val="558AB8"/>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defTabSz="793750">
              <a:spcBef>
                <a:spcPct val="20000"/>
              </a:spcBef>
              <a:buClr>
                <a:srgbClr val="B7CCE5"/>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defTabSz="793750">
              <a:spcBef>
                <a:spcPct val="20000"/>
              </a:spcBef>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defTabSz="79375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defTabSz="79375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defTabSz="79375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defTabSz="79375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spcBef>
                <a:spcPct val="50000"/>
              </a:spcBef>
              <a:buClrTx/>
              <a:buSzTx/>
              <a:buFontTx/>
              <a:buNone/>
            </a:pPr>
            <a:r>
              <a:rPr lang="da-DK" altLang="da-DK" sz="2400" b="1"/>
              <a:t>RA-U</a:t>
            </a:r>
            <a:br>
              <a:rPr lang="da-DK" altLang="da-DK" sz="2800" b="1"/>
            </a:br>
            <a:endParaRPr lang="da-DK" altLang="da-DK" sz="2800" b="1"/>
          </a:p>
          <a:p>
            <a:pPr>
              <a:lnSpc>
                <a:spcPct val="150000"/>
              </a:lnSpc>
              <a:spcBef>
                <a:spcPct val="50000"/>
              </a:spcBef>
              <a:buClrTx/>
              <a:buSzTx/>
              <a:buFontTx/>
              <a:buNone/>
            </a:pPr>
            <a:br>
              <a:rPr lang="da-DK" altLang="da-DK" sz="1800" b="1"/>
            </a:br>
            <a:r>
              <a:rPr lang="da-DK" altLang="da-DK" sz="1800"/>
              <a:t>RA-U leveres som ligeløb og vinkel i størrelserne 10 og 15.</a:t>
            </a:r>
            <a:br>
              <a:rPr lang="da-DK" altLang="da-DK" sz="1800"/>
            </a:br>
            <a:br>
              <a:rPr lang="da-DK" altLang="da-DK" sz="1800"/>
            </a:br>
            <a:r>
              <a:rPr lang="da-DK" altLang="da-DK" sz="1800"/>
              <a:t>Gul dækhætte.</a:t>
            </a:r>
          </a:p>
        </p:txBody>
      </p:sp>
      <p:pic>
        <p:nvPicPr>
          <p:cNvPr id="40966" name="Picture 4" descr="RA-U">
            <a:extLst>
              <a:ext uri="{FF2B5EF4-FFF2-40B4-BE49-F238E27FC236}">
                <a16:creationId xmlns:a16="http://schemas.microsoft.com/office/drawing/2014/main" id="{7613E95B-34FE-8CAD-19AB-DF061F5635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9813" y="2012951"/>
            <a:ext cx="1820862" cy="105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7" name="Picture 5" descr="013g3003">
            <a:extLst>
              <a:ext uri="{FF2B5EF4-FFF2-40B4-BE49-F238E27FC236}">
                <a16:creationId xmlns:a16="http://schemas.microsoft.com/office/drawing/2014/main" id="{9739C88C-AAD1-A2E8-7181-C1181FAC56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6938" y="3716339"/>
            <a:ext cx="1833562" cy="101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3838406"/>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8F7ABA78-1E18-0FAE-F050-8A384E4F6131}"/>
              </a:ext>
            </a:extLst>
          </p:cNvPr>
          <p:cNvSpPr>
            <a:spLocks noGrp="1"/>
          </p:cNvSpPr>
          <p:nvPr>
            <p:ph type="title"/>
          </p:nvPr>
        </p:nvSpPr>
        <p:spPr>
          <a:xfrm>
            <a:off x="1825625" y="312739"/>
            <a:ext cx="8534400" cy="758825"/>
          </a:xfrm>
        </p:spPr>
        <p:txBody>
          <a:bodyPr>
            <a:normAutofit fontScale="90000"/>
          </a:bodyPr>
          <a:lstStyle/>
          <a:p>
            <a:pPr eaLnBrk="1" fontAlgn="auto" hangingPunct="1">
              <a:spcAft>
                <a:spcPts val="0"/>
              </a:spcAft>
              <a:defRPr/>
            </a:pPr>
            <a:r>
              <a:rPr lang="da-DK" sz="2800" dirty="0">
                <a:solidFill>
                  <a:schemeClr val="tx1"/>
                </a:solidFill>
              </a:rPr>
              <a:t>Centralvarme:</a:t>
            </a:r>
            <a:br>
              <a:rPr lang="da-DK" sz="2800" dirty="0">
                <a:solidFill>
                  <a:schemeClr val="tx1"/>
                </a:solidFill>
              </a:rPr>
            </a:br>
            <a:r>
              <a:rPr lang="da-DK" sz="2800" dirty="0">
                <a:solidFill>
                  <a:schemeClr val="tx1"/>
                </a:solidFill>
              </a:rPr>
              <a:t>Radiatorventiler.</a:t>
            </a:r>
          </a:p>
        </p:txBody>
      </p:sp>
      <p:sp>
        <p:nvSpPr>
          <p:cNvPr id="43011" name="Pladsholder til dato 3">
            <a:extLst>
              <a:ext uri="{FF2B5EF4-FFF2-40B4-BE49-F238E27FC236}">
                <a16:creationId xmlns:a16="http://schemas.microsoft.com/office/drawing/2014/main" id="{8CAE280A-8B2A-B02F-15A7-5DEF969963D9}"/>
              </a:ext>
            </a:extLst>
          </p:cNvPr>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558AB8"/>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B7CCE5"/>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spcBef>
                <a:spcPct val="0"/>
              </a:spcBef>
              <a:buClrTx/>
              <a:buSzTx/>
              <a:buFontTx/>
              <a:buNone/>
            </a:pPr>
            <a:fld id="{8C1A78A5-AB61-466A-B111-DC7EA643F098}" type="datetime1">
              <a:rPr lang="da-DK" altLang="da-DK" sz="1200" smtClean="0">
                <a:solidFill>
                  <a:schemeClr val="tx2"/>
                </a:solidFill>
                <a:latin typeface="Arial" panose="020B0604020202020204" pitchFamily="34" charset="0"/>
                <a:cs typeface="Arial" panose="020B0604020202020204" pitchFamily="34" charset="0"/>
              </a:rPr>
              <a:pPr>
                <a:spcBef>
                  <a:spcPct val="0"/>
                </a:spcBef>
                <a:buClrTx/>
                <a:buSzTx/>
                <a:buFontTx/>
                <a:buNone/>
              </a:pPr>
              <a:t>25-08-2025</a:t>
            </a:fld>
            <a:endParaRPr lang="da-DK" altLang="da-DK" sz="1200">
              <a:solidFill>
                <a:schemeClr val="tx2"/>
              </a:solidFill>
              <a:latin typeface="Arial" panose="020B0604020202020204" pitchFamily="34" charset="0"/>
              <a:cs typeface="Arial" panose="020B0604020202020204" pitchFamily="34" charset="0"/>
            </a:endParaRPr>
          </a:p>
        </p:txBody>
      </p:sp>
      <p:sp>
        <p:nvSpPr>
          <p:cNvPr id="43012" name="Pladsholder til diasnummer 5">
            <a:extLst>
              <a:ext uri="{FF2B5EF4-FFF2-40B4-BE49-F238E27FC236}">
                <a16:creationId xmlns:a16="http://schemas.microsoft.com/office/drawing/2014/main" id="{B1F4A278-9707-076B-7A9C-2FB4D5A04D39}"/>
              </a:ext>
            </a:extLst>
          </p:cNvPr>
          <p:cNvSpPr>
            <a:spLocks noGrp="1"/>
          </p:cNvSpPr>
          <p:nvPr>
            <p:ph type="sldNum" sz="quarter" idx="12"/>
          </p:nvPr>
        </p:nvSpPr>
        <p:spPr bwMode="auto">
          <a:xfrm rot="5400000">
            <a:off x="8513763" y="3736976"/>
            <a:ext cx="3200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558AB8"/>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B7CCE5"/>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l">
              <a:spcBef>
                <a:spcPct val="0"/>
              </a:spcBef>
              <a:buClrTx/>
              <a:buSzTx/>
              <a:buFontTx/>
              <a:buNone/>
            </a:pPr>
            <a:fld id="{BDBF43C4-FBBE-44CF-84A1-C60C41AEA27D}" type="slidenum">
              <a:rPr lang="da-DK" altLang="da-DK" sz="1200" b="0">
                <a:solidFill>
                  <a:schemeClr val="tx2"/>
                </a:solidFill>
                <a:latin typeface="Arial" panose="020B0604020202020204" pitchFamily="34" charset="0"/>
              </a:rPr>
              <a:pPr algn="l">
                <a:spcBef>
                  <a:spcPct val="0"/>
                </a:spcBef>
                <a:buClrTx/>
                <a:buSzTx/>
                <a:buFontTx/>
                <a:buNone/>
              </a:pPr>
              <a:t>28</a:t>
            </a:fld>
            <a:endParaRPr lang="da-DK" altLang="da-DK" sz="1200" b="0">
              <a:solidFill>
                <a:schemeClr val="tx2"/>
              </a:solidFill>
              <a:latin typeface="Arial" panose="020B0604020202020204" pitchFamily="34" charset="0"/>
            </a:endParaRPr>
          </a:p>
        </p:txBody>
      </p:sp>
      <p:sp>
        <p:nvSpPr>
          <p:cNvPr id="43013" name="Text Box 3">
            <a:extLst>
              <a:ext uri="{FF2B5EF4-FFF2-40B4-BE49-F238E27FC236}">
                <a16:creationId xmlns:a16="http://schemas.microsoft.com/office/drawing/2014/main" id="{6CC9B6FA-3663-C2EC-9CD0-C82DA05E73B4}"/>
              </a:ext>
            </a:extLst>
          </p:cNvPr>
          <p:cNvSpPr txBox="1">
            <a:spLocks noChangeArrowheads="1"/>
          </p:cNvSpPr>
          <p:nvPr/>
        </p:nvSpPr>
        <p:spPr bwMode="auto">
          <a:xfrm>
            <a:off x="4524375" y="1844675"/>
            <a:ext cx="5670550" cy="377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9352" tIns="39676" rIns="79352" bIns="39676">
            <a:spAutoFit/>
          </a:bodyPr>
          <a:lstStyle>
            <a:lvl1pPr defTabSz="7937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defTabSz="793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defTabSz="793750">
              <a:spcBef>
                <a:spcPct val="20000"/>
              </a:spcBef>
              <a:buClr>
                <a:srgbClr val="558AB8"/>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defTabSz="793750">
              <a:spcBef>
                <a:spcPct val="20000"/>
              </a:spcBef>
              <a:buClr>
                <a:srgbClr val="B7CCE5"/>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defTabSz="793750">
              <a:spcBef>
                <a:spcPct val="20000"/>
              </a:spcBef>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defTabSz="79375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defTabSz="79375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defTabSz="79375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defTabSz="79375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spcBef>
                <a:spcPct val="50000"/>
              </a:spcBef>
              <a:buClrTx/>
              <a:buSzTx/>
              <a:buFontTx/>
              <a:buNone/>
            </a:pPr>
            <a:r>
              <a:rPr lang="da-DK" altLang="da-DK" sz="2400" b="1"/>
              <a:t>RA-UR</a:t>
            </a:r>
            <a:br>
              <a:rPr lang="da-DK" altLang="da-DK" sz="1800" b="1"/>
            </a:br>
            <a:endParaRPr lang="da-DK" altLang="da-DK" sz="1800" b="1"/>
          </a:p>
          <a:p>
            <a:pPr>
              <a:lnSpc>
                <a:spcPct val="150000"/>
              </a:lnSpc>
              <a:spcBef>
                <a:spcPct val="50000"/>
              </a:spcBef>
              <a:buClrTx/>
              <a:buSzTx/>
              <a:buFontTx/>
              <a:buNone/>
            </a:pPr>
            <a:br>
              <a:rPr lang="da-DK" altLang="da-DK" sz="1800" b="1"/>
            </a:br>
            <a:r>
              <a:rPr lang="da-DK" altLang="da-DK" sz="1800"/>
              <a:t>Leveres som ligeløb og vinkel i størrelse 10 og 15, og som UK-model i størrelse 10.</a:t>
            </a:r>
            <a:br>
              <a:rPr lang="da-DK" altLang="da-DK" sz="1800"/>
            </a:br>
            <a:r>
              <a:rPr lang="da-DK" altLang="da-DK" sz="1800"/>
              <a:t>RA-UR har samme byggemål og tilslutning som FJVR</a:t>
            </a:r>
            <a:br>
              <a:rPr lang="da-DK" altLang="da-DK" sz="1800"/>
            </a:br>
            <a:br>
              <a:rPr lang="da-DK" altLang="da-DK" sz="1800"/>
            </a:br>
            <a:r>
              <a:rPr lang="da-DK" altLang="da-DK" sz="1800"/>
              <a:t>Gul dækhætte.</a:t>
            </a:r>
          </a:p>
        </p:txBody>
      </p:sp>
      <p:pic>
        <p:nvPicPr>
          <p:cNvPr id="43014" name="Picture 4" descr="013G3298">
            <a:extLst>
              <a:ext uri="{FF2B5EF4-FFF2-40B4-BE49-F238E27FC236}">
                <a16:creationId xmlns:a16="http://schemas.microsoft.com/office/drawing/2014/main" id="{EC9A6571-1323-FCE9-E2C3-EBD6758777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251" y="1785938"/>
            <a:ext cx="1719263"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5" name="Picture 5" descr="RA-UR-v">
            <a:extLst>
              <a:ext uri="{FF2B5EF4-FFF2-40B4-BE49-F238E27FC236}">
                <a16:creationId xmlns:a16="http://schemas.microsoft.com/office/drawing/2014/main" id="{14178EB0-A607-C713-44C6-D123B1D3D8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5564" y="3000376"/>
            <a:ext cx="1190625"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6" name="Picture 6" descr="013G3297">
            <a:extLst>
              <a:ext uri="{FF2B5EF4-FFF2-40B4-BE49-F238E27FC236}">
                <a16:creationId xmlns:a16="http://schemas.microsoft.com/office/drawing/2014/main" id="{CB4A071F-CD56-8B4C-2216-A9E62F321D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4929188"/>
            <a:ext cx="1773238"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562399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a:extLst>
              <a:ext uri="{FF2B5EF4-FFF2-40B4-BE49-F238E27FC236}">
                <a16:creationId xmlns:a16="http://schemas.microsoft.com/office/drawing/2014/main" id="{A92E5B31-523B-13D2-60F3-4D4ACA0DEF8F}"/>
              </a:ext>
            </a:extLst>
          </p:cNvPr>
          <p:cNvSpPr>
            <a:spLocks noGrp="1" noChangeArrowheads="1"/>
          </p:cNvSpPr>
          <p:nvPr>
            <p:ph type="title"/>
          </p:nvPr>
        </p:nvSpPr>
        <p:spPr>
          <a:xfrm>
            <a:off x="1825625" y="312739"/>
            <a:ext cx="8534400" cy="758825"/>
          </a:xfrm>
        </p:spPr>
        <p:txBody>
          <a:bodyPr>
            <a:normAutofit fontScale="90000"/>
          </a:bodyPr>
          <a:lstStyle/>
          <a:p>
            <a:pPr eaLnBrk="1" fontAlgn="auto" hangingPunct="1">
              <a:spcAft>
                <a:spcPts val="0"/>
              </a:spcAft>
              <a:defRPr/>
            </a:pPr>
            <a:r>
              <a:rPr lang="da-DK" dirty="0">
                <a:solidFill>
                  <a:schemeClr val="tx1"/>
                </a:solidFill>
              </a:rPr>
              <a:t>Centralvarme:</a:t>
            </a:r>
            <a:br>
              <a:rPr lang="da-DK" dirty="0">
                <a:solidFill>
                  <a:schemeClr val="tx1"/>
                </a:solidFill>
              </a:rPr>
            </a:br>
            <a:r>
              <a:rPr lang="da-DK" sz="2800" dirty="0">
                <a:solidFill>
                  <a:schemeClr val="tx1"/>
                </a:solidFill>
              </a:rPr>
              <a:t>Radiatorventiler.</a:t>
            </a:r>
          </a:p>
        </p:txBody>
      </p:sp>
      <p:sp>
        <p:nvSpPr>
          <p:cNvPr id="65539" name="Pladsholder til dato 5">
            <a:extLst>
              <a:ext uri="{FF2B5EF4-FFF2-40B4-BE49-F238E27FC236}">
                <a16:creationId xmlns:a16="http://schemas.microsoft.com/office/drawing/2014/main" id="{B49D0299-7C5F-1BB6-4FEC-994DCF9A8FA1}"/>
              </a:ext>
            </a:extLst>
          </p:cNvPr>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558AB8"/>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B7CCE5"/>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spcBef>
                <a:spcPct val="0"/>
              </a:spcBef>
              <a:buClrTx/>
              <a:buSzTx/>
              <a:buFontTx/>
              <a:buNone/>
            </a:pPr>
            <a:fld id="{19A53EDC-5008-4F7A-8FC6-77A0288D5307}" type="datetime1">
              <a:rPr lang="da-DK" altLang="da-DK" sz="1200" smtClean="0">
                <a:solidFill>
                  <a:schemeClr val="tx2"/>
                </a:solidFill>
                <a:latin typeface="Arial" panose="020B0604020202020204" pitchFamily="34" charset="0"/>
                <a:cs typeface="Arial" panose="020B0604020202020204" pitchFamily="34" charset="0"/>
              </a:rPr>
              <a:pPr>
                <a:spcBef>
                  <a:spcPct val="0"/>
                </a:spcBef>
                <a:buClrTx/>
                <a:buSzTx/>
                <a:buFontTx/>
                <a:buNone/>
              </a:pPr>
              <a:t>25-08-2025</a:t>
            </a:fld>
            <a:endParaRPr lang="da-DK" altLang="da-DK" sz="1200">
              <a:solidFill>
                <a:schemeClr val="tx2"/>
              </a:solidFill>
              <a:latin typeface="Arial" panose="020B0604020202020204" pitchFamily="34" charset="0"/>
              <a:cs typeface="Arial" panose="020B0604020202020204" pitchFamily="34" charset="0"/>
            </a:endParaRPr>
          </a:p>
        </p:txBody>
      </p:sp>
      <p:sp>
        <p:nvSpPr>
          <p:cNvPr id="65540" name="Pladsholder til diasnummer 6">
            <a:extLst>
              <a:ext uri="{FF2B5EF4-FFF2-40B4-BE49-F238E27FC236}">
                <a16:creationId xmlns:a16="http://schemas.microsoft.com/office/drawing/2014/main" id="{9ECCEE64-415A-E27D-15AA-36FA18F950F1}"/>
              </a:ext>
            </a:extLst>
          </p:cNvPr>
          <p:cNvSpPr>
            <a:spLocks noGrp="1"/>
          </p:cNvSpPr>
          <p:nvPr>
            <p:ph type="sldNum" sz="quarter" idx="12"/>
          </p:nvPr>
        </p:nvSpPr>
        <p:spPr bwMode="auto">
          <a:xfrm rot="5400000">
            <a:off x="8513763" y="3736976"/>
            <a:ext cx="3200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558AB8"/>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B7CCE5"/>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l">
              <a:spcBef>
                <a:spcPct val="0"/>
              </a:spcBef>
              <a:buClrTx/>
              <a:buSzTx/>
              <a:buFontTx/>
              <a:buNone/>
            </a:pPr>
            <a:fld id="{154CD118-2FC8-49E6-8974-7E3756CED30D}" type="slidenum">
              <a:rPr lang="da-DK" altLang="da-DK" sz="1200" b="0">
                <a:solidFill>
                  <a:schemeClr val="tx2"/>
                </a:solidFill>
                <a:latin typeface="Arial" panose="020B0604020202020204" pitchFamily="34" charset="0"/>
              </a:rPr>
              <a:pPr algn="l">
                <a:spcBef>
                  <a:spcPct val="0"/>
                </a:spcBef>
                <a:buClrTx/>
                <a:buSzTx/>
                <a:buFontTx/>
                <a:buNone/>
              </a:pPr>
              <a:t>29</a:t>
            </a:fld>
            <a:endParaRPr lang="da-DK" altLang="da-DK" sz="1200" b="0">
              <a:solidFill>
                <a:schemeClr val="tx2"/>
              </a:solidFill>
              <a:latin typeface="Arial" panose="020B0604020202020204" pitchFamily="34" charset="0"/>
            </a:endParaRPr>
          </a:p>
        </p:txBody>
      </p:sp>
      <p:sp>
        <p:nvSpPr>
          <p:cNvPr id="65541" name="Rectangle 8">
            <a:extLst>
              <a:ext uri="{FF2B5EF4-FFF2-40B4-BE49-F238E27FC236}">
                <a16:creationId xmlns:a16="http://schemas.microsoft.com/office/drawing/2014/main" id="{898BBC42-1003-F03A-9F85-442FE85615A1}"/>
              </a:ext>
            </a:extLst>
          </p:cNvPr>
          <p:cNvSpPr>
            <a:spLocks noGrp="1" noChangeArrowheads="1"/>
          </p:cNvSpPr>
          <p:nvPr>
            <p:ph type="body" idx="4294967295"/>
          </p:nvPr>
        </p:nvSpPr>
        <p:spPr>
          <a:xfrm>
            <a:off x="0" y="2044700"/>
            <a:ext cx="8504238" cy="4241800"/>
          </a:xfrm>
        </p:spPr>
        <p:txBody>
          <a:bodyPr/>
          <a:lstStyle/>
          <a:p>
            <a:pPr eaLnBrk="1" hangingPunct="1">
              <a:lnSpc>
                <a:spcPct val="150000"/>
              </a:lnSpc>
            </a:pPr>
            <a:r>
              <a:rPr lang="da-DK" altLang="da-DK" sz="2000" b="1"/>
              <a:t>Ventiler med fast kapacitetsbegrænsning</a:t>
            </a:r>
            <a:br>
              <a:rPr lang="da-DK" altLang="da-DK" sz="2000"/>
            </a:br>
            <a:r>
              <a:rPr lang="da-DK" altLang="da-DK" sz="2000"/>
              <a:t>Ventilhuse type RA-G er beregnet til tostrengsanlæg med naturlig cirkulation </a:t>
            </a:r>
            <a:br>
              <a:rPr lang="da-DK" altLang="da-DK" sz="2000"/>
            </a:br>
            <a:r>
              <a:rPr lang="da-DK" altLang="da-DK" sz="2000"/>
              <a:t>eller til etstrengsanlæg med pumpe. </a:t>
            </a:r>
            <a:br>
              <a:rPr lang="da-DK" altLang="da-DK" sz="2000"/>
            </a:br>
            <a:r>
              <a:rPr lang="da-DK" altLang="da-DK" sz="2000"/>
              <a:t>RA-G er udført med faste kapacitetsbegrænsninger og er især velegnet, hvor et lille drivtryk kræver store kapaciteter</a:t>
            </a:r>
          </a:p>
        </p:txBody>
      </p:sp>
      <p:pic>
        <p:nvPicPr>
          <p:cNvPr id="65542" name="Picture 6" descr="25964">
            <a:extLst>
              <a:ext uri="{FF2B5EF4-FFF2-40B4-BE49-F238E27FC236}">
                <a16:creationId xmlns:a16="http://schemas.microsoft.com/office/drawing/2014/main" id="{52A4D79C-E8CF-CFE3-98A7-FD244DFF19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8575" y="4797426"/>
            <a:ext cx="2592388" cy="183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3" name="Text Box 9">
            <a:extLst>
              <a:ext uri="{FF2B5EF4-FFF2-40B4-BE49-F238E27FC236}">
                <a16:creationId xmlns:a16="http://schemas.microsoft.com/office/drawing/2014/main" id="{E7BA53A8-472C-0903-42FD-063280D9A7B1}"/>
              </a:ext>
            </a:extLst>
          </p:cNvPr>
          <p:cNvSpPr txBox="1">
            <a:spLocks noChangeArrowheads="1"/>
          </p:cNvSpPr>
          <p:nvPr/>
        </p:nvSpPr>
        <p:spPr bwMode="auto">
          <a:xfrm>
            <a:off x="1738314" y="1428750"/>
            <a:ext cx="2016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squar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558AB8"/>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B7CCE5"/>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50000"/>
              </a:spcBef>
              <a:buClrTx/>
              <a:buSzTx/>
              <a:buFont typeface="Wingdings" panose="05000000000000000000" pitchFamily="2" charset="2"/>
              <a:buNone/>
            </a:pPr>
            <a:r>
              <a:rPr lang="da-DK" altLang="da-DK" sz="1800" b="1">
                <a:latin typeface="Georgia" panose="02040502050405020303" pitchFamily="18" charset="0"/>
              </a:rPr>
              <a:t>RA-G ventil.</a:t>
            </a:r>
          </a:p>
        </p:txBody>
      </p:sp>
    </p:spTree>
    <p:extLst>
      <p:ext uri="{BB962C8B-B14F-4D97-AF65-F5344CB8AC3E}">
        <p14:creationId xmlns:p14="http://schemas.microsoft.com/office/powerpoint/2010/main" val="639321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69BB70-AB28-43DF-A15A-FD5A2F8E3624}"/>
              </a:ext>
            </a:extLst>
          </p:cNvPr>
          <p:cNvSpPr>
            <a:spLocks noGrp="1"/>
          </p:cNvSpPr>
          <p:nvPr>
            <p:ph type="title"/>
          </p:nvPr>
        </p:nvSpPr>
        <p:spPr/>
        <p:txBody>
          <a:bodyPr/>
          <a:lstStyle/>
          <a:p>
            <a:r>
              <a:rPr lang="da-DK" dirty="0"/>
              <a:t>Grundlæggende enheder</a:t>
            </a:r>
          </a:p>
        </p:txBody>
      </p:sp>
      <p:graphicFrame>
        <p:nvGraphicFramePr>
          <p:cNvPr id="10" name="Tabel 10">
            <a:extLst>
              <a:ext uri="{FF2B5EF4-FFF2-40B4-BE49-F238E27FC236}">
                <a16:creationId xmlns:a16="http://schemas.microsoft.com/office/drawing/2014/main" id="{730FFB5B-726A-4152-9718-8BEDE5950778}"/>
              </a:ext>
            </a:extLst>
          </p:cNvPr>
          <p:cNvGraphicFramePr>
            <a:graphicFrameLocks noGrp="1"/>
          </p:cNvGraphicFramePr>
          <p:nvPr>
            <p:ph idx="1"/>
            <p:extLst>
              <p:ext uri="{D42A27DB-BD31-4B8C-83A1-F6EECF244321}">
                <p14:modId xmlns:p14="http://schemas.microsoft.com/office/powerpoint/2010/main" val="3452016971"/>
              </p:ext>
            </p:extLst>
          </p:nvPr>
        </p:nvGraphicFramePr>
        <p:xfrm>
          <a:off x="838200" y="1690688"/>
          <a:ext cx="10515600" cy="4937760"/>
        </p:xfrm>
        <a:graphic>
          <a:graphicData uri="http://schemas.openxmlformats.org/drawingml/2006/table">
            <a:tbl>
              <a:tblPr firstRow="1" bandRow="1">
                <a:tableStyleId>{073A0DAA-6AF3-43AB-8588-CEC1D06C72B9}</a:tableStyleId>
              </a:tblPr>
              <a:tblGrid>
                <a:gridCol w="3505200">
                  <a:extLst>
                    <a:ext uri="{9D8B030D-6E8A-4147-A177-3AD203B41FA5}">
                      <a16:colId xmlns:a16="http://schemas.microsoft.com/office/drawing/2014/main" val="3143429289"/>
                    </a:ext>
                  </a:extLst>
                </a:gridCol>
                <a:gridCol w="3505200">
                  <a:extLst>
                    <a:ext uri="{9D8B030D-6E8A-4147-A177-3AD203B41FA5}">
                      <a16:colId xmlns:a16="http://schemas.microsoft.com/office/drawing/2014/main" val="3328350285"/>
                    </a:ext>
                  </a:extLst>
                </a:gridCol>
                <a:gridCol w="3505200">
                  <a:extLst>
                    <a:ext uri="{9D8B030D-6E8A-4147-A177-3AD203B41FA5}">
                      <a16:colId xmlns:a16="http://schemas.microsoft.com/office/drawing/2014/main" val="3992112711"/>
                    </a:ext>
                  </a:extLst>
                </a:gridCol>
              </a:tblGrid>
              <a:tr h="293891">
                <a:tc>
                  <a:txBody>
                    <a:bodyPr/>
                    <a:lstStyle/>
                    <a:p>
                      <a:endParaRPr lang="da-DK" dirty="0"/>
                    </a:p>
                  </a:txBody>
                  <a:tcPr/>
                </a:tc>
                <a:tc>
                  <a:txBody>
                    <a:bodyPr/>
                    <a:lstStyle/>
                    <a:p>
                      <a:r>
                        <a:rPr lang="da-DK" dirty="0"/>
                        <a:t>Navn</a:t>
                      </a:r>
                    </a:p>
                  </a:txBody>
                  <a:tcPr/>
                </a:tc>
                <a:tc>
                  <a:txBody>
                    <a:bodyPr/>
                    <a:lstStyle/>
                    <a:p>
                      <a:r>
                        <a:rPr lang="da-DK" dirty="0"/>
                        <a:t>Enhed</a:t>
                      </a:r>
                    </a:p>
                  </a:txBody>
                  <a:tcPr/>
                </a:tc>
                <a:extLst>
                  <a:ext uri="{0D108BD9-81ED-4DB2-BD59-A6C34878D82A}">
                    <a16:rowId xmlns:a16="http://schemas.microsoft.com/office/drawing/2014/main" val="3296007225"/>
                  </a:ext>
                </a:extLst>
              </a:tr>
              <a:tr h="293891">
                <a:tc>
                  <a:txBody>
                    <a:bodyPr/>
                    <a:lstStyle/>
                    <a:p>
                      <a:r>
                        <a:rPr lang="da-DK" dirty="0"/>
                        <a:t>Faktisk temperatur</a:t>
                      </a:r>
                    </a:p>
                  </a:txBody>
                  <a:tcPr/>
                </a:tc>
                <a:tc>
                  <a:txBody>
                    <a:bodyPr/>
                    <a:lstStyle/>
                    <a:p>
                      <a:r>
                        <a:rPr lang="da-DK" dirty="0"/>
                        <a:t>Grader Celsius</a:t>
                      </a:r>
                    </a:p>
                  </a:txBody>
                  <a:tcPr/>
                </a:tc>
                <a:tc>
                  <a:txBody>
                    <a:bodyPr/>
                    <a:lstStyle/>
                    <a:p>
                      <a:r>
                        <a:rPr lang="da-DK" dirty="0"/>
                        <a:t>Grader C</a:t>
                      </a:r>
                    </a:p>
                  </a:txBody>
                  <a:tcPr/>
                </a:tc>
                <a:extLst>
                  <a:ext uri="{0D108BD9-81ED-4DB2-BD59-A6C34878D82A}">
                    <a16:rowId xmlns:a16="http://schemas.microsoft.com/office/drawing/2014/main" val="1615721092"/>
                  </a:ext>
                </a:extLst>
              </a:tr>
              <a:tr h="293891">
                <a:tc>
                  <a:txBody>
                    <a:bodyPr/>
                    <a:lstStyle/>
                    <a:p>
                      <a:r>
                        <a:rPr lang="da-DK" dirty="0"/>
                        <a:t>Forskelstemperatur</a:t>
                      </a:r>
                    </a:p>
                  </a:txBody>
                  <a:tcPr/>
                </a:tc>
                <a:tc>
                  <a:txBody>
                    <a:bodyPr/>
                    <a:lstStyle/>
                    <a:p>
                      <a:r>
                        <a:rPr lang="da-DK" dirty="0"/>
                        <a:t>Kelvin</a:t>
                      </a:r>
                    </a:p>
                  </a:txBody>
                  <a:tcPr/>
                </a:tc>
                <a:tc>
                  <a:txBody>
                    <a:bodyPr/>
                    <a:lstStyle/>
                    <a:p>
                      <a:r>
                        <a:rPr lang="da-DK" dirty="0"/>
                        <a:t>K</a:t>
                      </a:r>
                    </a:p>
                  </a:txBody>
                  <a:tcPr/>
                </a:tc>
                <a:extLst>
                  <a:ext uri="{0D108BD9-81ED-4DB2-BD59-A6C34878D82A}">
                    <a16:rowId xmlns:a16="http://schemas.microsoft.com/office/drawing/2014/main" val="586816115"/>
                  </a:ext>
                </a:extLst>
              </a:tr>
              <a:tr h="507263">
                <a:tc>
                  <a:txBody>
                    <a:bodyPr/>
                    <a:lstStyle/>
                    <a:p>
                      <a:r>
                        <a:rPr lang="da-DK" dirty="0"/>
                        <a:t>Tryk (pumper)</a:t>
                      </a:r>
                    </a:p>
                  </a:txBody>
                  <a:tcPr/>
                </a:tc>
                <a:tc>
                  <a:txBody>
                    <a:bodyPr/>
                    <a:lstStyle/>
                    <a:p>
                      <a:r>
                        <a:rPr lang="da-DK" dirty="0"/>
                        <a:t>Bar, kilo pascal eller meter vand søjle</a:t>
                      </a:r>
                    </a:p>
                  </a:txBody>
                  <a:tcPr/>
                </a:tc>
                <a:tc>
                  <a:txBody>
                    <a:bodyPr/>
                    <a:lstStyle/>
                    <a:p>
                      <a:r>
                        <a:rPr lang="da-DK" dirty="0"/>
                        <a:t>Bar, kPa eller </a:t>
                      </a:r>
                      <a:r>
                        <a:rPr lang="da-DK" dirty="0" err="1"/>
                        <a:t>mVs</a:t>
                      </a:r>
                      <a:endParaRPr lang="da-DK" dirty="0"/>
                    </a:p>
                  </a:txBody>
                  <a:tcPr/>
                </a:tc>
                <a:extLst>
                  <a:ext uri="{0D108BD9-81ED-4DB2-BD59-A6C34878D82A}">
                    <a16:rowId xmlns:a16="http://schemas.microsoft.com/office/drawing/2014/main" val="2196714250"/>
                  </a:ext>
                </a:extLst>
              </a:tr>
              <a:tr h="293891">
                <a:tc>
                  <a:txBody>
                    <a:bodyPr/>
                    <a:lstStyle/>
                    <a:p>
                      <a:r>
                        <a:rPr lang="da-DK" dirty="0"/>
                        <a:t>Effekt</a:t>
                      </a:r>
                    </a:p>
                  </a:txBody>
                  <a:tcPr/>
                </a:tc>
                <a:tc>
                  <a:txBody>
                    <a:bodyPr/>
                    <a:lstStyle/>
                    <a:p>
                      <a:r>
                        <a:rPr lang="da-DK" dirty="0"/>
                        <a:t>Watt eller kilo watt</a:t>
                      </a:r>
                    </a:p>
                  </a:txBody>
                  <a:tcPr/>
                </a:tc>
                <a:tc>
                  <a:txBody>
                    <a:bodyPr/>
                    <a:lstStyle/>
                    <a:p>
                      <a:r>
                        <a:rPr lang="da-DK" dirty="0"/>
                        <a:t>W eller kW</a:t>
                      </a:r>
                    </a:p>
                  </a:txBody>
                  <a:tcPr/>
                </a:tc>
                <a:extLst>
                  <a:ext uri="{0D108BD9-81ED-4DB2-BD59-A6C34878D82A}">
                    <a16:rowId xmlns:a16="http://schemas.microsoft.com/office/drawing/2014/main" val="808605930"/>
                  </a:ext>
                </a:extLst>
              </a:tr>
              <a:tr h="942061">
                <a:tc>
                  <a:txBody>
                    <a:bodyPr/>
                    <a:lstStyle/>
                    <a:p>
                      <a:r>
                        <a:rPr lang="da-DK" dirty="0"/>
                        <a:t>Energi</a:t>
                      </a:r>
                    </a:p>
                  </a:txBody>
                  <a:tcPr/>
                </a:tc>
                <a:tc>
                  <a:txBody>
                    <a:bodyPr/>
                    <a:lstStyle/>
                    <a:p>
                      <a:r>
                        <a:rPr lang="da-DK" dirty="0"/>
                        <a:t>Kilo watt timer, </a:t>
                      </a:r>
                      <a:r>
                        <a:rPr lang="da-DK" dirty="0" err="1"/>
                        <a:t>Mega</a:t>
                      </a:r>
                      <a:r>
                        <a:rPr lang="da-DK" dirty="0"/>
                        <a:t> watt timer, kilo joule, </a:t>
                      </a:r>
                      <a:r>
                        <a:rPr lang="da-DK" dirty="0" err="1"/>
                        <a:t>Mega</a:t>
                      </a:r>
                      <a:r>
                        <a:rPr lang="da-DK" dirty="0"/>
                        <a:t> joule, liter olie, normal kubikmeter gas eller kilo træ (piller)</a:t>
                      </a:r>
                    </a:p>
                  </a:txBody>
                  <a:tcPr/>
                </a:tc>
                <a:tc>
                  <a:txBody>
                    <a:bodyPr/>
                    <a:lstStyle/>
                    <a:p>
                      <a:r>
                        <a:rPr lang="da-DK" dirty="0"/>
                        <a:t>kWh, MWh, kJ, MJ, l olie, m</a:t>
                      </a:r>
                      <a:r>
                        <a:rPr lang="da-DK" baseline="-25000" dirty="0"/>
                        <a:t>n</a:t>
                      </a:r>
                      <a:r>
                        <a:rPr lang="da-DK" baseline="30000" dirty="0"/>
                        <a:t>3</a:t>
                      </a:r>
                      <a:r>
                        <a:rPr lang="da-DK" baseline="0" dirty="0"/>
                        <a:t> gas eller kg træ.</a:t>
                      </a:r>
                      <a:endParaRPr lang="da-DK" dirty="0"/>
                    </a:p>
                  </a:txBody>
                  <a:tcPr/>
                </a:tc>
                <a:extLst>
                  <a:ext uri="{0D108BD9-81ED-4DB2-BD59-A6C34878D82A}">
                    <a16:rowId xmlns:a16="http://schemas.microsoft.com/office/drawing/2014/main" val="4008745775"/>
                  </a:ext>
                </a:extLst>
              </a:tr>
              <a:tr h="724662">
                <a:tc>
                  <a:txBody>
                    <a:bodyPr/>
                    <a:lstStyle/>
                    <a:p>
                      <a:r>
                        <a:rPr lang="da-DK" dirty="0"/>
                        <a:t>Volumenstrøm</a:t>
                      </a:r>
                    </a:p>
                  </a:txBody>
                  <a:tcPr/>
                </a:tc>
                <a:tc>
                  <a:txBody>
                    <a:bodyPr/>
                    <a:lstStyle/>
                    <a:p>
                      <a:r>
                        <a:rPr lang="da-DK" dirty="0"/>
                        <a:t>Kubikmeter pr. sekund, liter pr. sekund, liter pr. time eller kubikmeter pr. time</a:t>
                      </a:r>
                    </a:p>
                  </a:txBody>
                  <a:tcPr/>
                </a:tc>
                <a:tc>
                  <a:txBody>
                    <a:bodyPr/>
                    <a:lstStyle/>
                    <a:p>
                      <a:r>
                        <a:rPr lang="da-DK" dirty="0"/>
                        <a:t>M</a:t>
                      </a:r>
                      <a:r>
                        <a:rPr lang="da-DK" baseline="30000" dirty="0"/>
                        <a:t>3</a:t>
                      </a:r>
                      <a:r>
                        <a:rPr lang="da-DK" baseline="0" dirty="0"/>
                        <a:t>/s, l/s, l/h eller </a:t>
                      </a:r>
                      <a:r>
                        <a:rPr lang="da-DK" dirty="0"/>
                        <a:t>M</a:t>
                      </a:r>
                      <a:r>
                        <a:rPr lang="da-DK" baseline="30000" dirty="0"/>
                        <a:t>3</a:t>
                      </a:r>
                      <a:r>
                        <a:rPr lang="da-DK" baseline="0" dirty="0"/>
                        <a:t>/h</a:t>
                      </a:r>
                      <a:endParaRPr lang="da-DK" dirty="0"/>
                    </a:p>
                  </a:txBody>
                  <a:tcPr/>
                </a:tc>
                <a:extLst>
                  <a:ext uri="{0D108BD9-81ED-4DB2-BD59-A6C34878D82A}">
                    <a16:rowId xmlns:a16="http://schemas.microsoft.com/office/drawing/2014/main" val="553162616"/>
                  </a:ext>
                </a:extLst>
              </a:tr>
              <a:tr h="293891">
                <a:tc>
                  <a:txBody>
                    <a:bodyPr/>
                    <a:lstStyle/>
                    <a:p>
                      <a:r>
                        <a:rPr lang="da-DK" dirty="0"/>
                        <a:t>Massefylde/densitet</a:t>
                      </a:r>
                    </a:p>
                  </a:txBody>
                  <a:tcPr/>
                </a:tc>
                <a:tc>
                  <a:txBody>
                    <a:bodyPr/>
                    <a:lstStyle/>
                    <a:p>
                      <a:r>
                        <a:rPr lang="da-DK" dirty="0"/>
                        <a:t>Kilo gram pr. kubik meter</a:t>
                      </a:r>
                    </a:p>
                  </a:txBody>
                  <a:tcPr/>
                </a:tc>
                <a:tc>
                  <a:txBody>
                    <a:bodyPr/>
                    <a:lstStyle/>
                    <a:p>
                      <a:r>
                        <a:rPr lang="da-DK" dirty="0"/>
                        <a:t>Kg/m</a:t>
                      </a:r>
                      <a:r>
                        <a:rPr lang="da-DK" baseline="30000" dirty="0"/>
                        <a:t>3</a:t>
                      </a:r>
                      <a:endParaRPr lang="da-DK" dirty="0"/>
                    </a:p>
                  </a:txBody>
                  <a:tcPr/>
                </a:tc>
                <a:extLst>
                  <a:ext uri="{0D108BD9-81ED-4DB2-BD59-A6C34878D82A}">
                    <a16:rowId xmlns:a16="http://schemas.microsoft.com/office/drawing/2014/main" val="3494057105"/>
                  </a:ext>
                </a:extLst>
              </a:tr>
              <a:tr h="293891">
                <a:tc>
                  <a:txBody>
                    <a:bodyPr/>
                    <a:lstStyle/>
                    <a:p>
                      <a:r>
                        <a:rPr lang="da-DK" dirty="0"/>
                        <a:t>Specifik varmekapacitet</a:t>
                      </a:r>
                    </a:p>
                  </a:txBody>
                  <a:tcPr/>
                </a:tc>
                <a:tc>
                  <a:txBody>
                    <a:bodyPr/>
                    <a:lstStyle/>
                    <a:p>
                      <a:r>
                        <a:rPr lang="da-DK" dirty="0"/>
                        <a:t>Kilo </a:t>
                      </a:r>
                      <a:r>
                        <a:rPr lang="da-DK" dirty="0" err="1"/>
                        <a:t>jouel</a:t>
                      </a:r>
                      <a:r>
                        <a:rPr lang="da-DK" dirty="0"/>
                        <a:t> pr kg gange kelvin</a:t>
                      </a:r>
                    </a:p>
                  </a:txBody>
                  <a:tcPr/>
                </a:tc>
                <a:tc>
                  <a:txBody>
                    <a:bodyPr/>
                    <a:lstStyle/>
                    <a:p>
                      <a:r>
                        <a:rPr lang="da-DK" dirty="0"/>
                        <a:t>kJ/(kg*k)</a:t>
                      </a:r>
                    </a:p>
                  </a:txBody>
                  <a:tcPr/>
                </a:tc>
                <a:extLst>
                  <a:ext uri="{0D108BD9-81ED-4DB2-BD59-A6C34878D82A}">
                    <a16:rowId xmlns:a16="http://schemas.microsoft.com/office/drawing/2014/main" val="2463675501"/>
                  </a:ext>
                </a:extLst>
              </a:tr>
            </a:tbl>
          </a:graphicData>
        </a:graphic>
      </p:graphicFrame>
    </p:spTree>
    <p:extLst>
      <p:ext uri="{BB962C8B-B14F-4D97-AF65-F5344CB8AC3E}">
        <p14:creationId xmlns:p14="http://schemas.microsoft.com/office/powerpoint/2010/main" val="2597964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927277-1485-9E1C-28B5-92B53E74A70E}"/>
              </a:ext>
            </a:extLst>
          </p:cNvPr>
          <p:cNvSpPr>
            <a:spLocks noGrp="1"/>
          </p:cNvSpPr>
          <p:nvPr>
            <p:ph type="title"/>
          </p:nvPr>
        </p:nvSpPr>
        <p:spPr/>
        <p:txBody>
          <a:bodyPr>
            <a:normAutofit/>
          </a:bodyPr>
          <a:lstStyle/>
          <a:p>
            <a:pPr eaLnBrk="1" fontAlgn="auto" hangingPunct="1">
              <a:spcAft>
                <a:spcPts val="0"/>
              </a:spcAft>
              <a:defRPr/>
            </a:pPr>
            <a:r>
              <a:rPr lang="da-DK" sz="4000" dirty="0">
                <a:solidFill>
                  <a:schemeClr val="tx1"/>
                </a:solidFill>
              </a:rPr>
              <a:t>Centralvarme:</a:t>
            </a:r>
            <a:br>
              <a:rPr lang="da-DK" sz="4000" dirty="0">
                <a:solidFill>
                  <a:schemeClr val="tx1"/>
                </a:solidFill>
              </a:rPr>
            </a:br>
            <a:r>
              <a:rPr lang="da-DK" sz="3200" dirty="0">
                <a:solidFill>
                  <a:schemeClr val="tx1"/>
                </a:solidFill>
              </a:rPr>
              <a:t>Forindstilling af radiatorventiler.</a:t>
            </a:r>
            <a:endParaRPr lang="da-DK" dirty="0"/>
          </a:p>
        </p:txBody>
      </p:sp>
      <p:pic>
        <p:nvPicPr>
          <p:cNvPr id="58371" name="Picture 2" descr="C:\Users\Ole Jensen\Desktop\ScreenHunter_8.bmp">
            <a:extLst>
              <a:ext uri="{FF2B5EF4-FFF2-40B4-BE49-F238E27FC236}">
                <a16:creationId xmlns:a16="http://schemas.microsoft.com/office/drawing/2014/main" id="{9BE2EE48-D5CF-85C2-E060-D584F46C7C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625" y="1643064"/>
            <a:ext cx="7975600"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2" name="Picture 5" descr="http://tacat.tourandersson.com/imagebank/4/TRV-2%20cut.gif">
            <a:extLst>
              <a:ext uri="{FF2B5EF4-FFF2-40B4-BE49-F238E27FC236}">
                <a16:creationId xmlns:a16="http://schemas.microsoft.com/office/drawing/2014/main" id="{1F4ADBAC-F2D1-6C79-8E37-D2A95BB17F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6125" y="4286251"/>
            <a:ext cx="2286000" cy="225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7549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C83DA6AE-BD2E-DE22-EF45-BEE901D7AF2B}"/>
              </a:ext>
            </a:extLst>
          </p:cNvPr>
          <p:cNvSpPr>
            <a:spLocks noGrp="1" noChangeArrowheads="1"/>
          </p:cNvSpPr>
          <p:nvPr>
            <p:ph type="title"/>
          </p:nvPr>
        </p:nvSpPr>
        <p:spPr/>
        <p:txBody>
          <a:bodyPr>
            <a:normAutofit/>
          </a:bodyPr>
          <a:lstStyle/>
          <a:p>
            <a:pPr eaLnBrk="1" fontAlgn="auto" hangingPunct="1">
              <a:spcAft>
                <a:spcPts val="0"/>
              </a:spcAft>
              <a:defRPr/>
            </a:pPr>
            <a:r>
              <a:rPr lang="da-DK" sz="4000" dirty="0"/>
              <a:t>FJVR</a:t>
            </a:r>
          </a:p>
        </p:txBody>
      </p:sp>
      <p:sp>
        <p:nvSpPr>
          <p:cNvPr id="61443" name="Pladsholder til dato 3">
            <a:extLst>
              <a:ext uri="{FF2B5EF4-FFF2-40B4-BE49-F238E27FC236}">
                <a16:creationId xmlns:a16="http://schemas.microsoft.com/office/drawing/2014/main" id="{FC628CD2-CB94-A16F-13B7-4841D0A51377}"/>
              </a:ext>
            </a:extLst>
          </p:cNvPr>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558AB8"/>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B7CCE5"/>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spcBef>
                <a:spcPct val="0"/>
              </a:spcBef>
              <a:buClrTx/>
              <a:buSzTx/>
              <a:buFontTx/>
              <a:buNone/>
            </a:pPr>
            <a:fld id="{BE35DCA1-F5E9-4A1F-81B8-F1E0E6D37FBC}" type="datetime1">
              <a:rPr lang="da-DK" altLang="da-DK" sz="1200" smtClean="0">
                <a:solidFill>
                  <a:schemeClr val="tx2"/>
                </a:solidFill>
                <a:latin typeface="Arial" panose="020B0604020202020204" pitchFamily="34" charset="0"/>
                <a:cs typeface="Arial" panose="020B0604020202020204" pitchFamily="34" charset="0"/>
              </a:rPr>
              <a:pPr>
                <a:spcBef>
                  <a:spcPct val="0"/>
                </a:spcBef>
                <a:buClrTx/>
                <a:buSzTx/>
                <a:buFontTx/>
                <a:buNone/>
              </a:pPr>
              <a:t>25-08-2025</a:t>
            </a:fld>
            <a:endParaRPr lang="da-DK" altLang="da-DK" sz="1200">
              <a:solidFill>
                <a:schemeClr val="tx2"/>
              </a:solidFill>
              <a:latin typeface="Arial" panose="020B0604020202020204" pitchFamily="34" charset="0"/>
              <a:cs typeface="Arial" panose="020B0604020202020204" pitchFamily="34" charset="0"/>
            </a:endParaRPr>
          </a:p>
        </p:txBody>
      </p:sp>
      <p:sp>
        <p:nvSpPr>
          <p:cNvPr id="61444" name="Pladsholder til diasnummer 5">
            <a:extLst>
              <a:ext uri="{FF2B5EF4-FFF2-40B4-BE49-F238E27FC236}">
                <a16:creationId xmlns:a16="http://schemas.microsoft.com/office/drawing/2014/main" id="{C6404B23-153D-02F6-24D3-4583E08F6573}"/>
              </a:ext>
            </a:extLst>
          </p:cNvPr>
          <p:cNvSpPr>
            <a:spLocks noGrp="1"/>
          </p:cNvSpPr>
          <p:nvPr>
            <p:ph type="sldNum" sz="quarter" idx="12"/>
          </p:nvPr>
        </p:nvSpPr>
        <p:spPr bwMode="auto">
          <a:xfrm rot="5400000">
            <a:off x="8513763" y="3736976"/>
            <a:ext cx="3200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558AB8"/>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B7CCE5"/>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l">
              <a:spcBef>
                <a:spcPct val="0"/>
              </a:spcBef>
              <a:buClrTx/>
              <a:buSzTx/>
              <a:buFontTx/>
              <a:buNone/>
            </a:pPr>
            <a:fld id="{70A73409-D8A6-44CC-B7DE-8F675F5275DD}" type="slidenum">
              <a:rPr lang="da-DK" altLang="da-DK" sz="1200" b="0">
                <a:solidFill>
                  <a:schemeClr val="tx2"/>
                </a:solidFill>
                <a:latin typeface="Arial" panose="020B0604020202020204" pitchFamily="34" charset="0"/>
              </a:rPr>
              <a:pPr algn="l">
                <a:spcBef>
                  <a:spcPct val="0"/>
                </a:spcBef>
                <a:buClrTx/>
                <a:buSzTx/>
                <a:buFontTx/>
                <a:buNone/>
              </a:pPr>
              <a:t>31</a:t>
            </a:fld>
            <a:endParaRPr lang="da-DK" altLang="da-DK" sz="1200" b="0">
              <a:solidFill>
                <a:schemeClr val="tx2"/>
              </a:solidFill>
              <a:latin typeface="Arial" panose="020B0604020202020204" pitchFamily="34" charset="0"/>
            </a:endParaRPr>
          </a:p>
        </p:txBody>
      </p:sp>
      <p:graphicFrame>
        <p:nvGraphicFramePr>
          <p:cNvPr id="61445" name="Object 2">
            <a:extLst>
              <a:ext uri="{FF2B5EF4-FFF2-40B4-BE49-F238E27FC236}">
                <a16:creationId xmlns:a16="http://schemas.microsoft.com/office/drawing/2014/main" id="{2D383CBC-7C06-0B3A-6974-6E68B7388090}"/>
              </a:ext>
            </a:extLst>
          </p:cNvPr>
          <p:cNvGraphicFramePr>
            <a:graphicFrameLocks noChangeAspect="1"/>
          </p:cNvGraphicFramePr>
          <p:nvPr/>
        </p:nvGraphicFramePr>
        <p:xfrm>
          <a:off x="2309813" y="2000251"/>
          <a:ext cx="3376612" cy="2244725"/>
        </p:xfrm>
        <a:graphic>
          <a:graphicData uri="http://schemas.openxmlformats.org/presentationml/2006/ole">
            <mc:AlternateContent xmlns:mc="http://schemas.openxmlformats.org/markup-compatibility/2006">
              <mc:Choice xmlns:v="urn:schemas-microsoft-com:vml" Requires="v">
                <p:oleObj name="Image" r:id="rId3" imgW="2606376" imgH="1600610" progId="">
                  <p:embed/>
                </p:oleObj>
              </mc:Choice>
              <mc:Fallback>
                <p:oleObj name="Image" r:id="rId3" imgW="2606376" imgH="1600610" progId="">
                  <p:embed/>
                  <p:pic>
                    <p:nvPicPr>
                      <p:cNvPr id="61445" name="Object 2">
                        <a:extLst>
                          <a:ext uri="{FF2B5EF4-FFF2-40B4-BE49-F238E27FC236}">
                            <a16:creationId xmlns:a16="http://schemas.microsoft.com/office/drawing/2014/main" id="{2D383CBC-7C06-0B3A-6974-6E68B73880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9813" y="2000251"/>
                        <a:ext cx="3376612" cy="224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46" name="Object 3">
            <a:extLst>
              <a:ext uri="{FF2B5EF4-FFF2-40B4-BE49-F238E27FC236}">
                <a16:creationId xmlns:a16="http://schemas.microsoft.com/office/drawing/2014/main" id="{AECFF8AE-9A96-0BE1-F599-E3832F066EBA}"/>
              </a:ext>
            </a:extLst>
          </p:cNvPr>
          <p:cNvGraphicFramePr>
            <a:graphicFrameLocks noChangeAspect="1"/>
          </p:cNvGraphicFramePr>
          <p:nvPr/>
        </p:nvGraphicFramePr>
        <p:xfrm>
          <a:off x="5595938" y="1928814"/>
          <a:ext cx="3429000" cy="3971925"/>
        </p:xfrm>
        <a:graphic>
          <a:graphicData uri="http://schemas.openxmlformats.org/presentationml/2006/ole">
            <mc:AlternateContent xmlns:mc="http://schemas.openxmlformats.org/markup-compatibility/2006">
              <mc:Choice xmlns:v="urn:schemas-microsoft-com:vml" Requires="v">
                <p:oleObj name="Image" r:id="rId5" imgW="2817073" imgH="3013720" progId="">
                  <p:embed/>
                </p:oleObj>
              </mc:Choice>
              <mc:Fallback>
                <p:oleObj name="Image" r:id="rId5" imgW="2817073" imgH="3013720" progId="">
                  <p:embed/>
                  <p:pic>
                    <p:nvPicPr>
                      <p:cNvPr id="61446" name="Object 3">
                        <a:extLst>
                          <a:ext uri="{FF2B5EF4-FFF2-40B4-BE49-F238E27FC236}">
                            <a16:creationId xmlns:a16="http://schemas.microsoft.com/office/drawing/2014/main" id="{AECFF8AE-9A96-0BE1-F599-E3832F066EB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95938" y="1928814"/>
                        <a:ext cx="3429000" cy="397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881919913"/>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F526243C-1F71-774A-4653-A7B2CA9654C5}"/>
              </a:ext>
            </a:extLst>
          </p:cNvPr>
          <p:cNvSpPr>
            <a:spLocks noGrp="1"/>
          </p:cNvSpPr>
          <p:nvPr>
            <p:ph type="title"/>
          </p:nvPr>
        </p:nvSpPr>
        <p:spPr>
          <a:xfrm>
            <a:off x="1825625" y="312739"/>
            <a:ext cx="8534400" cy="758825"/>
          </a:xfrm>
        </p:spPr>
        <p:txBody>
          <a:bodyPr>
            <a:normAutofit fontScale="90000"/>
          </a:bodyPr>
          <a:lstStyle/>
          <a:p>
            <a:pPr eaLnBrk="1" fontAlgn="auto" hangingPunct="1">
              <a:spcAft>
                <a:spcPts val="0"/>
              </a:spcAft>
              <a:defRPr/>
            </a:pPr>
            <a:r>
              <a:rPr lang="da-DK" sz="2800" dirty="0">
                <a:solidFill>
                  <a:schemeClr val="tx1"/>
                </a:solidFill>
              </a:rPr>
              <a:t>Centralvarme:</a:t>
            </a:r>
            <a:br>
              <a:rPr lang="da-DK" sz="2800" dirty="0">
                <a:solidFill>
                  <a:schemeClr val="tx1"/>
                </a:solidFill>
              </a:rPr>
            </a:br>
            <a:r>
              <a:rPr lang="da-DK" sz="2800" dirty="0">
                <a:solidFill>
                  <a:schemeClr val="tx1"/>
                </a:solidFill>
              </a:rPr>
              <a:t>Radiatorventiler</a:t>
            </a:r>
            <a:r>
              <a:rPr lang="da-DK" sz="2800" dirty="0">
                <a:solidFill>
                  <a:schemeClr val="accent3">
                    <a:shade val="75000"/>
                  </a:schemeClr>
                </a:solidFill>
              </a:rPr>
              <a:t>. </a:t>
            </a:r>
            <a:r>
              <a:rPr lang="da-DK" altLang="da-DK" sz="2400" b="1" dirty="0"/>
              <a:t>FJVR</a:t>
            </a:r>
            <a:endParaRPr lang="da-DK" sz="2800" dirty="0"/>
          </a:p>
        </p:txBody>
      </p:sp>
      <p:sp>
        <p:nvSpPr>
          <p:cNvPr id="63491" name="Pladsholder til dato 3">
            <a:extLst>
              <a:ext uri="{FF2B5EF4-FFF2-40B4-BE49-F238E27FC236}">
                <a16:creationId xmlns:a16="http://schemas.microsoft.com/office/drawing/2014/main" id="{4F538808-270F-B8C8-E891-86F203D5D8FC}"/>
              </a:ext>
            </a:extLst>
          </p:cNvPr>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558AB8"/>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B7CCE5"/>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spcBef>
                <a:spcPct val="0"/>
              </a:spcBef>
              <a:buClrTx/>
              <a:buSzTx/>
              <a:buFontTx/>
              <a:buNone/>
            </a:pPr>
            <a:fld id="{C995B5B6-27DA-4EDA-994A-213700E248DD}" type="datetime1">
              <a:rPr lang="da-DK" altLang="da-DK" sz="1200" smtClean="0">
                <a:solidFill>
                  <a:schemeClr val="tx2"/>
                </a:solidFill>
                <a:latin typeface="Arial" panose="020B0604020202020204" pitchFamily="34" charset="0"/>
                <a:cs typeface="Arial" panose="020B0604020202020204" pitchFamily="34" charset="0"/>
              </a:rPr>
              <a:pPr>
                <a:spcBef>
                  <a:spcPct val="0"/>
                </a:spcBef>
                <a:buClrTx/>
                <a:buSzTx/>
                <a:buFontTx/>
                <a:buNone/>
              </a:pPr>
              <a:t>25-08-2025</a:t>
            </a:fld>
            <a:endParaRPr lang="da-DK" altLang="da-DK" sz="1200">
              <a:solidFill>
                <a:schemeClr val="tx2"/>
              </a:solidFill>
              <a:latin typeface="Arial" panose="020B0604020202020204" pitchFamily="34" charset="0"/>
              <a:cs typeface="Arial" panose="020B0604020202020204" pitchFamily="34" charset="0"/>
            </a:endParaRPr>
          </a:p>
        </p:txBody>
      </p:sp>
      <p:sp>
        <p:nvSpPr>
          <p:cNvPr id="63492" name="Pladsholder til diasnummer 5">
            <a:extLst>
              <a:ext uri="{FF2B5EF4-FFF2-40B4-BE49-F238E27FC236}">
                <a16:creationId xmlns:a16="http://schemas.microsoft.com/office/drawing/2014/main" id="{7A56A633-4D48-48D9-C5A9-A199B63C2103}"/>
              </a:ext>
            </a:extLst>
          </p:cNvPr>
          <p:cNvSpPr>
            <a:spLocks noGrp="1"/>
          </p:cNvSpPr>
          <p:nvPr>
            <p:ph type="sldNum" sz="quarter" idx="12"/>
          </p:nvPr>
        </p:nvSpPr>
        <p:spPr bwMode="auto">
          <a:xfrm>
            <a:off x="5867401" y="1071563"/>
            <a:ext cx="442913" cy="406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558AB8"/>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B7CCE5"/>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l">
              <a:spcBef>
                <a:spcPct val="0"/>
              </a:spcBef>
              <a:buClrTx/>
              <a:buSzTx/>
              <a:buFontTx/>
              <a:buNone/>
            </a:pPr>
            <a:r>
              <a:rPr lang="da-DK" altLang="da-DK" sz="1200" b="0">
                <a:solidFill>
                  <a:schemeClr val="tx2"/>
                </a:solidFill>
                <a:latin typeface="Arial" panose="020B0604020202020204" pitchFamily="34" charset="0"/>
              </a:rPr>
              <a:t>92</a:t>
            </a:r>
          </a:p>
        </p:txBody>
      </p:sp>
      <p:sp>
        <p:nvSpPr>
          <p:cNvPr id="63493" name="Text Box 3">
            <a:extLst>
              <a:ext uri="{FF2B5EF4-FFF2-40B4-BE49-F238E27FC236}">
                <a16:creationId xmlns:a16="http://schemas.microsoft.com/office/drawing/2014/main" id="{700C4000-F096-65A5-A8FE-05C592221BD2}"/>
              </a:ext>
            </a:extLst>
          </p:cNvPr>
          <p:cNvSpPr txBox="1">
            <a:spLocks noChangeArrowheads="1"/>
          </p:cNvSpPr>
          <p:nvPr/>
        </p:nvSpPr>
        <p:spPr bwMode="auto">
          <a:xfrm>
            <a:off x="4076700" y="1333501"/>
            <a:ext cx="5918200" cy="4227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9352" tIns="39676" rIns="79352" bIns="39676">
            <a:spAutoFit/>
          </a:bodyPr>
          <a:lstStyle>
            <a:lvl1pPr defTabSz="7937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defTabSz="793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defTabSz="793750">
              <a:spcBef>
                <a:spcPct val="20000"/>
              </a:spcBef>
              <a:buClr>
                <a:srgbClr val="558AB8"/>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defTabSz="793750">
              <a:spcBef>
                <a:spcPct val="20000"/>
              </a:spcBef>
              <a:buClr>
                <a:srgbClr val="B7CCE5"/>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defTabSz="793750">
              <a:spcBef>
                <a:spcPct val="20000"/>
              </a:spcBef>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defTabSz="79375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defTabSz="79375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defTabSz="79375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defTabSz="79375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spcBef>
                <a:spcPct val="50000"/>
              </a:spcBef>
              <a:buClrTx/>
              <a:buSzTx/>
              <a:buFontTx/>
              <a:buNone/>
            </a:pPr>
            <a:br>
              <a:rPr lang="da-DK" altLang="da-DK" sz="2400" b="1" dirty="0"/>
            </a:br>
            <a:endParaRPr lang="da-DK" altLang="da-DK" sz="2400" b="1" dirty="0"/>
          </a:p>
          <a:p>
            <a:pPr>
              <a:lnSpc>
                <a:spcPct val="150000"/>
              </a:lnSpc>
              <a:spcBef>
                <a:spcPct val="50000"/>
              </a:spcBef>
              <a:buClrTx/>
              <a:buSzTx/>
              <a:buFontTx/>
              <a:buNone/>
            </a:pPr>
            <a:r>
              <a:rPr lang="da-DK" altLang="da-DK" sz="1800" b="1" dirty="0"/>
              <a:t>FJVR er en returløbsventil til to-</a:t>
            </a:r>
            <a:r>
              <a:rPr lang="da-DK" altLang="da-DK" sz="1800" b="1" dirty="0" err="1"/>
              <a:t>strengsanlæg</a:t>
            </a:r>
            <a:r>
              <a:rPr lang="da-DK" altLang="da-DK" sz="1800" b="1" dirty="0"/>
              <a:t> med pumpe.</a:t>
            </a:r>
            <a:br>
              <a:rPr lang="da-DK" altLang="da-DK" sz="1800" b="1" dirty="0"/>
            </a:br>
            <a:r>
              <a:rPr lang="da-DK" altLang="da-DK" sz="1800" b="1" dirty="0"/>
              <a:t>Er også velegnet til gulvvarmesystemer med indtil 5-7m</a:t>
            </a:r>
            <a:r>
              <a:rPr lang="da-DK" altLang="da-DK" sz="1800" b="1" baseline="30000" dirty="0"/>
              <a:t>2</a:t>
            </a:r>
            <a:r>
              <a:rPr lang="da-DK" altLang="da-DK" sz="1800" b="1" dirty="0"/>
              <a:t> gulvflade. Rummet skal dog varmes op af en radiator med termostatventil.         FJVR har fast kapacitetsindstilling.</a:t>
            </a:r>
            <a:br>
              <a:rPr lang="da-DK" altLang="da-DK" sz="1800" b="1" dirty="0"/>
            </a:br>
            <a:r>
              <a:rPr lang="da-DK" altLang="da-DK" sz="1800" b="1" dirty="0"/>
              <a:t>Leveres som ligeløb og vinkel i størrelse 10 </a:t>
            </a:r>
            <a:br>
              <a:rPr lang="da-DK" altLang="da-DK" sz="1800" b="1" dirty="0"/>
            </a:br>
            <a:r>
              <a:rPr lang="da-DK" altLang="da-DK" sz="1800" b="1" dirty="0"/>
              <a:t>og i størrelse 15 med udvendig fornikling.</a:t>
            </a:r>
          </a:p>
        </p:txBody>
      </p:sp>
      <p:pic>
        <p:nvPicPr>
          <p:cNvPr id="63494" name="Picture 4" descr="003l1009">
            <a:extLst>
              <a:ext uri="{FF2B5EF4-FFF2-40B4-BE49-F238E27FC236}">
                <a16:creationId xmlns:a16="http://schemas.microsoft.com/office/drawing/2014/main" id="{325D5699-AB92-AA4A-C5CF-C6FEC30F52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5564" y="1714501"/>
            <a:ext cx="993775"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5" name="Picture 5" descr="003l1010">
            <a:extLst>
              <a:ext uri="{FF2B5EF4-FFF2-40B4-BE49-F238E27FC236}">
                <a16:creationId xmlns:a16="http://schemas.microsoft.com/office/drawing/2014/main" id="{D4F327D1-636A-2D07-B7C1-A938349BDB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2689" y="3500439"/>
            <a:ext cx="1108075" cy="128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6" name="Picture 6" descr="003l1014">
            <a:extLst>
              <a:ext uri="{FF2B5EF4-FFF2-40B4-BE49-F238E27FC236}">
                <a16:creationId xmlns:a16="http://schemas.microsoft.com/office/drawing/2014/main" id="{7CA95E00-E292-9E2F-3683-5D9EB8FC88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4126" y="5000626"/>
            <a:ext cx="1171575" cy="117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3783945"/>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483EC6-BEF1-8275-2848-63B50D81D9F2}"/>
              </a:ext>
            </a:extLst>
          </p:cNvPr>
          <p:cNvSpPr>
            <a:spLocks noGrp="1"/>
          </p:cNvSpPr>
          <p:nvPr>
            <p:ph type="title"/>
          </p:nvPr>
        </p:nvSpPr>
        <p:spPr/>
        <p:txBody>
          <a:bodyPr/>
          <a:lstStyle/>
          <a:p>
            <a:pPr>
              <a:defRPr/>
            </a:pPr>
            <a:r>
              <a:rPr lang="da-DK" dirty="0"/>
              <a:t>Dimensionering af ventiler</a:t>
            </a:r>
          </a:p>
        </p:txBody>
      </p:sp>
      <p:sp>
        <p:nvSpPr>
          <p:cNvPr id="45059" name="Pladsholder til indhold 2">
            <a:extLst>
              <a:ext uri="{FF2B5EF4-FFF2-40B4-BE49-F238E27FC236}">
                <a16:creationId xmlns:a16="http://schemas.microsoft.com/office/drawing/2014/main" id="{4E3EE6DF-807C-370C-7194-E199FAB3D18C}"/>
              </a:ext>
            </a:extLst>
          </p:cNvPr>
          <p:cNvSpPr>
            <a:spLocks noGrp="1"/>
          </p:cNvSpPr>
          <p:nvPr>
            <p:ph idx="1"/>
          </p:nvPr>
        </p:nvSpPr>
        <p:spPr>
          <a:xfrm>
            <a:off x="1981200" y="1600201"/>
            <a:ext cx="7467600" cy="4873625"/>
          </a:xfrm>
        </p:spPr>
        <p:txBody>
          <a:bodyPr/>
          <a:lstStyle/>
          <a:p>
            <a:pPr>
              <a:lnSpc>
                <a:spcPct val="150000"/>
              </a:lnSpc>
            </a:pPr>
            <a:r>
              <a:rPr lang="da-DK" altLang="da-DK" sz="2000" dirty="0"/>
              <a:t>Forskning tyder på, at mere end 50 % af reguleringsventilerne i </a:t>
            </a:r>
            <a:r>
              <a:rPr lang="da-DK" altLang="da-DK" sz="2000" dirty="0" err="1"/>
              <a:t>hydroniske</a:t>
            </a:r>
            <a:r>
              <a:rPr lang="da-DK" altLang="da-DK" sz="2000" dirty="0"/>
              <a:t> anlæg er forkert dimensioneret på grund af ukorrekte faste </a:t>
            </a:r>
            <a:r>
              <a:rPr lang="da-DK" altLang="da-DK" sz="2000" dirty="0" err="1"/>
              <a:t>Kvs</a:t>
            </a:r>
            <a:r>
              <a:rPr lang="da-DK" altLang="da-DK" sz="2000" dirty="0"/>
              <a:t>-værdier (ventilkoefficient)..</a:t>
            </a:r>
          </a:p>
        </p:txBody>
      </p:sp>
      <p:pic>
        <p:nvPicPr>
          <p:cNvPr id="45060" name="Picture 2">
            <a:extLst>
              <a:ext uri="{FF2B5EF4-FFF2-40B4-BE49-F238E27FC236}">
                <a16:creationId xmlns:a16="http://schemas.microsoft.com/office/drawing/2014/main" id="{86945FF8-59F1-3F8A-103B-6F6CD216E2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3851" y="795338"/>
            <a:ext cx="1427163" cy="79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05427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2B83F5-4CEA-36D5-D6BC-745CCDEC398A}"/>
              </a:ext>
            </a:extLst>
          </p:cNvPr>
          <p:cNvSpPr>
            <a:spLocks noGrp="1"/>
          </p:cNvSpPr>
          <p:nvPr>
            <p:ph type="title"/>
          </p:nvPr>
        </p:nvSpPr>
        <p:spPr/>
        <p:txBody>
          <a:bodyPr/>
          <a:lstStyle/>
          <a:p>
            <a:pPr>
              <a:defRPr/>
            </a:pPr>
            <a:r>
              <a:rPr lang="da-DK" dirty="0"/>
              <a:t>Dimensionering af ventiler</a:t>
            </a:r>
          </a:p>
        </p:txBody>
      </p:sp>
      <p:sp>
        <p:nvSpPr>
          <p:cNvPr id="3" name="Pladsholder til indhold 2">
            <a:extLst>
              <a:ext uri="{FF2B5EF4-FFF2-40B4-BE49-F238E27FC236}">
                <a16:creationId xmlns:a16="http://schemas.microsoft.com/office/drawing/2014/main" id="{A8F972F3-742A-190A-D557-039018097DB5}"/>
              </a:ext>
            </a:extLst>
          </p:cNvPr>
          <p:cNvSpPr>
            <a:spLocks noGrp="1"/>
          </p:cNvSpPr>
          <p:nvPr>
            <p:ph idx="1"/>
          </p:nvPr>
        </p:nvSpPr>
        <p:spPr>
          <a:xfrm>
            <a:off x="1981200" y="1600201"/>
            <a:ext cx="7467600" cy="4873625"/>
          </a:xfrm>
        </p:spPr>
        <p:txBody>
          <a:bodyPr/>
          <a:lstStyle/>
          <a:p>
            <a:pPr>
              <a:lnSpc>
                <a:spcPct val="150000"/>
              </a:lnSpc>
              <a:defRPr/>
            </a:pPr>
            <a:r>
              <a:rPr lang="da-DK" sz="2000" b="1" dirty="0"/>
              <a:t>Konsekvenserne</a:t>
            </a:r>
            <a:endParaRPr lang="da-DK" sz="2000" dirty="0"/>
          </a:p>
          <a:p>
            <a:pPr>
              <a:lnSpc>
                <a:spcPct val="150000"/>
              </a:lnSpc>
              <a:defRPr/>
            </a:pPr>
            <a:r>
              <a:rPr lang="da-DK" sz="2000" dirty="0"/>
              <a:t>Konsekvenserne heraf kan være vidtrækkende; ventiler, som ikke er korrekt dimensioneret, fører til dårlig regulering og ineffektivitet i anlægget. Overdimensionerede ventiler forøger investerings- og energiomkostninger på grund af de unødvendigt store dimensioner og pendlinger i reguleringen, mens underdimensionerede ventiler fører til større energiforbrug, fordi de forårsager en forøgelse af pumpetrykket.</a:t>
            </a:r>
          </a:p>
          <a:p>
            <a:pPr marL="0" indent="0">
              <a:buFont typeface="Wingdings" panose="05000000000000000000" pitchFamily="2" charset="2"/>
              <a:buNone/>
              <a:defRPr/>
            </a:pPr>
            <a:endParaRPr lang="da-DK" sz="2000" dirty="0"/>
          </a:p>
        </p:txBody>
      </p:sp>
      <p:pic>
        <p:nvPicPr>
          <p:cNvPr id="47108" name="Picture 2">
            <a:extLst>
              <a:ext uri="{FF2B5EF4-FFF2-40B4-BE49-F238E27FC236}">
                <a16:creationId xmlns:a16="http://schemas.microsoft.com/office/drawing/2014/main" id="{C4747F07-6886-8B98-8719-0105FA25A6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7351" y="817563"/>
            <a:ext cx="1427163" cy="79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87272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a:extLst>
              <a:ext uri="{FF2B5EF4-FFF2-40B4-BE49-F238E27FC236}">
                <a16:creationId xmlns:a16="http://schemas.microsoft.com/office/drawing/2014/main" id="{74DC97F6-4E99-8C62-3798-5F932459263A}"/>
              </a:ext>
            </a:extLst>
          </p:cNvPr>
          <p:cNvSpPr>
            <a:spLocks noGrp="1" noChangeArrowheads="1"/>
          </p:cNvSpPr>
          <p:nvPr>
            <p:ph type="title"/>
          </p:nvPr>
        </p:nvSpPr>
        <p:spPr/>
        <p:txBody>
          <a:bodyPr/>
          <a:lstStyle/>
          <a:p>
            <a:pPr eaLnBrk="1" fontAlgn="auto" hangingPunct="1">
              <a:spcAft>
                <a:spcPts val="0"/>
              </a:spcAft>
              <a:defRPr/>
            </a:pPr>
            <a:r>
              <a:rPr lang="da-DK" sz="3200" dirty="0">
                <a:solidFill>
                  <a:schemeClr val="tx1"/>
                </a:solidFill>
              </a:rPr>
              <a:t>Centralvarme:</a:t>
            </a:r>
            <a:br>
              <a:rPr lang="da-DK" sz="3200" dirty="0">
                <a:solidFill>
                  <a:schemeClr val="tx1"/>
                </a:solidFill>
              </a:rPr>
            </a:br>
            <a:r>
              <a:rPr lang="da-DK" sz="2400" dirty="0">
                <a:solidFill>
                  <a:schemeClr val="tx1"/>
                </a:solidFill>
              </a:rPr>
              <a:t>Forindstilling af radiatorventiler.</a:t>
            </a:r>
            <a:endParaRPr lang="en-GB" sz="2400" dirty="0">
              <a:solidFill>
                <a:schemeClr val="tx1"/>
              </a:solidFill>
            </a:endParaRPr>
          </a:p>
        </p:txBody>
      </p:sp>
      <p:sp>
        <p:nvSpPr>
          <p:cNvPr id="52227" name="Pladsholder til dato 12">
            <a:extLst>
              <a:ext uri="{FF2B5EF4-FFF2-40B4-BE49-F238E27FC236}">
                <a16:creationId xmlns:a16="http://schemas.microsoft.com/office/drawing/2014/main" id="{C7926893-5C49-0049-29E1-C4CE345E9648}"/>
              </a:ext>
            </a:extLst>
          </p:cNvPr>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558AB8"/>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B7CCE5"/>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spcBef>
                <a:spcPct val="0"/>
              </a:spcBef>
              <a:buClrTx/>
              <a:buSzTx/>
              <a:buFontTx/>
              <a:buNone/>
            </a:pPr>
            <a:fld id="{FFDE61E9-65D3-4FEB-8EA0-62D0C1DF9E94}" type="datetime1">
              <a:rPr lang="da-DK" altLang="da-DK" sz="1200" smtClean="0">
                <a:solidFill>
                  <a:schemeClr val="tx2"/>
                </a:solidFill>
                <a:latin typeface="Arial" panose="020B0604020202020204" pitchFamily="34" charset="0"/>
                <a:cs typeface="Arial" panose="020B0604020202020204" pitchFamily="34" charset="0"/>
              </a:rPr>
              <a:pPr>
                <a:spcBef>
                  <a:spcPct val="0"/>
                </a:spcBef>
                <a:buClrTx/>
                <a:buSzTx/>
                <a:buFontTx/>
                <a:buNone/>
              </a:pPr>
              <a:t>25-08-2025</a:t>
            </a:fld>
            <a:endParaRPr lang="da-DK" altLang="da-DK" sz="1200">
              <a:solidFill>
                <a:schemeClr val="tx2"/>
              </a:solidFill>
              <a:latin typeface="Arial" panose="020B0604020202020204" pitchFamily="34" charset="0"/>
              <a:cs typeface="Arial" panose="020B0604020202020204" pitchFamily="34" charset="0"/>
            </a:endParaRPr>
          </a:p>
        </p:txBody>
      </p:sp>
      <p:sp>
        <p:nvSpPr>
          <p:cNvPr id="52228" name="Pladsholder til diasnummer 13">
            <a:extLst>
              <a:ext uri="{FF2B5EF4-FFF2-40B4-BE49-F238E27FC236}">
                <a16:creationId xmlns:a16="http://schemas.microsoft.com/office/drawing/2014/main" id="{F9D797AE-9369-53C1-188C-D09AEE51061E}"/>
              </a:ext>
            </a:extLst>
          </p:cNvPr>
          <p:cNvSpPr>
            <a:spLocks noGrp="1"/>
          </p:cNvSpPr>
          <p:nvPr>
            <p:ph type="sldNum" sz="quarter" idx="12"/>
          </p:nvPr>
        </p:nvSpPr>
        <p:spPr bwMode="auto">
          <a:xfrm rot="5400000">
            <a:off x="8513763" y="3736976"/>
            <a:ext cx="3200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558AB8"/>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B7CCE5"/>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l">
              <a:spcBef>
                <a:spcPct val="0"/>
              </a:spcBef>
              <a:buClrTx/>
              <a:buSzTx/>
              <a:buFontTx/>
              <a:buNone/>
            </a:pPr>
            <a:fld id="{E1990866-475A-45FE-9878-95931EE55328}" type="slidenum">
              <a:rPr lang="da-DK" altLang="da-DK" sz="1200" b="0">
                <a:solidFill>
                  <a:schemeClr val="tx2"/>
                </a:solidFill>
                <a:latin typeface="Arial" panose="020B0604020202020204" pitchFamily="34" charset="0"/>
              </a:rPr>
              <a:pPr algn="l">
                <a:spcBef>
                  <a:spcPct val="0"/>
                </a:spcBef>
                <a:buClrTx/>
                <a:buSzTx/>
                <a:buFontTx/>
                <a:buNone/>
              </a:pPr>
              <a:t>35</a:t>
            </a:fld>
            <a:endParaRPr lang="da-DK" altLang="da-DK" sz="1200" b="0">
              <a:solidFill>
                <a:schemeClr val="tx2"/>
              </a:solidFill>
              <a:latin typeface="Arial" panose="020B0604020202020204" pitchFamily="34" charset="0"/>
            </a:endParaRPr>
          </a:p>
        </p:txBody>
      </p:sp>
      <p:pic>
        <p:nvPicPr>
          <p:cNvPr id="52229" name="Picture 3" descr="Ra-for">
            <a:extLst>
              <a:ext uri="{FF2B5EF4-FFF2-40B4-BE49-F238E27FC236}">
                <a16:creationId xmlns:a16="http://schemas.microsoft.com/office/drawing/2014/main" id="{6912D1B2-3B33-FB0B-FC01-4A32B053A0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3505200"/>
            <a:ext cx="1919288"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0" name="Line 4">
            <a:extLst>
              <a:ext uri="{FF2B5EF4-FFF2-40B4-BE49-F238E27FC236}">
                <a16:creationId xmlns:a16="http://schemas.microsoft.com/office/drawing/2014/main" id="{DD554A3C-0808-1B0D-0D69-33FBD8CB94A8}"/>
              </a:ext>
            </a:extLst>
          </p:cNvPr>
          <p:cNvSpPr>
            <a:spLocks noChangeShapeType="1"/>
          </p:cNvSpPr>
          <p:nvPr/>
        </p:nvSpPr>
        <p:spPr bwMode="auto">
          <a:xfrm flipH="1">
            <a:off x="3810000" y="5029200"/>
            <a:ext cx="1524000" cy="609600"/>
          </a:xfrm>
          <a:prstGeom prst="line">
            <a:avLst/>
          </a:prstGeom>
          <a:noFill/>
          <a:ln w="9525">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endParaRPr lang="da-DK"/>
          </a:p>
        </p:txBody>
      </p:sp>
      <p:sp>
        <p:nvSpPr>
          <p:cNvPr id="52231" name="Text Box 5">
            <a:extLst>
              <a:ext uri="{FF2B5EF4-FFF2-40B4-BE49-F238E27FC236}">
                <a16:creationId xmlns:a16="http://schemas.microsoft.com/office/drawing/2014/main" id="{D74D2452-1D30-71F4-703B-55F04D2F6A84}"/>
              </a:ext>
            </a:extLst>
          </p:cNvPr>
          <p:cNvSpPr txBox="1">
            <a:spLocks noChangeArrowheads="1"/>
          </p:cNvSpPr>
          <p:nvPr/>
        </p:nvSpPr>
        <p:spPr bwMode="auto">
          <a:xfrm>
            <a:off x="5334001" y="4876801"/>
            <a:ext cx="1897063"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785" tIns="47893" rIns="95785" bIns="47893">
            <a:spAutoFit/>
          </a:bodyPr>
          <a:lstStyle>
            <a:lvl1pPr defTabSz="957263">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defTabSz="957263">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defTabSz="957263">
              <a:spcBef>
                <a:spcPct val="20000"/>
              </a:spcBef>
              <a:buClr>
                <a:srgbClr val="558AB8"/>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defTabSz="957263">
              <a:spcBef>
                <a:spcPct val="20000"/>
              </a:spcBef>
              <a:buClr>
                <a:srgbClr val="B7CCE5"/>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defTabSz="957263">
              <a:spcBef>
                <a:spcPct val="20000"/>
              </a:spcBef>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defTabSz="957263"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defTabSz="957263"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defTabSz="957263"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defTabSz="957263"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spcBef>
                <a:spcPct val="0"/>
              </a:spcBef>
              <a:buClrTx/>
              <a:buSzTx/>
              <a:buFontTx/>
              <a:buNone/>
            </a:pPr>
            <a:r>
              <a:rPr lang="da-DK" altLang="da-DK" sz="1500" b="1">
                <a:solidFill>
                  <a:schemeClr val="tx2"/>
                </a:solidFill>
              </a:rPr>
              <a:t>Referencemærke</a:t>
            </a:r>
            <a:endParaRPr lang="en-GB" altLang="da-DK" sz="1500" b="1">
              <a:solidFill>
                <a:schemeClr val="tx2"/>
              </a:solidFill>
            </a:endParaRPr>
          </a:p>
        </p:txBody>
      </p:sp>
      <p:grpSp>
        <p:nvGrpSpPr>
          <p:cNvPr id="2" name="Group 6">
            <a:extLst>
              <a:ext uri="{FF2B5EF4-FFF2-40B4-BE49-F238E27FC236}">
                <a16:creationId xmlns:a16="http://schemas.microsoft.com/office/drawing/2014/main" id="{9134111E-7D65-7851-2A5C-450A5D400760}"/>
              </a:ext>
            </a:extLst>
          </p:cNvPr>
          <p:cNvGrpSpPr>
            <a:grpSpLocks/>
          </p:cNvGrpSpPr>
          <p:nvPr/>
        </p:nvGrpSpPr>
        <p:grpSpPr bwMode="auto">
          <a:xfrm>
            <a:off x="5943601" y="2133600"/>
            <a:ext cx="3954463" cy="3149600"/>
            <a:chOff x="2784" y="1344"/>
            <a:chExt cx="2491" cy="1984"/>
          </a:xfrm>
        </p:grpSpPr>
        <p:pic>
          <p:nvPicPr>
            <p:cNvPr id="52239" name="Picture 7" descr="forindstillingsomr">
              <a:extLst>
                <a:ext uri="{FF2B5EF4-FFF2-40B4-BE49-F238E27FC236}">
                  <a16:creationId xmlns:a16="http://schemas.microsoft.com/office/drawing/2014/main" id="{1A5972CA-85EA-01CD-A6E7-6B342754AD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4" y="1344"/>
              <a:ext cx="2400" cy="1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40" name="Text Box 8">
              <a:extLst>
                <a:ext uri="{FF2B5EF4-FFF2-40B4-BE49-F238E27FC236}">
                  <a16:creationId xmlns:a16="http://schemas.microsoft.com/office/drawing/2014/main" id="{D0716E2A-6222-0FC4-1AC1-5566300C6DBA}"/>
                </a:ext>
              </a:extLst>
            </p:cNvPr>
            <p:cNvSpPr txBox="1">
              <a:spLocks noChangeArrowheads="1"/>
            </p:cNvSpPr>
            <p:nvPr/>
          </p:nvSpPr>
          <p:spPr bwMode="auto">
            <a:xfrm>
              <a:off x="4178" y="2976"/>
              <a:ext cx="1097"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785" tIns="47893" rIns="95785" bIns="47893">
              <a:spAutoFit/>
            </a:bodyPr>
            <a:lstStyle>
              <a:lvl1pPr defTabSz="957263">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defTabSz="957263">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defTabSz="957263">
                <a:spcBef>
                  <a:spcPct val="20000"/>
                </a:spcBef>
                <a:buClr>
                  <a:srgbClr val="558AB8"/>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defTabSz="957263">
                <a:spcBef>
                  <a:spcPct val="20000"/>
                </a:spcBef>
                <a:buClr>
                  <a:srgbClr val="B7CCE5"/>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defTabSz="957263">
                <a:spcBef>
                  <a:spcPct val="20000"/>
                </a:spcBef>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defTabSz="957263"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defTabSz="957263"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defTabSz="957263"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defTabSz="957263"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spcBef>
                  <a:spcPct val="0"/>
                </a:spcBef>
                <a:buClrTx/>
                <a:buSzTx/>
                <a:buFontTx/>
                <a:buNone/>
              </a:pPr>
              <a:r>
                <a:rPr lang="da-DK" altLang="da-DK" sz="1500" b="1">
                  <a:solidFill>
                    <a:schemeClr val="tx2"/>
                  </a:solidFill>
                </a:rPr>
                <a:t>Forindstillings-</a:t>
              </a:r>
              <a:br>
                <a:rPr lang="da-DK" altLang="da-DK" sz="1500" b="1">
                  <a:solidFill>
                    <a:schemeClr val="tx2"/>
                  </a:solidFill>
                </a:rPr>
              </a:br>
              <a:r>
                <a:rPr lang="da-DK" altLang="da-DK" sz="1500" b="1">
                  <a:solidFill>
                    <a:schemeClr val="tx2"/>
                  </a:solidFill>
                </a:rPr>
                <a:t>område</a:t>
              </a:r>
              <a:endParaRPr lang="en-GB" altLang="da-DK" sz="1500" b="1">
                <a:solidFill>
                  <a:schemeClr val="tx2"/>
                </a:solidFill>
              </a:endParaRPr>
            </a:p>
          </p:txBody>
        </p:sp>
      </p:grpSp>
      <p:grpSp>
        <p:nvGrpSpPr>
          <p:cNvPr id="3" name="Group 9">
            <a:extLst>
              <a:ext uri="{FF2B5EF4-FFF2-40B4-BE49-F238E27FC236}">
                <a16:creationId xmlns:a16="http://schemas.microsoft.com/office/drawing/2014/main" id="{C4D6A179-DA7F-3A0E-C073-6387F56DAEA5}"/>
              </a:ext>
            </a:extLst>
          </p:cNvPr>
          <p:cNvGrpSpPr>
            <a:grpSpLocks/>
          </p:cNvGrpSpPr>
          <p:nvPr/>
        </p:nvGrpSpPr>
        <p:grpSpPr bwMode="auto">
          <a:xfrm>
            <a:off x="2667001" y="2667000"/>
            <a:ext cx="3503613" cy="1371600"/>
            <a:chOff x="720" y="1680"/>
            <a:chExt cx="2207" cy="864"/>
          </a:xfrm>
        </p:grpSpPr>
        <p:sp>
          <p:nvSpPr>
            <p:cNvPr id="52236" name="AutoShape 10">
              <a:extLst>
                <a:ext uri="{FF2B5EF4-FFF2-40B4-BE49-F238E27FC236}">
                  <a16:creationId xmlns:a16="http://schemas.microsoft.com/office/drawing/2014/main" id="{DE4B82B0-176A-1F77-FE03-C79C249CC909}"/>
                </a:ext>
              </a:extLst>
            </p:cNvPr>
            <p:cNvSpPr>
              <a:spLocks noChangeArrowheads="1"/>
            </p:cNvSpPr>
            <p:nvPr/>
          </p:nvSpPr>
          <p:spPr bwMode="auto">
            <a:xfrm>
              <a:off x="2016" y="1920"/>
              <a:ext cx="624" cy="624"/>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27 w 21600"/>
                <a:gd name="T13" fmla="*/ 2908 h 21600"/>
                <a:gd name="T14" fmla="*/ 18242 w 21600"/>
                <a:gd name="T15" fmla="*/ 924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solidFill>
                <a:schemeClr val="tx1"/>
              </a:solidFill>
              <a:miter lim="800000"/>
              <a:headEnd/>
              <a:tailEnd/>
            </a:ln>
          </p:spPr>
          <p:txBody>
            <a:bodyPr wrap="none" anchor="ctr"/>
            <a:lstStyle/>
            <a:p>
              <a:endParaRPr lang="da-DK"/>
            </a:p>
          </p:txBody>
        </p:sp>
        <p:sp>
          <p:nvSpPr>
            <p:cNvPr id="52237" name="AutoShape 11">
              <a:extLst>
                <a:ext uri="{FF2B5EF4-FFF2-40B4-BE49-F238E27FC236}">
                  <a16:creationId xmlns:a16="http://schemas.microsoft.com/office/drawing/2014/main" id="{60E11DD1-3B70-D6F1-C3DF-0C69324F64CA}"/>
                </a:ext>
              </a:extLst>
            </p:cNvPr>
            <p:cNvSpPr>
              <a:spLocks noChangeArrowheads="1"/>
            </p:cNvSpPr>
            <p:nvPr/>
          </p:nvSpPr>
          <p:spPr bwMode="auto">
            <a:xfrm flipH="1">
              <a:off x="720" y="1920"/>
              <a:ext cx="624" cy="624"/>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27 w 21600"/>
                <a:gd name="T13" fmla="*/ 2908 h 21600"/>
                <a:gd name="T14" fmla="*/ 18242 w 21600"/>
                <a:gd name="T15" fmla="*/ 924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solidFill>
                <a:schemeClr val="tx1"/>
              </a:solidFill>
              <a:miter lim="800000"/>
              <a:headEnd/>
              <a:tailEnd/>
            </a:ln>
          </p:spPr>
          <p:txBody>
            <a:bodyPr wrap="none" anchor="ctr"/>
            <a:lstStyle/>
            <a:p>
              <a:endParaRPr lang="da-DK"/>
            </a:p>
          </p:txBody>
        </p:sp>
        <p:sp>
          <p:nvSpPr>
            <p:cNvPr id="52238" name="Text Box 12">
              <a:extLst>
                <a:ext uri="{FF2B5EF4-FFF2-40B4-BE49-F238E27FC236}">
                  <a16:creationId xmlns:a16="http://schemas.microsoft.com/office/drawing/2014/main" id="{BCB1B862-A9C7-7F77-781D-30615A750C0C}"/>
                </a:ext>
              </a:extLst>
            </p:cNvPr>
            <p:cNvSpPr txBox="1">
              <a:spLocks noChangeArrowheads="1"/>
            </p:cNvSpPr>
            <p:nvPr/>
          </p:nvSpPr>
          <p:spPr bwMode="auto">
            <a:xfrm>
              <a:off x="912" y="1680"/>
              <a:ext cx="2015"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785" tIns="47893" rIns="95785" bIns="47893">
              <a:spAutoFit/>
            </a:bodyPr>
            <a:lstStyle>
              <a:lvl1pPr defTabSz="957263">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defTabSz="957263">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defTabSz="957263">
                <a:spcBef>
                  <a:spcPct val="20000"/>
                </a:spcBef>
                <a:buClr>
                  <a:srgbClr val="558AB8"/>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defTabSz="957263">
                <a:spcBef>
                  <a:spcPct val="20000"/>
                </a:spcBef>
                <a:buClr>
                  <a:srgbClr val="B7CCE5"/>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defTabSz="957263">
                <a:spcBef>
                  <a:spcPct val="20000"/>
                </a:spcBef>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defTabSz="957263"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defTabSz="957263"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defTabSz="957263"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defTabSz="957263"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spcBef>
                  <a:spcPct val="0"/>
                </a:spcBef>
                <a:buClrTx/>
                <a:buSzTx/>
                <a:buFontTx/>
                <a:buNone/>
              </a:pPr>
              <a:r>
                <a:rPr lang="da-DK" altLang="da-DK" sz="1500" b="1">
                  <a:solidFill>
                    <a:schemeClr val="tx2"/>
                  </a:solidFill>
                </a:rPr>
                <a:t>Løft og drej indstillingsringen</a:t>
              </a:r>
              <a:endParaRPr lang="en-GB" altLang="da-DK" sz="1500" b="1">
                <a:solidFill>
                  <a:schemeClr val="tx2"/>
                </a:solidFill>
              </a:endParaRPr>
            </a:p>
          </p:txBody>
        </p:sp>
      </p:grpSp>
      <p:cxnSp>
        <p:nvCxnSpPr>
          <p:cNvPr id="16" name="Lige pilforbindelse 15">
            <a:extLst>
              <a:ext uri="{FF2B5EF4-FFF2-40B4-BE49-F238E27FC236}">
                <a16:creationId xmlns:a16="http://schemas.microsoft.com/office/drawing/2014/main" id="{2D7780AF-C437-58C0-3ECB-09EAA56B000C}"/>
              </a:ext>
            </a:extLst>
          </p:cNvPr>
          <p:cNvCxnSpPr>
            <a:endCxn id="52230" idx="1"/>
          </p:cNvCxnSpPr>
          <p:nvPr/>
        </p:nvCxnSpPr>
        <p:spPr>
          <a:xfrm rot="10800000">
            <a:off x="3810001" y="5638801"/>
            <a:ext cx="4500563" cy="4763"/>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Lige pilforbindelse 16">
            <a:extLst>
              <a:ext uri="{FF2B5EF4-FFF2-40B4-BE49-F238E27FC236}">
                <a16:creationId xmlns:a16="http://schemas.microsoft.com/office/drawing/2014/main" id="{1FA16A0D-720F-B8F9-22A0-2F3E7E4067F5}"/>
              </a:ext>
            </a:extLst>
          </p:cNvPr>
          <p:cNvCxnSpPr/>
          <p:nvPr/>
        </p:nvCxnSpPr>
        <p:spPr>
          <a:xfrm rot="16200000" flipH="1">
            <a:off x="2166938" y="3143250"/>
            <a:ext cx="3429000"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209783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1+#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1"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34BA94B5-75DE-38DA-0C96-2DE79492FE63}"/>
              </a:ext>
            </a:extLst>
          </p:cNvPr>
          <p:cNvSpPr>
            <a:spLocks noGrp="1"/>
          </p:cNvSpPr>
          <p:nvPr>
            <p:ph type="title"/>
          </p:nvPr>
        </p:nvSpPr>
        <p:spPr>
          <a:xfrm>
            <a:off x="2009775" y="285750"/>
            <a:ext cx="8229600" cy="1143000"/>
          </a:xfrm>
        </p:spPr>
        <p:txBody>
          <a:bodyPr/>
          <a:lstStyle/>
          <a:p>
            <a:pPr eaLnBrk="1" fontAlgn="auto" hangingPunct="1">
              <a:spcAft>
                <a:spcPts val="0"/>
              </a:spcAft>
              <a:defRPr/>
            </a:pPr>
            <a:r>
              <a:rPr lang="da-DK" dirty="0"/>
              <a:t>Forindstilling af radiatorventil</a:t>
            </a:r>
          </a:p>
        </p:txBody>
      </p:sp>
      <p:pic>
        <p:nvPicPr>
          <p:cNvPr id="54275" name="Picture 2" descr="C:\Users\Ole Jensen\Desktop\ScreenHunter_9.bmp">
            <a:extLst>
              <a:ext uri="{FF2B5EF4-FFF2-40B4-BE49-F238E27FC236}">
                <a16:creationId xmlns:a16="http://schemas.microsoft.com/office/drawing/2014/main" id="{2A91248D-CF9D-ED09-7E28-3A8A5F9C7D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6964" y="2416175"/>
            <a:ext cx="3724275"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Lige forbindelse 6">
            <a:extLst>
              <a:ext uri="{FF2B5EF4-FFF2-40B4-BE49-F238E27FC236}">
                <a16:creationId xmlns:a16="http://schemas.microsoft.com/office/drawing/2014/main" id="{C304AFAD-DDD6-3893-0328-1C90B98C567B}"/>
              </a:ext>
            </a:extLst>
          </p:cNvPr>
          <p:cNvCxnSpPr/>
          <p:nvPr/>
        </p:nvCxnSpPr>
        <p:spPr>
          <a:xfrm rot="10800000">
            <a:off x="3414714" y="2797175"/>
            <a:ext cx="100012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08D3CC74-03E7-85DC-5DF2-FF610241D2D8}"/>
              </a:ext>
            </a:extLst>
          </p:cNvPr>
          <p:cNvCxnSpPr/>
          <p:nvPr/>
        </p:nvCxnSpPr>
        <p:spPr>
          <a:xfrm rot="10800000">
            <a:off x="3414714" y="3367089"/>
            <a:ext cx="1000125" cy="1587"/>
          </a:xfrm>
          <a:prstGeom prst="line">
            <a:avLst/>
          </a:prstGeom>
        </p:spPr>
        <p:style>
          <a:lnRef idx="1">
            <a:schemeClr val="accent1"/>
          </a:lnRef>
          <a:fillRef idx="0">
            <a:schemeClr val="accent1"/>
          </a:fillRef>
          <a:effectRef idx="0">
            <a:schemeClr val="accent1"/>
          </a:effectRef>
          <a:fontRef idx="minor">
            <a:schemeClr val="tx1"/>
          </a:fontRef>
        </p:style>
      </p:cxnSp>
      <p:sp>
        <p:nvSpPr>
          <p:cNvPr id="54278" name="Tekstboks 8">
            <a:extLst>
              <a:ext uri="{FF2B5EF4-FFF2-40B4-BE49-F238E27FC236}">
                <a16:creationId xmlns:a16="http://schemas.microsoft.com/office/drawing/2014/main" id="{BB1BFC10-9C0E-D18C-165E-385B742D5584}"/>
              </a:ext>
            </a:extLst>
          </p:cNvPr>
          <p:cNvSpPr txBox="1">
            <a:spLocks noChangeArrowheads="1"/>
          </p:cNvSpPr>
          <p:nvPr/>
        </p:nvSpPr>
        <p:spPr bwMode="auto">
          <a:xfrm>
            <a:off x="2381250" y="2917825"/>
            <a:ext cx="17478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558AB8"/>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B7CCE5"/>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l-GR" altLang="da-DK" sz="1800">
                <a:latin typeface="Arial" panose="020B0604020202020204" pitchFamily="34" charset="0"/>
              </a:rPr>
              <a:t>Δ</a:t>
            </a:r>
            <a:r>
              <a:rPr lang="da-DK" altLang="da-DK" sz="1800">
                <a:latin typeface="Arial" panose="020B0604020202020204" pitchFamily="34" charset="0"/>
              </a:rPr>
              <a:t>p</a:t>
            </a:r>
            <a:r>
              <a:rPr lang="da-DK" altLang="da-DK" sz="1800" baseline="-25000">
                <a:latin typeface="Arial" panose="020B0604020202020204" pitchFamily="34" charset="0"/>
              </a:rPr>
              <a:t>ventil</a:t>
            </a:r>
            <a:r>
              <a:rPr lang="da-DK" altLang="da-DK" sz="1800">
                <a:latin typeface="Arial" panose="020B0604020202020204" pitchFamily="34" charset="0"/>
              </a:rPr>
              <a:t>=0,1 bar</a:t>
            </a:r>
          </a:p>
        </p:txBody>
      </p:sp>
      <p:cxnSp>
        <p:nvCxnSpPr>
          <p:cNvPr id="11" name="Lige pilforbindelse 10">
            <a:extLst>
              <a:ext uri="{FF2B5EF4-FFF2-40B4-BE49-F238E27FC236}">
                <a16:creationId xmlns:a16="http://schemas.microsoft.com/office/drawing/2014/main" id="{AF535880-8BF5-0BE2-2036-E31625C7A1EC}"/>
              </a:ext>
            </a:extLst>
          </p:cNvPr>
          <p:cNvCxnSpPr/>
          <p:nvPr/>
        </p:nvCxnSpPr>
        <p:spPr>
          <a:xfrm rot="5400000">
            <a:off x="3556795" y="2867820"/>
            <a:ext cx="142875"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Lige pilforbindelse 12">
            <a:extLst>
              <a:ext uri="{FF2B5EF4-FFF2-40B4-BE49-F238E27FC236}">
                <a16:creationId xmlns:a16="http://schemas.microsoft.com/office/drawing/2014/main" id="{EB57540D-3D22-07B1-982B-BC74E799C852}"/>
              </a:ext>
            </a:extLst>
          </p:cNvPr>
          <p:cNvCxnSpPr/>
          <p:nvPr/>
        </p:nvCxnSpPr>
        <p:spPr>
          <a:xfrm rot="5400000" flipH="1" flipV="1">
            <a:off x="3556795" y="3296445"/>
            <a:ext cx="142875"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Buet forbindelse 27">
            <a:extLst>
              <a:ext uri="{FF2B5EF4-FFF2-40B4-BE49-F238E27FC236}">
                <a16:creationId xmlns:a16="http://schemas.microsoft.com/office/drawing/2014/main" id="{11ECE221-9C96-6C30-BE58-6F22311D58D1}"/>
              </a:ext>
            </a:extLst>
          </p:cNvPr>
          <p:cNvCxnSpPr/>
          <p:nvPr/>
        </p:nvCxnSpPr>
        <p:spPr>
          <a:xfrm>
            <a:off x="4752908" y="2654272"/>
            <a:ext cx="2357454" cy="1500198"/>
          </a:xfrm>
          <a:prstGeom prst="curvedConnector3">
            <a:avLst>
              <a:gd name="adj1" fmla="val 50000"/>
            </a:avLst>
          </a:prstGeom>
          <a:ln w="44450">
            <a:gradFill flip="none" rotWithShape="1">
              <a:gsLst>
                <a:gs pos="0">
                  <a:srgbClr val="000082"/>
                </a:gs>
                <a:gs pos="30000">
                  <a:srgbClr val="66008F"/>
                </a:gs>
                <a:gs pos="64999">
                  <a:srgbClr val="BA0066"/>
                </a:gs>
                <a:gs pos="89999">
                  <a:srgbClr val="FF0000"/>
                </a:gs>
                <a:gs pos="100000">
                  <a:srgbClr val="FF8200"/>
                </a:gs>
              </a:gsLst>
              <a:lin ang="16200000" scaled="0"/>
              <a:tileRect/>
            </a:gradFill>
            <a:tailEnd type="arrow"/>
          </a:ln>
        </p:spPr>
        <p:style>
          <a:lnRef idx="1">
            <a:schemeClr val="accent1"/>
          </a:lnRef>
          <a:fillRef idx="0">
            <a:schemeClr val="accent1"/>
          </a:fillRef>
          <a:effectRef idx="0">
            <a:schemeClr val="accent1"/>
          </a:effectRef>
          <a:fontRef idx="minor">
            <a:schemeClr val="tx1"/>
          </a:fontRef>
        </p:style>
      </p:cxnSp>
      <p:cxnSp>
        <p:nvCxnSpPr>
          <p:cNvPr id="33" name="Lige pilforbindelse 32">
            <a:extLst>
              <a:ext uri="{FF2B5EF4-FFF2-40B4-BE49-F238E27FC236}">
                <a16:creationId xmlns:a16="http://schemas.microsoft.com/office/drawing/2014/main" id="{10DDFA21-7B25-43C9-5D1B-F82618E113A4}"/>
              </a:ext>
            </a:extLst>
          </p:cNvPr>
          <p:cNvCxnSpPr/>
          <p:nvPr/>
        </p:nvCxnSpPr>
        <p:spPr>
          <a:xfrm rot="10800000">
            <a:off x="5967413" y="3368675"/>
            <a:ext cx="1428750" cy="1588"/>
          </a:xfrm>
          <a:prstGeom prst="straightConnector1">
            <a:avLst/>
          </a:prstGeom>
          <a:ln w="1905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54283" name="Tekstboks 33">
            <a:extLst>
              <a:ext uri="{FF2B5EF4-FFF2-40B4-BE49-F238E27FC236}">
                <a16:creationId xmlns:a16="http://schemas.microsoft.com/office/drawing/2014/main" id="{3AE83AD2-C853-C15F-60D0-1049244176D1}"/>
              </a:ext>
            </a:extLst>
          </p:cNvPr>
          <p:cNvSpPr txBox="1">
            <a:spLocks noChangeArrowheads="1"/>
          </p:cNvSpPr>
          <p:nvPr/>
        </p:nvSpPr>
        <p:spPr bwMode="auto">
          <a:xfrm>
            <a:off x="7639051" y="3165475"/>
            <a:ext cx="2914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558AB8"/>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B7CCE5"/>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da-DK" altLang="da-DK" sz="1800" dirty="0">
                <a:latin typeface="Arial" panose="020B0604020202020204" pitchFamily="34" charset="0"/>
              </a:rPr>
              <a:t>Flow over radiator i m³/h.</a:t>
            </a:r>
          </a:p>
        </p:txBody>
      </p:sp>
      <p:cxnSp>
        <p:nvCxnSpPr>
          <p:cNvPr id="35" name="Lige pilforbindelse 34">
            <a:extLst>
              <a:ext uri="{FF2B5EF4-FFF2-40B4-BE49-F238E27FC236}">
                <a16:creationId xmlns:a16="http://schemas.microsoft.com/office/drawing/2014/main" id="{9FD98E2D-F113-9840-0758-2AF7331F6DD3}"/>
              </a:ext>
            </a:extLst>
          </p:cNvPr>
          <p:cNvCxnSpPr/>
          <p:nvPr/>
        </p:nvCxnSpPr>
        <p:spPr>
          <a:xfrm rot="5400000">
            <a:off x="7418388" y="4321175"/>
            <a:ext cx="1643062" cy="1588"/>
          </a:xfrm>
          <a:prstGeom prst="straightConnector1">
            <a:avLst/>
          </a:prstGeom>
          <a:ln w="19050">
            <a:solidFill>
              <a:schemeClr val="accent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54285" name="Object 2">
            <a:extLst>
              <a:ext uri="{FF2B5EF4-FFF2-40B4-BE49-F238E27FC236}">
                <a16:creationId xmlns:a16="http://schemas.microsoft.com/office/drawing/2014/main" id="{6AC87906-03ED-FB52-C291-8D487375A584}"/>
              </a:ext>
            </a:extLst>
          </p:cNvPr>
          <p:cNvGraphicFramePr>
            <a:graphicFrameLocks noChangeAspect="1"/>
          </p:cNvGraphicFramePr>
          <p:nvPr>
            <p:extLst>
              <p:ext uri="{D42A27DB-BD31-4B8C-83A1-F6EECF244321}">
                <p14:modId xmlns:p14="http://schemas.microsoft.com/office/powerpoint/2010/main" val="1600734716"/>
              </p:ext>
            </p:extLst>
          </p:nvPr>
        </p:nvGraphicFramePr>
        <p:xfrm>
          <a:off x="7891464" y="5173663"/>
          <a:ext cx="1919287" cy="755650"/>
        </p:xfrm>
        <a:graphic>
          <a:graphicData uri="http://schemas.openxmlformats.org/presentationml/2006/ole">
            <mc:AlternateContent xmlns:mc="http://schemas.openxmlformats.org/markup-compatibility/2006">
              <mc:Choice xmlns:v="urn:schemas-microsoft-com:vml" Requires="v">
                <p:oleObj name="Ligning" r:id="rId3" imgW="1193800" imgH="469900" progId="Equation.3">
                  <p:embed/>
                </p:oleObj>
              </mc:Choice>
              <mc:Fallback>
                <p:oleObj name="Ligning" r:id="rId3" imgW="1193800" imgH="469900" progId="Equation.3">
                  <p:embed/>
                  <p:pic>
                    <p:nvPicPr>
                      <p:cNvPr id="54285" name="Object 2">
                        <a:extLst>
                          <a:ext uri="{FF2B5EF4-FFF2-40B4-BE49-F238E27FC236}">
                            <a16:creationId xmlns:a16="http://schemas.microsoft.com/office/drawing/2014/main" id="{6AC87906-03ED-FB52-C291-8D487375A5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1464" y="5173663"/>
                        <a:ext cx="1919287" cy="755650"/>
                      </a:xfrm>
                      <a:prstGeom prst="rect">
                        <a:avLst/>
                      </a:prstGeom>
                      <a:solidFill>
                        <a:schemeClr val="tx1"/>
                      </a:solidFill>
                      <a:ln>
                        <a:noFill/>
                      </a:ln>
                      <a:effectLst/>
                    </p:spPr>
                  </p:pic>
                </p:oleObj>
              </mc:Fallback>
            </mc:AlternateContent>
          </a:graphicData>
        </a:graphic>
      </p:graphicFrame>
      <p:cxnSp>
        <p:nvCxnSpPr>
          <p:cNvPr id="70" name="Lige pilforbindelse 69">
            <a:extLst>
              <a:ext uri="{FF2B5EF4-FFF2-40B4-BE49-F238E27FC236}">
                <a16:creationId xmlns:a16="http://schemas.microsoft.com/office/drawing/2014/main" id="{B1F3363C-BB6B-C2B5-ADC8-10EA2C7ABCBA}"/>
              </a:ext>
            </a:extLst>
          </p:cNvPr>
          <p:cNvCxnSpPr/>
          <p:nvPr/>
        </p:nvCxnSpPr>
        <p:spPr>
          <a:xfrm>
            <a:off x="3881438" y="5713414"/>
            <a:ext cx="3929062" cy="1587"/>
          </a:xfrm>
          <a:prstGeom prst="straightConnector1">
            <a:avLst/>
          </a:prstGeom>
          <a:ln w="190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73" name="Lige forbindelse 72">
            <a:extLst>
              <a:ext uri="{FF2B5EF4-FFF2-40B4-BE49-F238E27FC236}">
                <a16:creationId xmlns:a16="http://schemas.microsoft.com/office/drawing/2014/main" id="{15A6E16C-48A9-79F9-B9D9-08FF516FB707}"/>
              </a:ext>
            </a:extLst>
          </p:cNvPr>
          <p:cNvCxnSpPr/>
          <p:nvPr/>
        </p:nvCxnSpPr>
        <p:spPr>
          <a:xfrm rot="5400000" flipH="1" flipV="1">
            <a:off x="2629694" y="4464844"/>
            <a:ext cx="2501900" cy="158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54288" name="Object 3">
            <a:extLst>
              <a:ext uri="{FF2B5EF4-FFF2-40B4-BE49-F238E27FC236}">
                <a16:creationId xmlns:a16="http://schemas.microsoft.com/office/drawing/2014/main" id="{D7D4390C-E66C-4C94-258B-8F3C69FA9228}"/>
              </a:ext>
            </a:extLst>
          </p:cNvPr>
          <p:cNvGraphicFramePr>
            <a:graphicFrameLocks noChangeAspect="1"/>
          </p:cNvGraphicFramePr>
          <p:nvPr>
            <p:extLst>
              <p:ext uri="{D42A27DB-BD31-4B8C-83A1-F6EECF244321}">
                <p14:modId xmlns:p14="http://schemas.microsoft.com/office/powerpoint/2010/main" val="2240055648"/>
              </p:ext>
            </p:extLst>
          </p:nvPr>
        </p:nvGraphicFramePr>
        <p:xfrm>
          <a:off x="7969251" y="1714500"/>
          <a:ext cx="1395413" cy="617538"/>
        </p:xfrm>
        <a:graphic>
          <a:graphicData uri="http://schemas.openxmlformats.org/presentationml/2006/ole">
            <mc:AlternateContent xmlns:mc="http://schemas.openxmlformats.org/markup-compatibility/2006">
              <mc:Choice xmlns:v="urn:schemas-microsoft-com:vml" Requires="v">
                <p:oleObj name="Ligning" r:id="rId5" imgW="888614" imgH="393529" progId="Equation.3">
                  <p:embed/>
                </p:oleObj>
              </mc:Choice>
              <mc:Fallback>
                <p:oleObj name="Ligning" r:id="rId5" imgW="888614" imgH="393529" progId="Equation.3">
                  <p:embed/>
                  <p:pic>
                    <p:nvPicPr>
                      <p:cNvPr id="54288" name="Object 3">
                        <a:extLst>
                          <a:ext uri="{FF2B5EF4-FFF2-40B4-BE49-F238E27FC236}">
                            <a16:creationId xmlns:a16="http://schemas.microsoft.com/office/drawing/2014/main" id="{D7D4390C-E66C-4C94-258B-8F3C69FA922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69251" y="1714500"/>
                        <a:ext cx="1395413" cy="617538"/>
                      </a:xfrm>
                      <a:prstGeom prst="rect">
                        <a:avLst/>
                      </a:prstGeom>
                      <a:solidFill>
                        <a:schemeClr val="tx1"/>
                      </a:solidFill>
                      <a:ln>
                        <a:noFill/>
                      </a:ln>
                      <a:effectLst/>
                    </p:spPr>
                  </p:pic>
                </p:oleObj>
              </mc:Fallback>
            </mc:AlternateContent>
          </a:graphicData>
        </a:graphic>
      </p:graphicFrame>
      <p:cxnSp>
        <p:nvCxnSpPr>
          <p:cNvPr id="77" name="Lige pilforbindelse 76">
            <a:extLst>
              <a:ext uri="{FF2B5EF4-FFF2-40B4-BE49-F238E27FC236}">
                <a16:creationId xmlns:a16="http://schemas.microsoft.com/office/drawing/2014/main" id="{D35027E7-2E20-C16E-898D-0F4DB64A88B2}"/>
              </a:ext>
            </a:extLst>
          </p:cNvPr>
          <p:cNvCxnSpPr/>
          <p:nvPr/>
        </p:nvCxnSpPr>
        <p:spPr>
          <a:xfrm rot="5400000" flipH="1" flipV="1">
            <a:off x="7775576" y="2820988"/>
            <a:ext cx="928687" cy="1588"/>
          </a:xfrm>
          <a:prstGeom prst="straightConnector1">
            <a:avLst/>
          </a:prstGeom>
          <a:ln w="190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0" name="Lige forbindelse 19">
            <a:extLst>
              <a:ext uri="{FF2B5EF4-FFF2-40B4-BE49-F238E27FC236}">
                <a16:creationId xmlns:a16="http://schemas.microsoft.com/office/drawing/2014/main" id="{28107CA0-D093-E6A2-D7A4-D18300BCC7CF}"/>
              </a:ext>
            </a:extLst>
          </p:cNvPr>
          <p:cNvCxnSpPr/>
          <p:nvPr/>
        </p:nvCxnSpPr>
        <p:spPr>
          <a:xfrm rot="10800000">
            <a:off x="2738438" y="3500439"/>
            <a:ext cx="17145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Lige forbindelse 20">
            <a:extLst>
              <a:ext uri="{FF2B5EF4-FFF2-40B4-BE49-F238E27FC236}">
                <a16:creationId xmlns:a16="http://schemas.microsoft.com/office/drawing/2014/main" id="{188BBB0A-FEB8-39FE-995A-B48227E11697}"/>
              </a:ext>
            </a:extLst>
          </p:cNvPr>
          <p:cNvCxnSpPr/>
          <p:nvPr/>
        </p:nvCxnSpPr>
        <p:spPr>
          <a:xfrm rot="10800000">
            <a:off x="2738438" y="2643189"/>
            <a:ext cx="1643062" cy="1587"/>
          </a:xfrm>
          <a:prstGeom prst="line">
            <a:avLst/>
          </a:prstGeom>
        </p:spPr>
        <p:style>
          <a:lnRef idx="1">
            <a:schemeClr val="accent1"/>
          </a:lnRef>
          <a:fillRef idx="0">
            <a:schemeClr val="accent1"/>
          </a:fillRef>
          <a:effectRef idx="0">
            <a:schemeClr val="accent1"/>
          </a:effectRef>
          <a:fontRef idx="minor">
            <a:schemeClr val="tx1"/>
          </a:fontRef>
        </p:style>
      </p:cxnSp>
      <p:sp>
        <p:nvSpPr>
          <p:cNvPr id="54292" name="Tekstboks 21">
            <a:extLst>
              <a:ext uri="{FF2B5EF4-FFF2-40B4-BE49-F238E27FC236}">
                <a16:creationId xmlns:a16="http://schemas.microsoft.com/office/drawing/2014/main" id="{6FE9CA5F-D918-56BE-3076-3F17C201DDDA}"/>
              </a:ext>
            </a:extLst>
          </p:cNvPr>
          <p:cNvSpPr txBox="1">
            <a:spLocks noChangeArrowheads="1"/>
          </p:cNvSpPr>
          <p:nvPr/>
        </p:nvSpPr>
        <p:spPr bwMode="auto">
          <a:xfrm>
            <a:off x="1952626" y="3286125"/>
            <a:ext cx="1000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558AB8"/>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B7CCE5"/>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da-DK" altLang="da-DK" sz="1800">
                <a:latin typeface="Arial" panose="020B0604020202020204" pitchFamily="34" charset="0"/>
              </a:rPr>
              <a:t>1,0 bar</a:t>
            </a:r>
          </a:p>
        </p:txBody>
      </p:sp>
      <p:sp>
        <p:nvSpPr>
          <p:cNvPr id="54293" name="Tekstboks 23">
            <a:extLst>
              <a:ext uri="{FF2B5EF4-FFF2-40B4-BE49-F238E27FC236}">
                <a16:creationId xmlns:a16="http://schemas.microsoft.com/office/drawing/2014/main" id="{F12F0B25-4706-772A-4F59-411500DA08DA}"/>
              </a:ext>
            </a:extLst>
          </p:cNvPr>
          <p:cNvSpPr txBox="1">
            <a:spLocks noChangeArrowheads="1"/>
          </p:cNvSpPr>
          <p:nvPr/>
        </p:nvSpPr>
        <p:spPr bwMode="auto">
          <a:xfrm>
            <a:off x="1952626" y="2428875"/>
            <a:ext cx="1000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558AB8"/>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B7CCE5"/>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ACC0E7"/>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da-DK" altLang="da-DK" sz="1800">
                <a:latin typeface="Arial" panose="020B0604020202020204" pitchFamily="34" charset="0"/>
              </a:rPr>
              <a:t>0,9 bar</a:t>
            </a:r>
          </a:p>
        </p:txBody>
      </p:sp>
    </p:spTree>
    <p:extLst>
      <p:ext uri="{BB962C8B-B14F-4D97-AF65-F5344CB8AC3E}">
        <p14:creationId xmlns:p14="http://schemas.microsoft.com/office/powerpoint/2010/main" val="23403874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936423-106C-6303-37C3-E239859064B3}"/>
              </a:ext>
            </a:extLst>
          </p:cNvPr>
          <p:cNvSpPr>
            <a:spLocks noGrp="1"/>
          </p:cNvSpPr>
          <p:nvPr>
            <p:ph type="title"/>
          </p:nvPr>
        </p:nvSpPr>
        <p:spPr/>
        <p:txBody>
          <a:bodyPr/>
          <a:lstStyle/>
          <a:p>
            <a:pPr eaLnBrk="1" fontAlgn="auto" hangingPunct="1">
              <a:spcAft>
                <a:spcPts val="0"/>
              </a:spcAft>
              <a:defRPr/>
            </a:pPr>
            <a:r>
              <a:rPr lang="da-DK" dirty="0"/>
              <a:t>Kv – værdi.</a:t>
            </a:r>
          </a:p>
        </p:txBody>
      </p:sp>
      <p:sp>
        <p:nvSpPr>
          <p:cNvPr id="78851" name="Pladsholder til indhold 2">
            <a:extLst>
              <a:ext uri="{FF2B5EF4-FFF2-40B4-BE49-F238E27FC236}">
                <a16:creationId xmlns:a16="http://schemas.microsoft.com/office/drawing/2014/main" id="{50C95AE2-A8E0-1637-7FF4-C2246432FA44}"/>
              </a:ext>
            </a:extLst>
          </p:cNvPr>
          <p:cNvSpPr>
            <a:spLocks noGrp="1"/>
          </p:cNvSpPr>
          <p:nvPr>
            <p:ph idx="1"/>
          </p:nvPr>
        </p:nvSpPr>
        <p:spPr>
          <a:xfrm>
            <a:off x="1981200" y="1600201"/>
            <a:ext cx="7467600" cy="4873625"/>
          </a:xfrm>
        </p:spPr>
        <p:txBody>
          <a:bodyPr/>
          <a:lstStyle/>
          <a:p>
            <a:pPr eaLnBrk="1" hangingPunct="1">
              <a:defRPr/>
            </a:pPr>
            <a:r>
              <a:rPr lang="da-DK" altLang="da-DK" sz="2000" b="1" dirty="0"/>
              <a:t>VENTILKOEFFICIENT </a:t>
            </a:r>
          </a:p>
          <a:p>
            <a:pPr eaLnBrk="1" hangingPunct="1">
              <a:buFont typeface="Wingdings" panose="05000000000000000000" pitchFamily="2" charset="2"/>
              <a:buNone/>
              <a:defRPr/>
            </a:pPr>
            <a:endParaRPr lang="da-DK" altLang="da-DK" sz="2000" b="1" dirty="0"/>
          </a:p>
          <a:p>
            <a:pPr eaLnBrk="1" hangingPunct="1">
              <a:lnSpc>
                <a:spcPct val="150000"/>
              </a:lnSpc>
              <a:defRPr/>
            </a:pPr>
            <a:r>
              <a:rPr lang="da-DK" altLang="da-DK" sz="2000" dirty="0"/>
              <a:t>Indsættes en ventil i et rørsystem, opstår der et trykfald over ventilen. Ved fordobling af gennemstrømningen firedobles trykfaldet, og ved tredobling af gennemstrømningen nidobles trykfaldet </a:t>
            </a:r>
            <a:r>
              <a:rPr lang="da-DK" altLang="da-DK" sz="2000" dirty="0" err="1"/>
              <a:t>o.s.v</a:t>
            </a:r>
            <a:r>
              <a:rPr lang="da-DK" altLang="da-DK" sz="2000" dirty="0"/>
              <a:t>. </a:t>
            </a:r>
          </a:p>
          <a:p>
            <a:pPr eaLnBrk="1" hangingPunct="1">
              <a:lnSpc>
                <a:spcPct val="150000"/>
              </a:lnSpc>
              <a:defRPr/>
            </a:pPr>
            <a:endParaRPr lang="da-DK" altLang="da-DK" sz="2000" dirty="0"/>
          </a:p>
          <a:p>
            <a:pPr eaLnBrk="1" hangingPunct="1">
              <a:lnSpc>
                <a:spcPct val="150000"/>
              </a:lnSpc>
              <a:defRPr/>
            </a:pPr>
            <a:r>
              <a:rPr lang="da-DK" altLang="da-DK" sz="2000" dirty="0"/>
              <a:t>For at slippe for at regne med gennemstrømningshastighed anvendes i stedet den såkaldte ventilkoefficient. </a:t>
            </a:r>
          </a:p>
          <a:p>
            <a:pPr marL="0" indent="0" eaLnBrk="1" hangingPunct="1">
              <a:buFont typeface="Wingdings" panose="05000000000000000000" pitchFamily="2" charset="2"/>
              <a:buNone/>
              <a:defRPr/>
            </a:pPr>
            <a:endParaRPr lang="da-DK" altLang="da-DK" dirty="0"/>
          </a:p>
        </p:txBody>
      </p:sp>
    </p:spTree>
    <p:extLst>
      <p:ext uri="{BB962C8B-B14F-4D97-AF65-F5344CB8AC3E}">
        <p14:creationId xmlns:p14="http://schemas.microsoft.com/office/powerpoint/2010/main" val="9920007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4C2C22D2-8E83-04EA-2660-95DFB0AA6B37}"/>
              </a:ext>
            </a:extLst>
          </p:cNvPr>
          <p:cNvSpPr>
            <a:spLocks noGrp="1"/>
          </p:cNvSpPr>
          <p:nvPr>
            <p:ph type="title"/>
          </p:nvPr>
        </p:nvSpPr>
        <p:spPr/>
        <p:txBody>
          <a:bodyPr/>
          <a:lstStyle/>
          <a:p>
            <a:pPr eaLnBrk="1" fontAlgn="auto" hangingPunct="1">
              <a:spcAft>
                <a:spcPts val="0"/>
              </a:spcAft>
              <a:defRPr/>
            </a:pPr>
            <a:r>
              <a:rPr lang="da-DK" b="1" dirty="0"/>
              <a:t>Kvs og Kv – værdi.</a:t>
            </a:r>
          </a:p>
        </p:txBody>
      </p:sp>
      <p:sp>
        <p:nvSpPr>
          <p:cNvPr id="56323" name="Rectangle 3">
            <a:extLst>
              <a:ext uri="{FF2B5EF4-FFF2-40B4-BE49-F238E27FC236}">
                <a16:creationId xmlns:a16="http://schemas.microsoft.com/office/drawing/2014/main" id="{1335B616-0965-A038-D5FF-52EFC72E5CBC}"/>
              </a:ext>
            </a:extLst>
          </p:cNvPr>
          <p:cNvSpPr>
            <a:spLocks noGrp="1" noChangeArrowheads="1"/>
          </p:cNvSpPr>
          <p:nvPr>
            <p:ph idx="1"/>
          </p:nvPr>
        </p:nvSpPr>
        <p:spPr>
          <a:xfrm>
            <a:off x="1981200" y="1600201"/>
            <a:ext cx="7467600" cy="4873625"/>
          </a:xfrm>
        </p:spPr>
        <p:txBody>
          <a:bodyPr anchor="ctr">
            <a:normAutofit fontScale="92500" lnSpcReduction="10000"/>
          </a:bodyPr>
          <a:lstStyle/>
          <a:p>
            <a:pPr marL="0" indent="0" eaLnBrk="1" hangingPunct="1">
              <a:lnSpc>
                <a:spcPct val="150000"/>
              </a:lnSpc>
              <a:spcBef>
                <a:spcPct val="50000"/>
              </a:spcBef>
              <a:buClrTx/>
              <a:buFontTx/>
              <a:buNone/>
            </a:pPr>
            <a:r>
              <a:rPr lang="da-DK" altLang="da-DK" sz="2000"/>
              <a:t>Kvs-værdien angiver den vandmængden i m</a:t>
            </a:r>
            <a:r>
              <a:rPr lang="da-DK" altLang="da-DK" sz="2000" baseline="30000"/>
              <a:t>3</a:t>
            </a:r>
            <a:r>
              <a:rPr lang="da-DK" altLang="da-DK" sz="2000"/>
              <a:t> pr. time (m</a:t>
            </a:r>
            <a:r>
              <a:rPr lang="da-DK" altLang="da-DK" sz="2000" baseline="30000"/>
              <a:t>3</a:t>
            </a:r>
            <a:r>
              <a:rPr lang="da-DK" altLang="da-DK" sz="2000"/>
              <a:t>/h), der strømmer gennem den helt åbne ventil, </a:t>
            </a:r>
            <a:br>
              <a:rPr lang="da-DK" altLang="da-DK" sz="2000"/>
            </a:br>
            <a:r>
              <a:rPr lang="da-DK" altLang="da-DK" sz="2000"/>
              <a:t>når der er et trykfald = differenstryk over ventilen på 1 bar. </a:t>
            </a:r>
          </a:p>
          <a:p>
            <a:pPr marL="0" indent="0" eaLnBrk="1" hangingPunct="1">
              <a:lnSpc>
                <a:spcPct val="150000"/>
              </a:lnSpc>
              <a:spcBef>
                <a:spcPct val="50000"/>
              </a:spcBef>
              <a:buClrTx/>
              <a:buFontTx/>
              <a:buNone/>
            </a:pPr>
            <a:r>
              <a:rPr lang="da-DK" altLang="da-DK" sz="2000"/>
              <a:t>Det er denne værdi, som er anført på ventilens mærkeskilt.</a:t>
            </a:r>
          </a:p>
          <a:p>
            <a:pPr marL="0" indent="0" eaLnBrk="1" hangingPunct="1">
              <a:lnSpc>
                <a:spcPct val="150000"/>
              </a:lnSpc>
              <a:spcBef>
                <a:spcPct val="50000"/>
              </a:spcBef>
              <a:buClrTx/>
              <a:buFontTx/>
              <a:buNone/>
            </a:pPr>
            <a:br>
              <a:rPr lang="da-DK" altLang="da-DK" sz="1800" b="1"/>
            </a:br>
            <a:r>
              <a:rPr lang="da-DK" altLang="da-DK" sz="2000"/>
              <a:t>Kv-værdi</a:t>
            </a:r>
          </a:p>
          <a:p>
            <a:pPr marL="0" indent="0" eaLnBrk="1" hangingPunct="1">
              <a:lnSpc>
                <a:spcPct val="150000"/>
              </a:lnSpc>
              <a:spcBef>
                <a:spcPct val="50000"/>
              </a:spcBef>
              <a:buClrTx/>
              <a:buFont typeface="Wingdings" panose="05000000000000000000" pitchFamily="2" charset="2"/>
              <a:buNone/>
            </a:pPr>
            <a:r>
              <a:rPr lang="da-DK" altLang="da-DK" sz="2000"/>
              <a:t>Er den beregnede kapacitet for ønsket vandmængde Q(m3/h) ved det aktuelle differenstryk Δp (bar), der er til rådighed over ventilen.</a:t>
            </a:r>
          </a:p>
          <a:p>
            <a:pPr marL="0" indent="0" eaLnBrk="1" hangingPunct="1">
              <a:spcBef>
                <a:spcPct val="50000"/>
              </a:spcBef>
              <a:buClrTx/>
              <a:buFont typeface="Wingdings" panose="05000000000000000000" pitchFamily="2" charset="2"/>
              <a:buNone/>
            </a:pPr>
            <a:br>
              <a:rPr lang="da-DK" altLang="da-DK" sz="2000" b="1">
                <a:latin typeface="Arial" panose="020B0604020202020204" pitchFamily="34" charset="0"/>
              </a:rPr>
            </a:br>
            <a:endParaRPr lang="da-DK" altLang="da-DK" sz="2000" b="1">
              <a:latin typeface="Arial" panose="020B0604020202020204" pitchFamily="34" charset="0"/>
            </a:endParaRPr>
          </a:p>
        </p:txBody>
      </p:sp>
      <p:pic>
        <p:nvPicPr>
          <p:cNvPr id="56324" name="Picture 7" descr="C:\Users\OLJE\Desktop\ScreenHunter_001.bmp">
            <a:extLst>
              <a:ext uri="{FF2B5EF4-FFF2-40B4-BE49-F238E27FC236}">
                <a16:creationId xmlns:a16="http://schemas.microsoft.com/office/drawing/2014/main" id="{7C7E0296-D92D-87E8-7AC2-DE03D7905D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6300" y="204789"/>
            <a:ext cx="1576388" cy="210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5440021"/>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205852-708A-53E0-0FE0-F0AD4ED7FF89}"/>
              </a:ext>
            </a:extLst>
          </p:cNvPr>
          <p:cNvSpPr>
            <a:spLocks noGrp="1"/>
          </p:cNvSpPr>
          <p:nvPr>
            <p:ph type="title"/>
          </p:nvPr>
        </p:nvSpPr>
        <p:spPr/>
        <p:txBody>
          <a:bodyPr/>
          <a:lstStyle/>
          <a:p>
            <a:pPr eaLnBrk="1" fontAlgn="auto" hangingPunct="1">
              <a:spcAft>
                <a:spcPts val="0"/>
              </a:spcAft>
              <a:defRPr/>
            </a:pPr>
            <a:r>
              <a:rPr lang="da-DK" dirty="0"/>
              <a:t>Beregning af KV – værdi.</a:t>
            </a:r>
          </a:p>
        </p:txBody>
      </p:sp>
      <p:sp>
        <p:nvSpPr>
          <p:cNvPr id="57347" name="Pladsholder til indhold 2">
            <a:extLst>
              <a:ext uri="{FF2B5EF4-FFF2-40B4-BE49-F238E27FC236}">
                <a16:creationId xmlns:a16="http://schemas.microsoft.com/office/drawing/2014/main" id="{221B557E-15EE-43EB-3F6C-1EC39DB2C2AB}"/>
              </a:ext>
            </a:extLst>
          </p:cNvPr>
          <p:cNvSpPr>
            <a:spLocks noGrp="1"/>
          </p:cNvSpPr>
          <p:nvPr>
            <p:ph idx="1"/>
          </p:nvPr>
        </p:nvSpPr>
        <p:spPr>
          <a:xfrm>
            <a:off x="1981200" y="1600201"/>
            <a:ext cx="7467600" cy="4873625"/>
          </a:xfrm>
        </p:spPr>
        <p:txBody>
          <a:bodyPr anchor="ctr"/>
          <a:lstStyle/>
          <a:p>
            <a:pPr eaLnBrk="1" hangingPunct="1"/>
            <a:r>
              <a:rPr lang="da-DK" altLang="da-DK"/>
              <a:t>Q = 0,654 m³/h</a:t>
            </a:r>
          </a:p>
          <a:p>
            <a:pPr eaLnBrk="1" hangingPunct="1"/>
            <a:r>
              <a:rPr lang="da-DK" altLang="da-DK"/>
              <a:t>Δp = 0,15 bar</a:t>
            </a:r>
          </a:p>
          <a:p>
            <a:pPr eaLnBrk="1" hangingPunct="1"/>
            <a:endParaRPr lang="da-DK" altLang="da-DK"/>
          </a:p>
          <a:p>
            <a:pPr eaLnBrk="1" hangingPunct="1"/>
            <a:r>
              <a:rPr lang="da-DK" altLang="da-DK"/>
              <a:t>Find kv-værdi!</a:t>
            </a:r>
          </a:p>
          <a:p>
            <a:pPr eaLnBrk="1" hangingPunct="1"/>
            <a:endParaRPr lang="da-DK" altLang="da-DK"/>
          </a:p>
          <a:p>
            <a:pPr eaLnBrk="1" hangingPunct="1"/>
            <a:endParaRPr lang="da-DK" altLang="da-DK"/>
          </a:p>
        </p:txBody>
      </p:sp>
      <p:graphicFrame>
        <p:nvGraphicFramePr>
          <p:cNvPr id="57348" name="Object 2">
            <a:extLst>
              <a:ext uri="{FF2B5EF4-FFF2-40B4-BE49-F238E27FC236}">
                <a16:creationId xmlns:a16="http://schemas.microsoft.com/office/drawing/2014/main" id="{B1F55963-F4FF-1C9E-0A42-0D910DA65ABE}"/>
              </a:ext>
            </a:extLst>
          </p:cNvPr>
          <p:cNvGraphicFramePr>
            <a:graphicFrameLocks noChangeAspect="1"/>
          </p:cNvGraphicFramePr>
          <p:nvPr>
            <p:extLst>
              <p:ext uri="{D42A27DB-BD31-4B8C-83A1-F6EECF244321}">
                <p14:modId xmlns:p14="http://schemas.microsoft.com/office/powerpoint/2010/main" val="1105410166"/>
              </p:ext>
            </p:extLst>
          </p:nvPr>
        </p:nvGraphicFramePr>
        <p:xfrm>
          <a:off x="5553076" y="4849813"/>
          <a:ext cx="2682875" cy="911225"/>
        </p:xfrm>
        <a:graphic>
          <a:graphicData uri="http://schemas.openxmlformats.org/presentationml/2006/ole">
            <mc:AlternateContent xmlns:mc="http://schemas.openxmlformats.org/markup-compatibility/2006">
              <mc:Choice xmlns:v="urn:schemas-microsoft-com:vml" Requires="v">
                <p:oleObj name="Ligning" r:id="rId2" imgW="1307532" imgH="444307" progId="Equation.3">
                  <p:embed/>
                </p:oleObj>
              </mc:Choice>
              <mc:Fallback>
                <p:oleObj name="Ligning" r:id="rId2" imgW="1307532" imgH="444307" progId="Equation.3">
                  <p:embed/>
                  <p:pic>
                    <p:nvPicPr>
                      <p:cNvPr id="57348" name="Object 2">
                        <a:extLst>
                          <a:ext uri="{FF2B5EF4-FFF2-40B4-BE49-F238E27FC236}">
                            <a16:creationId xmlns:a16="http://schemas.microsoft.com/office/drawing/2014/main" id="{B1F55963-F4FF-1C9E-0A42-0D910DA65A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3076" y="4849813"/>
                        <a:ext cx="2682875" cy="911225"/>
                      </a:xfrm>
                      <a:prstGeom prst="rect">
                        <a:avLst/>
                      </a:prstGeom>
                      <a:solidFill>
                        <a:schemeClr val="tx1"/>
                      </a:solidFill>
                      <a:ln>
                        <a:noFill/>
                      </a:ln>
                      <a:effectLst/>
                    </p:spPr>
                  </p:pic>
                </p:oleObj>
              </mc:Fallback>
            </mc:AlternateContent>
          </a:graphicData>
        </a:graphic>
      </p:graphicFrame>
      <p:graphicFrame>
        <p:nvGraphicFramePr>
          <p:cNvPr id="57349" name="Objekt 2">
            <a:extLst>
              <a:ext uri="{FF2B5EF4-FFF2-40B4-BE49-F238E27FC236}">
                <a16:creationId xmlns:a16="http://schemas.microsoft.com/office/drawing/2014/main" id="{00BD29F2-2B05-40A3-3361-478A487FF2AA}"/>
              </a:ext>
            </a:extLst>
          </p:cNvPr>
          <p:cNvGraphicFramePr>
            <a:graphicFrameLocks noChangeAspect="1"/>
          </p:cNvGraphicFramePr>
          <p:nvPr>
            <p:extLst>
              <p:ext uri="{D42A27DB-BD31-4B8C-83A1-F6EECF244321}">
                <p14:modId xmlns:p14="http://schemas.microsoft.com/office/powerpoint/2010/main" val="2362210253"/>
              </p:ext>
            </p:extLst>
          </p:nvPr>
        </p:nvGraphicFramePr>
        <p:xfrm>
          <a:off x="3814763" y="4849813"/>
          <a:ext cx="1744662" cy="911225"/>
        </p:xfrm>
        <a:graphic>
          <a:graphicData uri="http://schemas.openxmlformats.org/presentationml/2006/ole">
            <mc:AlternateContent xmlns:mc="http://schemas.openxmlformats.org/markup-compatibility/2006">
              <mc:Choice xmlns:v="urn:schemas-microsoft-com:vml" Requires="v">
                <p:oleObj name="Ligning" r:id="rId4" imgW="850531" imgH="444307" progId="Equation.3">
                  <p:embed/>
                </p:oleObj>
              </mc:Choice>
              <mc:Fallback>
                <p:oleObj name="Ligning" r:id="rId4" imgW="850531" imgH="444307" progId="Equation.3">
                  <p:embed/>
                  <p:pic>
                    <p:nvPicPr>
                      <p:cNvPr id="57349" name="Objekt 2">
                        <a:extLst>
                          <a:ext uri="{FF2B5EF4-FFF2-40B4-BE49-F238E27FC236}">
                            <a16:creationId xmlns:a16="http://schemas.microsoft.com/office/drawing/2014/main" id="{00BD29F2-2B05-40A3-3361-478A487FF2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4763" y="4849813"/>
                        <a:ext cx="1744662" cy="911225"/>
                      </a:xfrm>
                      <a:prstGeom prst="rect">
                        <a:avLst/>
                      </a:prstGeom>
                      <a:solidFill>
                        <a:schemeClr val="tx1"/>
                      </a:solidFill>
                      <a:ln>
                        <a:noFill/>
                      </a:ln>
                      <a:effectLst/>
                    </p:spPr>
                  </p:pic>
                </p:oleObj>
              </mc:Fallback>
            </mc:AlternateContent>
          </a:graphicData>
        </a:graphic>
      </p:graphicFrame>
    </p:spTree>
    <p:extLst>
      <p:ext uri="{BB962C8B-B14F-4D97-AF65-F5344CB8AC3E}">
        <p14:creationId xmlns:p14="http://schemas.microsoft.com/office/powerpoint/2010/main" val="157644668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D3FC19-3B5F-43A7-9B5B-2373B955DBC8}"/>
              </a:ext>
            </a:extLst>
          </p:cNvPr>
          <p:cNvSpPr>
            <a:spLocks noGrp="1"/>
          </p:cNvSpPr>
          <p:nvPr>
            <p:ph type="title"/>
          </p:nvPr>
        </p:nvSpPr>
        <p:spPr/>
        <p:txBody>
          <a:bodyPr/>
          <a:lstStyle/>
          <a:p>
            <a:r>
              <a:rPr lang="da-DK" dirty="0"/>
              <a:t>Grundlæggende enheder</a:t>
            </a:r>
          </a:p>
        </p:txBody>
      </p:sp>
      <p:graphicFrame>
        <p:nvGraphicFramePr>
          <p:cNvPr id="4" name="Tabel 4">
            <a:extLst>
              <a:ext uri="{FF2B5EF4-FFF2-40B4-BE49-F238E27FC236}">
                <a16:creationId xmlns:a16="http://schemas.microsoft.com/office/drawing/2014/main" id="{163223AB-4873-4B9C-ACA2-44469E5178AB}"/>
              </a:ext>
            </a:extLst>
          </p:cNvPr>
          <p:cNvGraphicFramePr>
            <a:graphicFrameLocks noGrp="1"/>
          </p:cNvGraphicFramePr>
          <p:nvPr>
            <p:ph idx="1"/>
            <p:extLst>
              <p:ext uri="{D42A27DB-BD31-4B8C-83A1-F6EECF244321}">
                <p14:modId xmlns:p14="http://schemas.microsoft.com/office/powerpoint/2010/main" val="1631698759"/>
              </p:ext>
            </p:extLst>
          </p:nvPr>
        </p:nvGraphicFramePr>
        <p:xfrm>
          <a:off x="1103313" y="2052638"/>
          <a:ext cx="8947146" cy="2397760"/>
        </p:xfrm>
        <a:graphic>
          <a:graphicData uri="http://schemas.openxmlformats.org/drawingml/2006/table">
            <a:tbl>
              <a:tblPr firstRow="1" bandRow="1">
                <a:tableStyleId>{073A0DAA-6AF3-43AB-8588-CEC1D06C72B9}</a:tableStyleId>
              </a:tblPr>
              <a:tblGrid>
                <a:gridCol w="2982382">
                  <a:extLst>
                    <a:ext uri="{9D8B030D-6E8A-4147-A177-3AD203B41FA5}">
                      <a16:colId xmlns:a16="http://schemas.microsoft.com/office/drawing/2014/main" val="2394816592"/>
                    </a:ext>
                  </a:extLst>
                </a:gridCol>
                <a:gridCol w="2982382">
                  <a:extLst>
                    <a:ext uri="{9D8B030D-6E8A-4147-A177-3AD203B41FA5}">
                      <a16:colId xmlns:a16="http://schemas.microsoft.com/office/drawing/2014/main" val="1411959230"/>
                    </a:ext>
                  </a:extLst>
                </a:gridCol>
                <a:gridCol w="2982382">
                  <a:extLst>
                    <a:ext uri="{9D8B030D-6E8A-4147-A177-3AD203B41FA5}">
                      <a16:colId xmlns:a16="http://schemas.microsoft.com/office/drawing/2014/main" val="1894939921"/>
                    </a:ext>
                  </a:extLst>
                </a:gridCol>
              </a:tblGrid>
              <a:tr h="370840">
                <a:tc>
                  <a:txBody>
                    <a:bodyPr/>
                    <a:lstStyle/>
                    <a:p>
                      <a:endParaRPr lang="da-DK"/>
                    </a:p>
                  </a:txBody>
                  <a:tcPr marL="77801" marR="77801"/>
                </a:tc>
                <a:tc>
                  <a:txBody>
                    <a:bodyPr/>
                    <a:lstStyle/>
                    <a:p>
                      <a:r>
                        <a:rPr lang="da-DK" dirty="0"/>
                        <a:t>Navn</a:t>
                      </a:r>
                    </a:p>
                  </a:txBody>
                  <a:tcPr marL="77801" marR="77801"/>
                </a:tc>
                <a:tc>
                  <a:txBody>
                    <a:bodyPr/>
                    <a:lstStyle/>
                    <a:p>
                      <a:r>
                        <a:rPr lang="da-DK" dirty="0"/>
                        <a:t>Enhed</a:t>
                      </a:r>
                    </a:p>
                  </a:txBody>
                  <a:tcPr marL="77801" marR="77801"/>
                </a:tc>
                <a:extLst>
                  <a:ext uri="{0D108BD9-81ED-4DB2-BD59-A6C34878D82A}">
                    <a16:rowId xmlns:a16="http://schemas.microsoft.com/office/drawing/2014/main" val="3740829092"/>
                  </a:ext>
                </a:extLst>
              </a:tr>
              <a:tr h="370840">
                <a:tc>
                  <a:txBody>
                    <a:bodyPr/>
                    <a:lstStyle/>
                    <a:p>
                      <a:r>
                        <a:rPr lang="da-DK" dirty="0"/>
                        <a:t>Tryk (teoretisk køl)</a:t>
                      </a:r>
                    </a:p>
                  </a:txBody>
                  <a:tcPr marL="77801" marR="77801"/>
                </a:tc>
                <a:tc>
                  <a:txBody>
                    <a:bodyPr/>
                    <a:lstStyle/>
                    <a:p>
                      <a:r>
                        <a:rPr lang="da-DK" dirty="0"/>
                        <a:t>Bar absolut</a:t>
                      </a:r>
                    </a:p>
                  </a:txBody>
                  <a:tcPr marL="77801" marR="77801"/>
                </a:tc>
                <a:tc>
                  <a:txBody>
                    <a:bodyPr/>
                    <a:lstStyle/>
                    <a:p>
                      <a:r>
                        <a:rPr lang="da-DK" dirty="0" err="1"/>
                        <a:t>Bara</a:t>
                      </a:r>
                      <a:endParaRPr lang="da-DK" dirty="0"/>
                    </a:p>
                  </a:txBody>
                  <a:tcPr marL="77801" marR="77801"/>
                </a:tc>
                <a:extLst>
                  <a:ext uri="{0D108BD9-81ED-4DB2-BD59-A6C34878D82A}">
                    <a16:rowId xmlns:a16="http://schemas.microsoft.com/office/drawing/2014/main" val="777203396"/>
                  </a:ext>
                </a:extLst>
              </a:tr>
              <a:tr h="370840">
                <a:tc>
                  <a:txBody>
                    <a:bodyPr/>
                    <a:lstStyle/>
                    <a:p>
                      <a:r>
                        <a:rPr lang="da-DK" dirty="0"/>
                        <a:t>Tryk (praktisk køl)</a:t>
                      </a:r>
                    </a:p>
                  </a:txBody>
                  <a:tcPr marL="77801" marR="77801"/>
                </a:tc>
                <a:tc>
                  <a:txBody>
                    <a:bodyPr/>
                    <a:lstStyle/>
                    <a:p>
                      <a:r>
                        <a:rPr lang="da-DK" dirty="0"/>
                        <a:t>Bar overtryk</a:t>
                      </a:r>
                    </a:p>
                  </a:txBody>
                  <a:tcPr marL="77801" marR="77801"/>
                </a:tc>
                <a:tc>
                  <a:txBody>
                    <a:bodyPr/>
                    <a:lstStyle/>
                    <a:p>
                      <a:r>
                        <a:rPr lang="da-DK" dirty="0" err="1"/>
                        <a:t>Baro</a:t>
                      </a:r>
                      <a:endParaRPr lang="da-DK" dirty="0"/>
                    </a:p>
                  </a:txBody>
                  <a:tcPr marL="77801" marR="77801"/>
                </a:tc>
                <a:extLst>
                  <a:ext uri="{0D108BD9-81ED-4DB2-BD59-A6C34878D82A}">
                    <a16:rowId xmlns:a16="http://schemas.microsoft.com/office/drawing/2014/main" val="1786172626"/>
                  </a:ext>
                </a:extLst>
              </a:tr>
              <a:tr h="370840">
                <a:tc>
                  <a:txBody>
                    <a:bodyPr/>
                    <a:lstStyle/>
                    <a:p>
                      <a:r>
                        <a:rPr lang="da-DK" dirty="0"/>
                        <a:t>Fordampnings eller kondenseringstryk (praktisk)</a:t>
                      </a:r>
                    </a:p>
                  </a:txBody>
                  <a:tcPr marL="77801" marR="77801"/>
                </a:tc>
                <a:tc>
                  <a:txBody>
                    <a:bodyPr/>
                    <a:lstStyle/>
                    <a:p>
                      <a:r>
                        <a:rPr lang="da-DK" dirty="0"/>
                        <a:t>Bar overtryk eller Grader celsius</a:t>
                      </a:r>
                    </a:p>
                  </a:txBody>
                  <a:tcPr marL="77801" marR="77801"/>
                </a:tc>
                <a:tc>
                  <a:txBody>
                    <a:bodyPr/>
                    <a:lstStyle/>
                    <a:p>
                      <a:r>
                        <a:rPr lang="da-DK" dirty="0" err="1"/>
                        <a:t>Baro</a:t>
                      </a:r>
                      <a:r>
                        <a:rPr lang="da-DK" dirty="0"/>
                        <a:t> eller Grader C</a:t>
                      </a:r>
                    </a:p>
                  </a:txBody>
                  <a:tcPr marL="77801" marR="77801"/>
                </a:tc>
                <a:extLst>
                  <a:ext uri="{0D108BD9-81ED-4DB2-BD59-A6C34878D82A}">
                    <a16:rowId xmlns:a16="http://schemas.microsoft.com/office/drawing/2014/main" val="4182437070"/>
                  </a:ext>
                </a:extLst>
              </a:tr>
              <a:tr h="370840">
                <a:tc>
                  <a:txBody>
                    <a:bodyPr/>
                    <a:lstStyle/>
                    <a:p>
                      <a:r>
                        <a:rPr lang="da-DK" dirty="0"/>
                        <a:t>Specifik volumen</a:t>
                      </a:r>
                    </a:p>
                  </a:txBody>
                  <a:tcPr marL="77801" marR="77801"/>
                </a:tc>
                <a:tc>
                  <a:txBody>
                    <a:bodyPr/>
                    <a:lstStyle/>
                    <a:p>
                      <a:r>
                        <a:rPr lang="da-DK" dirty="0"/>
                        <a:t>Kubik meter pr. kg</a:t>
                      </a:r>
                    </a:p>
                  </a:txBody>
                  <a:tcPr marL="77801" marR="77801"/>
                </a:tc>
                <a:tc>
                  <a:txBody>
                    <a:bodyPr/>
                    <a:lstStyle/>
                    <a:p>
                      <a:r>
                        <a:rPr lang="da-DK" dirty="0"/>
                        <a:t>m</a:t>
                      </a:r>
                      <a:r>
                        <a:rPr lang="da-DK" baseline="30000" dirty="0"/>
                        <a:t>3</a:t>
                      </a:r>
                      <a:r>
                        <a:rPr lang="da-DK" baseline="0" dirty="0"/>
                        <a:t>/kg</a:t>
                      </a:r>
                      <a:endParaRPr lang="da-DK" dirty="0"/>
                    </a:p>
                  </a:txBody>
                  <a:tcPr marL="77801" marR="77801"/>
                </a:tc>
                <a:extLst>
                  <a:ext uri="{0D108BD9-81ED-4DB2-BD59-A6C34878D82A}">
                    <a16:rowId xmlns:a16="http://schemas.microsoft.com/office/drawing/2014/main" val="3401119086"/>
                  </a:ext>
                </a:extLst>
              </a:tr>
            </a:tbl>
          </a:graphicData>
        </a:graphic>
      </p:graphicFrame>
    </p:spTree>
    <p:extLst>
      <p:ext uri="{BB962C8B-B14F-4D97-AF65-F5344CB8AC3E}">
        <p14:creationId xmlns:p14="http://schemas.microsoft.com/office/powerpoint/2010/main" val="4842042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a:extLst>
              <a:ext uri="{FF2B5EF4-FFF2-40B4-BE49-F238E27FC236}">
                <a16:creationId xmlns:a16="http://schemas.microsoft.com/office/drawing/2014/main" id="{C8C3DC9E-2CB3-368B-F8F7-597202DC62DA}"/>
              </a:ext>
            </a:extLst>
          </p:cNvPr>
          <p:cNvSpPr>
            <a:spLocks noGrp="1" noChangeArrowheads="1"/>
          </p:cNvSpPr>
          <p:nvPr>
            <p:ph type="title"/>
          </p:nvPr>
        </p:nvSpPr>
        <p:spPr>
          <a:scene3d>
            <a:camera prst="orthographicFront">
              <a:rot lat="0" lon="0" rev="0"/>
            </a:camera>
            <a:lightRig rig="contrasting" dir="t">
              <a:rot lat="0" lon="0" rev="1500000"/>
            </a:lightRig>
          </a:scene3d>
          <a:sp3d prstMaterial="metal">
            <a:bevelT w="88900" h="88900"/>
          </a:sp3d>
        </p:spPr>
        <p:txBody>
          <a:bodyPr rtlCol="0">
            <a:normAutofit/>
          </a:bodyPr>
          <a:lstStyle/>
          <a:p>
            <a:pPr eaLnBrk="1" fontAlgn="auto" hangingPunct="1">
              <a:spcAft>
                <a:spcPts val="0"/>
              </a:spcAft>
              <a:defRPr/>
            </a:pPr>
            <a:r>
              <a:rPr lang="da-DK" sz="2400" b="1" dirty="0"/>
              <a:t>Dimensionering af temperaturregulerende ventiler:</a:t>
            </a:r>
          </a:p>
        </p:txBody>
      </p:sp>
      <p:sp>
        <p:nvSpPr>
          <p:cNvPr id="250883" name="Rectangle 3">
            <a:extLst>
              <a:ext uri="{FF2B5EF4-FFF2-40B4-BE49-F238E27FC236}">
                <a16:creationId xmlns:a16="http://schemas.microsoft.com/office/drawing/2014/main" id="{3E814B5C-B301-666A-8742-826633303729}"/>
              </a:ext>
            </a:extLst>
          </p:cNvPr>
          <p:cNvSpPr>
            <a:spLocks noGrp="1" noChangeArrowheads="1"/>
          </p:cNvSpPr>
          <p:nvPr>
            <p:ph sz="half" idx="1"/>
          </p:nvPr>
        </p:nvSpPr>
        <p:spPr>
          <a:xfrm>
            <a:off x="2021541" y="1358154"/>
            <a:ext cx="3657600" cy="4572000"/>
          </a:xfrm>
          <a:noFill/>
          <a:ln>
            <a:miter lim="800000"/>
            <a:headEnd/>
            <a:tailEnd/>
          </a:ln>
          <a:scene3d>
            <a:camera prst="orthographicFront">
              <a:rot lat="0" lon="0" rev="0"/>
            </a:camera>
            <a:lightRig rig="contrasting" dir="t">
              <a:rot lat="0" lon="0" rev="1500000"/>
            </a:lightRig>
          </a:scene3d>
          <a:sp3d prstMaterial="metal">
            <a:bevelT w="88900" h="88900"/>
          </a:sp3d>
        </p:spPr>
        <p:txBody>
          <a:bodyPr rtlCol="0" anchor="ctr">
            <a:normAutofit/>
          </a:bodyPr>
          <a:lstStyle/>
          <a:p>
            <a:pPr marL="274320" indent="-274320" eaLnBrk="1" fontAlgn="auto" hangingPunct="1">
              <a:lnSpc>
                <a:spcPct val="160000"/>
              </a:lnSpc>
              <a:spcAft>
                <a:spcPts val="0"/>
              </a:spcAft>
              <a:buFont typeface="Arial" pitchFamily="34" charset="0"/>
              <a:buChar char="•"/>
              <a:defRPr/>
            </a:pPr>
            <a:r>
              <a:rPr lang="da-DK" sz="2200" b="1" dirty="0"/>
              <a:t>RAVK.</a:t>
            </a:r>
          </a:p>
          <a:p>
            <a:pPr marL="274320" indent="-274320" eaLnBrk="1" fontAlgn="auto" hangingPunct="1">
              <a:lnSpc>
                <a:spcPct val="160000"/>
              </a:lnSpc>
              <a:spcAft>
                <a:spcPts val="0"/>
              </a:spcAft>
              <a:buFont typeface="Wingdings"/>
              <a:buChar char=""/>
              <a:defRPr/>
            </a:pPr>
            <a:r>
              <a:rPr lang="da-DK" sz="1900" dirty="0"/>
              <a:t>RAVK er et selvvirkende termostatiskelement, der kan kombineres med 2-vejs</a:t>
            </a:r>
          </a:p>
          <a:p>
            <a:pPr marL="274320" indent="-274320" eaLnBrk="1" fontAlgn="auto" hangingPunct="1">
              <a:lnSpc>
                <a:spcPct val="160000"/>
              </a:lnSpc>
              <a:spcAft>
                <a:spcPts val="0"/>
              </a:spcAft>
              <a:buFont typeface="Wingdings"/>
              <a:buChar char=""/>
              <a:defRPr/>
            </a:pPr>
            <a:r>
              <a:rPr lang="da-DK" sz="1900" dirty="0"/>
              <a:t>ventilhusene RAV-/8, VMT-/8 og VMA 15 eller med 3-vejs ventilhuset KOVM.</a:t>
            </a:r>
          </a:p>
          <a:p>
            <a:pPr marL="274320" indent="-274320" eaLnBrk="1" fontAlgn="auto" hangingPunct="1">
              <a:spcAft>
                <a:spcPts val="0"/>
              </a:spcAft>
              <a:buFont typeface="Wingdings"/>
              <a:buNone/>
              <a:defRPr/>
            </a:pPr>
            <a:r>
              <a:rPr lang="da-DK" sz="2000" dirty="0"/>
              <a:t> </a:t>
            </a:r>
            <a:r>
              <a:rPr lang="da-DK" dirty="0"/>
              <a:t> </a:t>
            </a:r>
          </a:p>
        </p:txBody>
      </p:sp>
      <p:sp>
        <p:nvSpPr>
          <p:cNvPr id="77832" name="Pladsholder til indhold 3">
            <a:extLst>
              <a:ext uri="{FF2B5EF4-FFF2-40B4-BE49-F238E27FC236}">
                <a16:creationId xmlns:a16="http://schemas.microsoft.com/office/drawing/2014/main" id="{EB65B2BB-4673-4229-D31C-03E7FA533701}"/>
              </a:ext>
            </a:extLst>
          </p:cNvPr>
          <p:cNvSpPr>
            <a:spLocks noGrp="1"/>
          </p:cNvSpPr>
          <p:nvPr>
            <p:ph sz="half" idx="2"/>
          </p:nvPr>
        </p:nvSpPr>
        <p:spPr>
          <a:xfrm>
            <a:off x="6024563" y="1708151"/>
            <a:ext cx="4210050" cy="4525963"/>
          </a:xfrm>
        </p:spPr>
        <p:txBody>
          <a:bodyPr anchor="ctr"/>
          <a:lstStyle/>
          <a:p>
            <a:pPr eaLnBrk="1" hangingPunct="1">
              <a:lnSpc>
                <a:spcPct val="150000"/>
              </a:lnSpc>
            </a:pPr>
            <a:r>
              <a:rPr lang="da-DK" altLang="da-DK" sz="1900"/>
              <a:t>I forbindelse med temperaturafhængig blandestyring f.eks mindre gulvvarmeanlæg anvendes RAVK sammen med 3-vejs ventilerne VMV 15 og VMV 20.</a:t>
            </a:r>
          </a:p>
          <a:p>
            <a:pPr eaLnBrk="1" hangingPunct="1">
              <a:lnSpc>
                <a:spcPct val="150000"/>
              </a:lnSpc>
            </a:pPr>
            <a:r>
              <a:rPr lang="da-DK" altLang="da-DK" sz="1900"/>
              <a:t>- Max. 120 °C. eller 130 °C</a:t>
            </a:r>
          </a:p>
          <a:p>
            <a:pPr eaLnBrk="1" hangingPunct="1"/>
            <a:endParaRPr lang="da-DK" altLang="da-DK"/>
          </a:p>
        </p:txBody>
      </p:sp>
    </p:spTree>
    <p:extLst>
      <p:ext uri="{BB962C8B-B14F-4D97-AF65-F5344CB8AC3E}">
        <p14:creationId xmlns:p14="http://schemas.microsoft.com/office/powerpoint/2010/main" val="31800718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A79D22E4-FB84-DFB3-12C9-D8BEF4842DC2}"/>
              </a:ext>
            </a:extLst>
          </p:cNvPr>
          <p:cNvSpPr>
            <a:spLocks noGrp="1"/>
          </p:cNvSpPr>
          <p:nvPr>
            <p:ph type="title"/>
          </p:nvPr>
        </p:nvSpPr>
        <p:spPr/>
        <p:txBody>
          <a:bodyPr/>
          <a:lstStyle/>
          <a:p>
            <a:pPr eaLnBrk="1" fontAlgn="auto" hangingPunct="1">
              <a:spcAft>
                <a:spcPts val="0"/>
              </a:spcAft>
              <a:defRPr/>
            </a:pPr>
            <a:r>
              <a:rPr lang="da-DK" b="1" dirty="0"/>
              <a:t>RAVK</a:t>
            </a:r>
          </a:p>
        </p:txBody>
      </p:sp>
      <p:sp>
        <p:nvSpPr>
          <p:cNvPr id="78851" name="Pladsholder til indhold 5">
            <a:extLst>
              <a:ext uri="{FF2B5EF4-FFF2-40B4-BE49-F238E27FC236}">
                <a16:creationId xmlns:a16="http://schemas.microsoft.com/office/drawing/2014/main" id="{EC0BFFC1-FE9D-0D30-E2A0-22875085F31D}"/>
              </a:ext>
            </a:extLst>
          </p:cNvPr>
          <p:cNvSpPr>
            <a:spLocks noGrp="1"/>
          </p:cNvSpPr>
          <p:nvPr>
            <p:ph idx="1"/>
          </p:nvPr>
        </p:nvSpPr>
        <p:spPr>
          <a:xfrm>
            <a:off x="1981200" y="1600201"/>
            <a:ext cx="7467600" cy="4873625"/>
          </a:xfrm>
        </p:spPr>
        <p:txBody>
          <a:bodyPr anchor="ctr"/>
          <a:lstStyle/>
          <a:p>
            <a:pPr eaLnBrk="1" hangingPunct="1">
              <a:lnSpc>
                <a:spcPct val="150000"/>
              </a:lnSpc>
            </a:pPr>
            <a:r>
              <a:rPr lang="da-DK" altLang="da-DK" sz="2000"/>
              <a:t>RAVKs element arbejder med en fyldning af aktiv kul, føleren og det termostatiske element kan placeres vilkårlig. Findes i temperaturområdet 25 - 65 °C.</a:t>
            </a:r>
          </a:p>
          <a:p>
            <a:pPr eaLnBrk="1" hangingPunct="1">
              <a:lnSpc>
                <a:spcPct val="150000"/>
              </a:lnSpc>
            </a:pPr>
            <a:r>
              <a:rPr lang="da-DK" altLang="da-DK" sz="2000" b="1" i="1"/>
              <a:t>Montering</a:t>
            </a:r>
          </a:p>
          <a:p>
            <a:pPr eaLnBrk="1" hangingPunct="1">
              <a:lnSpc>
                <a:spcPct val="150000"/>
              </a:lnSpc>
            </a:pPr>
            <a:r>
              <a:rPr lang="da-DK" altLang="da-DK" sz="2000"/>
              <a:t>Ventilhuset skal monteres med gennemstrømning i den indstøbte pils retning. Hvordan ventilhuset i øvrigt vender, er uden betydning for elementets funktion. Elementet monteres på ventilhuset på dækhættens plads.</a:t>
            </a:r>
          </a:p>
        </p:txBody>
      </p:sp>
    </p:spTree>
    <p:extLst>
      <p:ext uri="{BB962C8B-B14F-4D97-AF65-F5344CB8AC3E}">
        <p14:creationId xmlns:p14="http://schemas.microsoft.com/office/powerpoint/2010/main" val="13780548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3DD15532-7A03-7123-98CF-7DA3B2B369E6}"/>
              </a:ext>
            </a:extLst>
          </p:cNvPr>
          <p:cNvSpPr>
            <a:spLocks noGrp="1" noChangeArrowheads="1"/>
          </p:cNvSpPr>
          <p:nvPr>
            <p:ph type="title"/>
          </p:nvPr>
        </p:nvSpPr>
        <p:spPr>
          <a:xfrm>
            <a:off x="646111" y="452718"/>
            <a:ext cx="9404723" cy="1076064"/>
          </a:xfrm>
        </p:spPr>
        <p:txBody>
          <a:bodyPr>
            <a:normAutofit/>
          </a:bodyPr>
          <a:lstStyle/>
          <a:p>
            <a:pPr eaLnBrk="1" fontAlgn="auto" hangingPunct="1">
              <a:spcAft>
                <a:spcPts val="0"/>
              </a:spcAft>
              <a:defRPr/>
            </a:pPr>
            <a:r>
              <a:rPr lang="da-DK" sz="2800" dirty="0"/>
              <a:t>Dimensionering af</a:t>
            </a:r>
            <a:br>
              <a:rPr lang="da-DK" sz="2800" dirty="0"/>
            </a:br>
            <a:r>
              <a:rPr lang="da-DK" sz="2800" dirty="0"/>
              <a:t> temperaturregulerende ventiler:</a:t>
            </a:r>
          </a:p>
        </p:txBody>
      </p:sp>
      <p:pic>
        <p:nvPicPr>
          <p:cNvPr id="81923" name="Picture 4">
            <a:extLst>
              <a:ext uri="{FF2B5EF4-FFF2-40B4-BE49-F238E27FC236}">
                <a16:creationId xmlns:a16="http://schemas.microsoft.com/office/drawing/2014/main" id="{FC7F8519-83B6-4179-FAAF-4AC41980A0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20975"/>
            <a:ext cx="7343775" cy="413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 name="Tekstfelt 1">
                <a:extLst>
                  <a:ext uri="{FF2B5EF4-FFF2-40B4-BE49-F238E27FC236}">
                    <a16:creationId xmlns:a16="http://schemas.microsoft.com/office/drawing/2014/main" id="{13EAC243-CDC6-BF94-D61C-219EEA136474}"/>
                  </a:ext>
                </a:extLst>
              </p:cNvPr>
              <p:cNvSpPr txBox="1"/>
              <p:nvPr/>
            </p:nvSpPr>
            <p:spPr>
              <a:xfrm>
                <a:off x="7628021" y="1676400"/>
                <a:ext cx="3917868" cy="2325124"/>
              </a:xfrm>
              <a:prstGeom prst="rect">
                <a:avLst/>
              </a:prstGeom>
              <a:noFill/>
            </p:spPr>
            <p:txBody>
              <a:bodyPr wrap="square" rtlCol="0">
                <a:spAutoFit/>
              </a:bodyPr>
              <a:lstStyle/>
              <a:p>
                <a:r>
                  <a:rPr lang="da-DK" dirty="0"/>
                  <a:t>Flow: 0,500 m3</a:t>
                </a:r>
              </a:p>
              <a:p>
                <a:r>
                  <a:rPr lang="el-GR" dirty="0"/>
                  <a:t>Δ</a:t>
                </a:r>
                <a:r>
                  <a:rPr lang="da-DK" dirty="0"/>
                  <a:t>P: 0,10 Bar</a:t>
                </a:r>
              </a:p>
              <a:p>
                <a:r>
                  <a:rPr lang="da-DK" dirty="0"/>
                  <a:t>KV værdi : KV</a:t>
                </a:r>
                <a14:m>
                  <m:oMath xmlns:m="http://schemas.openxmlformats.org/officeDocument/2006/math">
                    <m:r>
                      <a:rPr lang="da-DK" i="1" smtClean="0">
                        <a:latin typeface="Cambria Math" panose="02040503050406030204" pitchFamily="18" charset="0"/>
                      </a:rPr>
                      <m:t>=</m:t>
                    </m:r>
                    <m:f>
                      <m:fPr>
                        <m:ctrlPr>
                          <a:rPr lang="da-DK" i="1" smtClean="0">
                            <a:latin typeface="Cambria Math" panose="02040503050406030204" pitchFamily="18" charset="0"/>
                          </a:rPr>
                        </m:ctrlPr>
                      </m:fPr>
                      <m:num>
                        <m:r>
                          <a:rPr lang="da-DK" b="0" i="1" smtClean="0">
                            <a:latin typeface="Cambria Math" panose="02040503050406030204" pitchFamily="18" charset="0"/>
                          </a:rPr>
                          <m:t>0,500</m:t>
                        </m:r>
                      </m:num>
                      <m:den>
                        <m:rad>
                          <m:radPr>
                            <m:degHide m:val="on"/>
                            <m:ctrlPr>
                              <a:rPr lang="da-DK" i="1" smtClean="0">
                                <a:latin typeface="Cambria Math" panose="02040503050406030204" pitchFamily="18" charset="0"/>
                              </a:rPr>
                            </m:ctrlPr>
                          </m:radPr>
                          <m:deg/>
                          <m:e>
                            <m:r>
                              <a:rPr lang="da-DK" b="0" i="1" smtClean="0">
                                <a:latin typeface="Cambria Math" panose="02040503050406030204" pitchFamily="18" charset="0"/>
                              </a:rPr>
                              <m:t>0,10</m:t>
                            </m:r>
                          </m:e>
                        </m:rad>
                      </m:den>
                    </m:f>
                    <m:r>
                      <a:rPr lang="da-DK" b="0" i="1" smtClean="0">
                        <a:latin typeface="Cambria Math" panose="02040503050406030204" pitchFamily="18" charset="0"/>
                      </a:rPr>
                      <m:t>=1,58</m:t>
                    </m:r>
                  </m:oMath>
                </a14:m>
                <a:endParaRPr lang="da-DK" dirty="0"/>
              </a:p>
              <a:p>
                <a:endParaRPr lang="da-DK" dirty="0"/>
              </a:p>
              <a:p>
                <a:r>
                  <a:rPr lang="da-DK" dirty="0"/>
                  <a:t>Nyt flow: 1,000 m3 </a:t>
                </a:r>
              </a:p>
              <a:p>
                <a:r>
                  <a:rPr lang="da-DK" dirty="0"/>
                  <a:t>ΔP: 0,30 </a:t>
                </a:r>
              </a:p>
              <a:p>
                <a:r>
                  <a:rPr lang="da-DK" dirty="0"/>
                  <a:t>KV værd: KV</a:t>
                </a:r>
                <a14:m>
                  <m:oMath xmlns:m="http://schemas.openxmlformats.org/officeDocument/2006/math">
                    <m:r>
                      <a:rPr lang="da-DK" i="1" smtClean="0">
                        <a:latin typeface="Cambria Math" panose="02040503050406030204" pitchFamily="18" charset="0"/>
                      </a:rPr>
                      <m:t>=</m:t>
                    </m:r>
                    <m:f>
                      <m:fPr>
                        <m:ctrlPr>
                          <a:rPr lang="da-DK" i="1" smtClean="0">
                            <a:latin typeface="Cambria Math" panose="02040503050406030204" pitchFamily="18" charset="0"/>
                          </a:rPr>
                        </m:ctrlPr>
                      </m:fPr>
                      <m:num>
                        <m:r>
                          <a:rPr lang="da-DK" b="0" i="1" smtClean="0">
                            <a:latin typeface="Cambria Math" panose="02040503050406030204" pitchFamily="18" charset="0"/>
                          </a:rPr>
                          <m:t>1,000</m:t>
                        </m:r>
                      </m:num>
                      <m:den>
                        <m:rad>
                          <m:radPr>
                            <m:degHide m:val="on"/>
                            <m:ctrlPr>
                              <a:rPr lang="da-DK" i="1" smtClean="0">
                                <a:latin typeface="Cambria Math" panose="02040503050406030204" pitchFamily="18" charset="0"/>
                              </a:rPr>
                            </m:ctrlPr>
                          </m:radPr>
                          <m:deg/>
                          <m:e>
                            <m:r>
                              <a:rPr lang="da-DK" b="0" i="1" smtClean="0">
                                <a:latin typeface="Cambria Math" panose="02040503050406030204" pitchFamily="18" charset="0"/>
                              </a:rPr>
                              <m:t>0,30</m:t>
                            </m:r>
                          </m:e>
                        </m:rad>
                      </m:den>
                    </m:f>
                    <m:r>
                      <a:rPr lang="da-DK" b="0" i="1" smtClean="0">
                        <a:latin typeface="Cambria Math" panose="02040503050406030204" pitchFamily="18" charset="0"/>
                      </a:rPr>
                      <m:t>=1,82</m:t>
                    </m:r>
                  </m:oMath>
                </a14:m>
                <a:r>
                  <a:rPr lang="da-DK" dirty="0"/>
                  <a:t> </a:t>
                </a:r>
              </a:p>
            </p:txBody>
          </p:sp>
        </mc:Choice>
        <mc:Fallback xmlns="">
          <p:sp>
            <p:nvSpPr>
              <p:cNvPr id="2" name="Tekstfelt 1">
                <a:extLst>
                  <a:ext uri="{FF2B5EF4-FFF2-40B4-BE49-F238E27FC236}">
                    <a16:creationId xmlns:a16="http://schemas.microsoft.com/office/drawing/2014/main" id="{13EAC243-CDC6-BF94-D61C-219EEA136474}"/>
                  </a:ext>
                </a:extLst>
              </p:cNvPr>
              <p:cNvSpPr txBox="1">
                <a:spLocks noRot="1" noChangeAspect="1" noMove="1" noResize="1" noEditPoints="1" noAdjustHandles="1" noChangeArrowheads="1" noChangeShapeType="1" noTextEdit="1"/>
              </p:cNvSpPr>
              <p:nvPr/>
            </p:nvSpPr>
            <p:spPr>
              <a:xfrm>
                <a:off x="7628021" y="1676400"/>
                <a:ext cx="3917868" cy="2325124"/>
              </a:xfrm>
              <a:prstGeom prst="rect">
                <a:avLst/>
              </a:prstGeom>
              <a:blipFill>
                <a:blip r:embed="rId3"/>
                <a:stretch>
                  <a:fillRect l="-1244" t="-1312"/>
                </a:stretch>
              </a:blipFill>
            </p:spPr>
            <p:txBody>
              <a:bodyPr/>
              <a:lstStyle/>
              <a:p>
                <a:r>
                  <a:rPr lang="da-DK">
                    <a:noFill/>
                  </a:rPr>
                  <a:t> </a:t>
                </a:r>
              </a:p>
            </p:txBody>
          </p:sp>
        </mc:Fallback>
      </mc:AlternateContent>
      <p:cxnSp>
        <p:nvCxnSpPr>
          <p:cNvPr id="5" name="Lige pilforbindelse 4">
            <a:extLst>
              <a:ext uri="{FF2B5EF4-FFF2-40B4-BE49-F238E27FC236}">
                <a16:creationId xmlns:a16="http://schemas.microsoft.com/office/drawing/2014/main" id="{560C7D6A-B406-173E-D88A-FC2CB0C44FE0}"/>
              </a:ext>
            </a:extLst>
          </p:cNvPr>
          <p:cNvCxnSpPr/>
          <p:nvPr/>
        </p:nvCxnSpPr>
        <p:spPr>
          <a:xfrm flipH="1">
            <a:off x="2614863" y="2510589"/>
            <a:ext cx="5109411" cy="16282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kstfelt 5">
            <a:extLst>
              <a:ext uri="{FF2B5EF4-FFF2-40B4-BE49-F238E27FC236}">
                <a16:creationId xmlns:a16="http://schemas.microsoft.com/office/drawing/2014/main" id="{8E0A6B36-50DF-C18C-86C7-01483920A59E}"/>
              </a:ext>
            </a:extLst>
          </p:cNvPr>
          <p:cNvSpPr txBox="1"/>
          <p:nvPr/>
        </p:nvSpPr>
        <p:spPr>
          <a:xfrm>
            <a:off x="646111" y="1528782"/>
            <a:ext cx="6484605" cy="923330"/>
          </a:xfrm>
          <a:prstGeom prst="rect">
            <a:avLst/>
          </a:prstGeom>
          <a:noFill/>
        </p:spPr>
        <p:txBody>
          <a:bodyPr wrap="square" rtlCol="0">
            <a:spAutoFit/>
          </a:bodyPr>
          <a:lstStyle/>
          <a:p>
            <a:r>
              <a:rPr lang="da-DK" dirty="0"/>
              <a:t>P bånd Radiator ventiler 2 Grader</a:t>
            </a:r>
          </a:p>
          <a:p>
            <a:r>
              <a:rPr lang="da-DK" dirty="0"/>
              <a:t>P bånd varmtvandsbeholder 6-8 Grader</a:t>
            </a:r>
          </a:p>
          <a:p>
            <a:r>
              <a:rPr lang="da-DK" dirty="0"/>
              <a:t>P bånd brugsvandsveksler 4-6 Grader</a:t>
            </a:r>
          </a:p>
        </p:txBody>
      </p:sp>
      <p:cxnSp>
        <p:nvCxnSpPr>
          <p:cNvPr id="8" name="Lige pilforbindelse 7">
            <a:extLst>
              <a:ext uri="{FF2B5EF4-FFF2-40B4-BE49-F238E27FC236}">
                <a16:creationId xmlns:a16="http://schemas.microsoft.com/office/drawing/2014/main" id="{96BA408F-44E0-08E8-E638-2A446A4D64AE}"/>
              </a:ext>
            </a:extLst>
          </p:cNvPr>
          <p:cNvCxnSpPr/>
          <p:nvPr/>
        </p:nvCxnSpPr>
        <p:spPr>
          <a:xfrm flipH="1">
            <a:off x="2614863" y="3721768"/>
            <a:ext cx="5109411" cy="4973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02700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5CBF85-C902-4961-B5C3-008824C416ED}"/>
              </a:ext>
            </a:extLst>
          </p:cNvPr>
          <p:cNvSpPr>
            <a:spLocks noGrp="1"/>
          </p:cNvSpPr>
          <p:nvPr>
            <p:ph type="title"/>
          </p:nvPr>
        </p:nvSpPr>
        <p:spPr>
          <a:xfrm>
            <a:off x="646111" y="452718"/>
            <a:ext cx="9404723" cy="1400530"/>
          </a:xfrm>
        </p:spPr>
        <p:txBody>
          <a:bodyPr>
            <a:normAutofit/>
          </a:bodyPr>
          <a:lstStyle/>
          <a:p>
            <a:r>
              <a:rPr lang="da-DK" dirty="0"/>
              <a:t>KV-værdier</a:t>
            </a:r>
          </a:p>
        </p:txBody>
      </p:sp>
      <p:graphicFrame>
        <p:nvGraphicFramePr>
          <p:cNvPr id="5" name="Pladsholder til indhold 2">
            <a:extLst>
              <a:ext uri="{FF2B5EF4-FFF2-40B4-BE49-F238E27FC236}">
                <a16:creationId xmlns:a16="http://schemas.microsoft.com/office/drawing/2014/main" id="{A6359D50-923D-9E73-8E4F-6B7315E57A41}"/>
              </a:ext>
            </a:extLst>
          </p:cNvPr>
          <p:cNvGraphicFramePr>
            <a:graphicFrameLocks noGrp="1"/>
          </p:cNvGraphicFramePr>
          <p:nvPr>
            <p:ph idx="1"/>
            <p:extLst>
              <p:ext uri="{D42A27DB-BD31-4B8C-83A1-F6EECF244321}">
                <p14:modId xmlns:p14="http://schemas.microsoft.com/office/powerpoint/2010/main" val="2684699992"/>
              </p:ext>
            </p:extLst>
          </p:nvPr>
        </p:nvGraphicFramePr>
        <p:xfrm>
          <a:off x="646111" y="2140085"/>
          <a:ext cx="9404352" cy="40564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152059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da-DK"/>
          </a:p>
        </p:txBody>
      </p:sp>
      <p:sp>
        <p:nvSpPr>
          <p:cNvPr id="2" name="Titel 1">
            <a:extLst>
              <a:ext uri="{FF2B5EF4-FFF2-40B4-BE49-F238E27FC236}">
                <a16:creationId xmlns:a16="http://schemas.microsoft.com/office/drawing/2014/main" id="{EE250877-CBFC-4114-895B-F4DB507F51E4}"/>
              </a:ext>
            </a:extLst>
          </p:cNvPr>
          <p:cNvSpPr>
            <a:spLocks noGrp="1"/>
          </p:cNvSpPr>
          <p:nvPr>
            <p:ph type="title"/>
          </p:nvPr>
        </p:nvSpPr>
        <p:spPr>
          <a:xfrm>
            <a:off x="806195" y="804672"/>
            <a:ext cx="3521359" cy="5248656"/>
          </a:xfrm>
        </p:spPr>
        <p:txBody>
          <a:bodyPr anchor="ctr">
            <a:normAutofit/>
          </a:bodyPr>
          <a:lstStyle/>
          <a:p>
            <a:pPr algn="ctr"/>
            <a:r>
              <a:rPr lang="da-DK" dirty="0"/>
              <a:t>KV-værdier</a:t>
            </a:r>
            <a:endParaRPr lang="da-DK"/>
          </a:p>
        </p:txBody>
      </p:sp>
      <mc:AlternateContent xmlns:mc="http://schemas.openxmlformats.org/markup-compatibility/2006" xmlns:a14="http://schemas.microsoft.com/office/drawing/2010/main">
        <mc:Choice Requires="a14">
          <p:sp>
            <p:nvSpPr>
              <p:cNvPr id="3" name="Pladsholder til indhold 2">
                <a:extLst>
                  <a:ext uri="{FF2B5EF4-FFF2-40B4-BE49-F238E27FC236}">
                    <a16:creationId xmlns:a16="http://schemas.microsoft.com/office/drawing/2014/main" id="{07CC5713-0444-4942-A3E0-ACF847AE2B9B}"/>
                  </a:ext>
                </a:extLst>
              </p:cNvPr>
              <p:cNvSpPr>
                <a:spLocks noGrp="1"/>
              </p:cNvSpPr>
              <p:nvPr>
                <p:ph idx="1"/>
              </p:nvPr>
            </p:nvSpPr>
            <p:spPr>
              <a:xfrm>
                <a:off x="4975861" y="804671"/>
                <a:ext cx="6399930" cy="5248657"/>
              </a:xfrm>
            </p:spPr>
            <p:txBody>
              <a:bodyPr anchor="ctr">
                <a:normAutofit/>
              </a:bodyPr>
              <a:lstStyle/>
              <a:p>
                <a:r>
                  <a:rPr lang="da-DK" dirty="0"/>
                  <a:t>Først skal vi finde flowet over ventilen i m</a:t>
                </a:r>
                <a:r>
                  <a:rPr lang="da-DK" baseline="30000" dirty="0"/>
                  <a:t>3</a:t>
                </a:r>
                <a:r>
                  <a:rPr lang="da-DK" dirty="0"/>
                  <a:t>/h</a:t>
                </a:r>
              </a:p>
              <a:p>
                <a14:m>
                  <m:oMath xmlns:m="http://schemas.openxmlformats.org/officeDocument/2006/math">
                    <m:sSub>
                      <m:sSubPr>
                        <m:ctrlPr>
                          <a:rPr lang="da-DK" i="1" smtClean="0">
                            <a:latin typeface="Cambria Math" panose="02040503050406030204" pitchFamily="18" charset="0"/>
                          </a:rPr>
                        </m:ctrlPr>
                      </m:sSubPr>
                      <m:e>
                        <m:r>
                          <a:rPr lang="da-DK" b="0" i="1" smtClean="0">
                            <a:latin typeface="Cambria Math" panose="02040503050406030204" pitchFamily="18" charset="0"/>
                          </a:rPr>
                          <m:t>𝑞</m:t>
                        </m:r>
                      </m:e>
                      <m:sub>
                        <m:r>
                          <a:rPr lang="da-DK" b="0" i="1" smtClean="0">
                            <a:latin typeface="Cambria Math" panose="02040503050406030204" pitchFamily="18" charset="0"/>
                          </a:rPr>
                          <m:t>𝑣</m:t>
                        </m:r>
                      </m:sub>
                    </m:sSub>
                    <m:r>
                      <a:rPr lang="da-DK" b="0" i="1" smtClean="0">
                        <a:latin typeface="Cambria Math" panose="02040503050406030204" pitchFamily="18" charset="0"/>
                      </a:rPr>
                      <m:t>=</m:t>
                    </m:r>
                    <m:f>
                      <m:fPr>
                        <m:ctrlPr>
                          <a:rPr lang="da-DK" b="0" i="1" smtClean="0">
                            <a:latin typeface="Cambria Math" panose="02040503050406030204" pitchFamily="18" charset="0"/>
                          </a:rPr>
                        </m:ctrlPr>
                      </m:fPr>
                      <m:num>
                        <m:r>
                          <m:rPr>
                            <m:sty m:val="p"/>
                          </m:rPr>
                          <a:rPr lang="el-GR" b="0" i="1" smtClean="0">
                            <a:latin typeface="Cambria Math" panose="02040503050406030204" pitchFamily="18" charset="0"/>
                            <a:ea typeface="Cambria Math" panose="02040503050406030204" pitchFamily="18" charset="0"/>
                          </a:rPr>
                          <m:t>Φ</m:t>
                        </m:r>
                        <m:d>
                          <m:dPr>
                            <m:begChr m:val="["/>
                            <m:endChr m:val="]"/>
                            <m:ctrlPr>
                              <a:rPr lang="da-DK" b="0" i="1" smtClean="0">
                                <a:latin typeface="Cambria Math" panose="02040503050406030204" pitchFamily="18" charset="0"/>
                                <a:ea typeface="Cambria Math" panose="02040503050406030204" pitchFamily="18" charset="0"/>
                              </a:rPr>
                            </m:ctrlPr>
                          </m:dPr>
                          <m:e>
                            <m:r>
                              <a:rPr lang="da-DK" b="0" i="1" smtClean="0">
                                <a:latin typeface="Cambria Math" panose="02040503050406030204" pitchFamily="18" charset="0"/>
                                <a:ea typeface="Cambria Math" panose="02040503050406030204" pitchFamily="18" charset="0"/>
                              </a:rPr>
                              <m:t>𝑘𝑊</m:t>
                            </m:r>
                          </m:e>
                        </m:d>
                        <m:r>
                          <a:rPr lang="da-DK" b="0" i="1" smtClean="0">
                            <a:latin typeface="Cambria Math" panose="02040503050406030204" pitchFamily="18" charset="0"/>
                            <a:ea typeface="Cambria Math" panose="02040503050406030204" pitchFamily="18" charset="0"/>
                          </a:rPr>
                          <m:t>∗0,86</m:t>
                        </m:r>
                      </m:num>
                      <m:den>
                        <m:r>
                          <m:rPr>
                            <m:sty m:val="p"/>
                          </m:rPr>
                          <a:rPr lang="el-GR" b="0" i="1" smtClean="0">
                            <a:latin typeface="Cambria Math" panose="02040503050406030204" pitchFamily="18" charset="0"/>
                            <a:ea typeface="Cambria Math" panose="02040503050406030204" pitchFamily="18" charset="0"/>
                          </a:rPr>
                          <m:t>Δ</m:t>
                        </m:r>
                        <m:r>
                          <a:rPr lang="da-DK" b="0" i="1" smtClean="0">
                            <a:latin typeface="Cambria Math" panose="02040503050406030204" pitchFamily="18" charset="0"/>
                            <a:ea typeface="Cambria Math" panose="02040503050406030204" pitchFamily="18" charset="0"/>
                          </a:rPr>
                          <m:t>𝑡</m:t>
                        </m:r>
                      </m:den>
                    </m:f>
                  </m:oMath>
                </a14:m>
                <a:endParaRPr lang="da-DK" b="0" dirty="0"/>
              </a:p>
              <a:p>
                <a:r>
                  <a:rPr lang="da-DK" dirty="0"/>
                  <a:t>Der efter kan vi finde KV-værdien når vi kender tryktabet over ventilen i bar</a:t>
                </a:r>
              </a:p>
              <a:p>
                <a14:m>
                  <m:oMath xmlns:m="http://schemas.openxmlformats.org/officeDocument/2006/math">
                    <m:r>
                      <a:rPr lang="da-DK" b="0" i="1" smtClean="0">
                        <a:latin typeface="Cambria Math" panose="02040503050406030204" pitchFamily="18" charset="0"/>
                      </a:rPr>
                      <m:t>𝐾𝑉</m:t>
                    </m:r>
                    <m:r>
                      <a:rPr lang="da-DK" b="0" i="1" smtClean="0">
                        <a:latin typeface="Cambria Math" panose="02040503050406030204" pitchFamily="18" charset="0"/>
                      </a:rPr>
                      <m:t>=</m:t>
                    </m:r>
                    <m:f>
                      <m:fPr>
                        <m:ctrlPr>
                          <a:rPr lang="da-DK" b="0" i="1" smtClean="0">
                            <a:latin typeface="Cambria Math" panose="02040503050406030204" pitchFamily="18" charset="0"/>
                          </a:rPr>
                        </m:ctrlPr>
                      </m:fPr>
                      <m:num>
                        <m:sSub>
                          <m:sSubPr>
                            <m:ctrlPr>
                              <a:rPr lang="da-DK" b="0" i="1" smtClean="0">
                                <a:latin typeface="Cambria Math" panose="02040503050406030204" pitchFamily="18" charset="0"/>
                              </a:rPr>
                            </m:ctrlPr>
                          </m:sSubPr>
                          <m:e>
                            <m:r>
                              <a:rPr lang="da-DK" b="0" i="1" smtClean="0">
                                <a:latin typeface="Cambria Math" panose="02040503050406030204" pitchFamily="18" charset="0"/>
                              </a:rPr>
                              <m:t>𝑞</m:t>
                            </m:r>
                          </m:e>
                          <m:sub>
                            <m:r>
                              <a:rPr lang="da-DK" b="0" i="1" smtClean="0">
                                <a:latin typeface="Cambria Math" panose="02040503050406030204" pitchFamily="18" charset="0"/>
                              </a:rPr>
                              <m:t>𝑣</m:t>
                            </m:r>
                          </m:sub>
                        </m:sSub>
                      </m:num>
                      <m:den>
                        <m:rad>
                          <m:radPr>
                            <m:degHide m:val="on"/>
                            <m:ctrlPr>
                              <a:rPr lang="da-DK" b="0" i="1" smtClean="0">
                                <a:latin typeface="Cambria Math" panose="02040503050406030204" pitchFamily="18" charset="0"/>
                              </a:rPr>
                            </m:ctrlPr>
                          </m:radPr>
                          <m:deg/>
                          <m:e>
                            <m:r>
                              <m:rPr>
                                <m:sty m:val="p"/>
                              </m:rPr>
                              <a:rPr lang="el-GR" b="0" i="1" smtClean="0">
                                <a:latin typeface="Cambria Math" panose="02040503050406030204" pitchFamily="18" charset="0"/>
                                <a:ea typeface="Cambria Math" panose="02040503050406030204" pitchFamily="18" charset="0"/>
                              </a:rPr>
                              <m:t>Δ</m:t>
                            </m:r>
                            <m:r>
                              <a:rPr lang="da-DK" b="0" i="1" smtClean="0">
                                <a:latin typeface="Cambria Math" panose="02040503050406030204" pitchFamily="18" charset="0"/>
                                <a:ea typeface="Cambria Math" panose="02040503050406030204" pitchFamily="18" charset="0"/>
                              </a:rPr>
                              <m:t>𝑝</m:t>
                            </m:r>
                          </m:e>
                        </m:rad>
                      </m:den>
                    </m:f>
                  </m:oMath>
                </a14:m>
                <a:endParaRPr lang="da-DK" dirty="0"/>
              </a:p>
              <a:p>
                <a:endParaRPr lang="da-DK" dirty="0"/>
              </a:p>
            </p:txBody>
          </p:sp>
        </mc:Choice>
        <mc:Fallback xmlns="">
          <p:sp>
            <p:nvSpPr>
              <p:cNvPr id="3" name="Pladsholder til indhold 2">
                <a:extLst>
                  <a:ext uri="{FF2B5EF4-FFF2-40B4-BE49-F238E27FC236}">
                    <a16:creationId xmlns:a16="http://schemas.microsoft.com/office/drawing/2014/main" id="{07CC5713-0444-4942-A3E0-ACF847AE2B9B}"/>
                  </a:ext>
                </a:extLst>
              </p:cNvPr>
              <p:cNvSpPr>
                <a:spLocks noGrp="1" noRot="1" noChangeAspect="1" noMove="1" noResize="1" noEditPoints="1" noAdjustHandles="1" noChangeArrowheads="1" noChangeShapeType="1" noTextEdit="1"/>
              </p:cNvSpPr>
              <p:nvPr>
                <p:ph idx="1"/>
              </p:nvPr>
            </p:nvSpPr>
            <p:spPr>
              <a:xfrm>
                <a:off x="4975861" y="804671"/>
                <a:ext cx="6399930" cy="5248657"/>
              </a:xfrm>
              <a:blipFill>
                <a:blip r:embed="rId4"/>
                <a:stretch>
                  <a:fillRect l="-381" r="-381"/>
                </a:stretch>
              </a:blipFill>
            </p:spPr>
            <p:txBody>
              <a:bodyPr/>
              <a:lstStyle/>
              <a:p>
                <a:r>
                  <a:rPr lang="da-DK">
                    <a:noFill/>
                  </a:rPr>
                  <a:t> </a:t>
                </a:r>
              </a:p>
            </p:txBody>
          </p:sp>
        </mc:Fallback>
      </mc:AlternateContent>
    </p:spTree>
    <p:extLst>
      <p:ext uri="{BB962C8B-B14F-4D97-AF65-F5344CB8AC3E}">
        <p14:creationId xmlns:p14="http://schemas.microsoft.com/office/powerpoint/2010/main" val="38780403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D9B8FD4-CDEB-4EB4-B4DE-C89E11938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Freeform 36">
            <a:extLst>
              <a:ext uri="{FF2B5EF4-FFF2-40B4-BE49-F238E27FC236}">
                <a16:creationId xmlns:a16="http://schemas.microsoft.com/office/drawing/2014/main" id="{5A2E3D1D-9E9F-4739-BA14-D4D7FA9FB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2" name="Freeform: Shape 11">
            <a:extLst>
              <a:ext uri="{FF2B5EF4-FFF2-40B4-BE49-F238E27FC236}">
                <a16:creationId xmlns:a16="http://schemas.microsoft.com/office/drawing/2014/main" id="{1FFB365B-E9DC-4859-B8AB-CB83EEBE4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DAB9C8-EB37-4914-A699-C716FC8FE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2" name="Titel 1">
            <a:extLst>
              <a:ext uri="{FF2B5EF4-FFF2-40B4-BE49-F238E27FC236}">
                <a16:creationId xmlns:a16="http://schemas.microsoft.com/office/drawing/2014/main" id="{303A1983-E0C3-4A44-A863-B409FEF1CC1D}"/>
              </a:ext>
            </a:extLst>
          </p:cNvPr>
          <p:cNvSpPr>
            <a:spLocks noGrp="1"/>
          </p:cNvSpPr>
          <p:nvPr>
            <p:ph type="title"/>
          </p:nvPr>
        </p:nvSpPr>
        <p:spPr>
          <a:xfrm>
            <a:off x="653143" y="1645920"/>
            <a:ext cx="3522879" cy="4470821"/>
          </a:xfrm>
        </p:spPr>
        <p:txBody>
          <a:bodyPr>
            <a:normAutofit/>
          </a:bodyPr>
          <a:lstStyle/>
          <a:p>
            <a:pPr algn="r"/>
            <a:r>
              <a:rPr lang="da-DK">
                <a:solidFill>
                  <a:schemeClr val="bg2"/>
                </a:solidFill>
              </a:rPr>
              <a:t>KV-værdier</a:t>
            </a:r>
          </a:p>
        </p:txBody>
      </p:sp>
      <mc:AlternateContent xmlns:mc="http://schemas.openxmlformats.org/markup-compatibility/2006" xmlns:a14="http://schemas.microsoft.com/office/drawing/2010/main">
        <mc:Choice Requires="a14">
          <p:sp>
            <p:nvSpPr>
              <p:cNvPr id="3" name="Pladsholder til indhold 2">
                <a:extLst>
                  <a:ext uri="{FF2B5EF4-FFF2-40B4-BE49-F238E27FC236}">
                    <a16:creationId xmlns:a16="http://schemas.microsoft.com/office/drawing/2014/main" id="{21283082-4FB0-4FE1-B8A8-2A7877D220FE}"/>
                  </a:ext>
                </a:extLst>
              </p:cNvPr>
              <p:cNvSpPr>
                <a:spLocks noGrp="1"/>
              </p:cNvSpPr>
              <p:nvPr>
                <p:ph idx="1"/>
              </p:nvPr>
            </p:nvSpPr>
            <p:spPr>
              <a:xfrm>
                <a:off x="5204109" y="1645920"/>
                <a:ext cx="6269434" cy="4470821"/>
              </a:xfrm>
            </p:spPr>
            <p:txBody>
              <a:bodyPr>
                <a:normAutofit/>
              </a:bodyPr>
              <a:lstStyle/>
              <a:p>
                <a:r>
                  <a:rPr lang="da-DK" dirty="0"/>
                  <a:t>Eksempel</a:t>
                </a:r>
              </a:p>
              <a:p>
                <a:r>
                  <a:rPr lang="da-DK" dirty="0"/>
                  <a:t>En radiator køre med temperatursæt 55/40 og skal yde 1200 W. Der ønskes et tryktab over ventilen på 10 kPa.</a:t>
                </a:r>
              </a:p>
              <a:p>
                <a:r>
                  <a:rPr lang="da-DK" dirty="0"/>
                  <a:t>Først findes flowet.</a:t>
                </a:r>
              </a:p>
              <a:p>
                <a14:m>
                  <m:oMath xmlns:m="http://schemas.openxmlformats.org/officeDocument/2006/math">
                    <m:sSub>
                      <m:sSubPr>
                        <m:ctrlPr>
                          <a:rPr lang="da-DK" i="1" smtClean="0">
                            <a:latin typeface="Cambria Math" panose="02040503050406030204" pitchFamily="18" charset="0"/>
                          </a:rPr>
                        </m:ctrlPr>
                      </m:sSubPr>
                      <m:e>
                        <m:r>
                          <a:rPr lang="da-DK" b="0" i="1" smtClean="0">
                            <a:latin typeface="Cambria Math" panose="02040503050406030204" pitchFamily="18" charset="0"/>
                          </a:rPr>
                          <m:t>𝑞</m:t>
                        </m:r>
                      </m:e>
                      <m:sub>
                        <m:r>
                          <a:rPr lang="da-DK" b="0" i="1" smtClean="0">
                            <a:latin typeface="Cambria Math" panose="02040503050406030204" pitchFamily="18" charset="0"/>
                          </a:rPr>
                          <m:t>𝑣</m:t>
                        </m:r>
                      </m:sub>
                    </m:sSub>
                    <m:r>
                      <a:rPr lang="da-DK" b="0" i="1" smtClean="0">
                        <a:latin typeface="Cambria Math" panose="02040503050406030204" pitchFamily="18" charset="0"/>
                      </a:rPr>
                      <m:t>=</m:t>
                    </m:r>
                    <m:f>
                      <m:fPr>
                        <m:ctrlPr>
                          <a:rPr lang="da-DK" b="0" i="1" smtClean="0">
                            <a:latin typeface="Cambria Math" panose="02040503050406030204" pitchFamily="18" charset="0"/>
                          </a:rPr>
                        </m:ctrlPr>
                      </m:fPr>
                      <m:num>
                        <m:r>
                          <a:rPr lang="da-DK" b="0" i="1" smtClean="0">
                            <a:latin typeface="Cambria Math" panose="02040503050406030204" pitchFamily="18" charset="0"/>
                          </a:rPr>
                          <m:t>1,2∗0,86</m:t>
                        </m:r>
                      </m:num>
                      <m:den>
                        <m:r>
                          <a:rPr lang="da-DK" b="0" i="1" smtClean="0">
                            <a:latin typeface="Cambria Math" panose="02040503050406030204" pitchFamily="18" charset="0"/>
                          </a:rPr>
                          <m:t>15</m:t>
                        </m:r>
                      </m:den>
                    </m:f>
                    <m:r>
                      <a:rPr lang="da-DK" b="0" i="1" smtClean="0">
                        <a:latin typeface="Cambria Math" panose="02040503050406030204" pitchFamily="18" charset="0"/>
                      </a:rPr>
                      <m:t>=0,086 </m:t>
                    </m:r>
                    <m:f>
                      <m:fPr>
                        <m:ctrlPr>
                          <a:rPr lang="da-DK" b="0" i="1" smtClean="0">
                            <a:latin typeface="Cambria Math" panose="02040503050406030204" pitchFamily="18" charset="0"/>
                          </a:rPr>
                        </m:ctrlPr>
                      </m:fPr>
                      <m:num>
                        <m:sSup>
                          <m:sSupPr>
                            <m:ctrlPr>
                              <a:rPr lang="da-DK" b="0" i="1" smtClean="0">
                                <a:latin typeface="Cambria Math" panose="02040503050406030204" pitchFamily="18" charset="0"/>
                              </a:rPr>
                            </m:ctrlPr>
                          </m:sSupPr>
                          <m:e>
                            <m:r>
                              <a:rPr lang="da-DK" b="0" i="1" smtClean="0">
                                <a:latin typeface="Cambria Math" panose="02040503050406030204" pitchFamily="18" charset="0"/>
                              </a:rPr>
                              <m:t>𝑚</m:t>
                            </m:r>
                          </m:e>
                          <m:sup>
                            <m:r>
                              <a:rPr lang="da-DK" b="0" i="1" smtClean="0">
                                <a:latin typeface="Cambria Math" panose="02040503050406030204" pitchFamily="18" charset="0"/>
                              </a:rPr>
                              <m:t>3</m:t>
                            </m:r>
                          </m:sup>
                        </m:sSup>
                      </m:num>
                      <m:den>
                        <m:r>
                          <a:rPr lang="da-DK" b="0" i="1" smtClean="0">
                            <a:latin typeface="Cambria Math" panose="02040503050406030204" pitchFamily="18" charset="0"/>
                          </a:rPr>
                          <m:t>h</m:t>
                        </m:r>
                      </m:den>
                    </m:f>
                  </m:oMath>
                </a14:m>
                <a:endParaRPr lang="da-DK" b="0" dirty="0"/>
              </a:p>
              <a:p>
                <a:r>
                  <a:rPr lang="da-DK" dirty="0"/>
                  <a:t>Så findes KV-værdien</a:t>
                </a:r>
              </a:p>
              <a:p>
                <a14:m>
                  <m:oMath xmlns:m="http://schemas.openxmlformats.org/officeDocument/2006/math">
                    <m:r>
                      <a:rPr lang="da-DK" b="0" i="1" smtClean="0">
                        <a:latin typeface="Cambria Math" panose="02040503050406030204" pitchFamily="18" charset="0"/>
                      </a:rPr>
                      <m:t>𝐾𝑉</m:t>
                    </m:r>
                    <m:r>
                      <a:rPr lang="da-DK" b="0" i="1" smtClean="0">
                        <a:latin typeface="Cambria Math" panose="02040503050406030204" pitchFamily="18" charset="0"/>
                      </a:rPr>
                      <m:t>=</m:t>
                    </m:r>
                    <m:f>
                      <m:fPr>
                        <m:ctrlPr>
                          <a:rPr lang="da-DK" b="0" i="1" smtClean="0">
                            <a:latin typeface="Cambria Math" panose="02040503050406030204" pitchFamily="18" charset="0"/>
                          </a:rPr>
                        </m:ctrlPr>
                      </m:fPr>
                      <m:num>
                        <m:r>
                          <a:rPr lang="da-DK" b="0" i="1" smtClean="0">
                            <a:latin typeface="Cambria Math" panose="02040503050406030204" pitchFamily="18" charset="0"/>
                          </a:rPr>
                          <m:t>0,086</m:t>
                        </m:r>
                      </m:num>
                      <m:den>
                        <m:rad>
                          <m:radPr>
                            <m:degHide m:val="on"/>
                            <m:ctrlPr>
                              <a:rPr lang="da-DK" b="0" i="1" smtClean="0">
                                <a:latin typeface="Cambria Math" panose="02040503050406030204" pitchFamily="18" charset="0"/>
                              </a:rPr>
                            </m:ctrlPr>
                          </m:radPr>
                          <m:deg/>
                          <m:e>
                            <m:r>
                              <a:rPr lang="da-DK" b="0" i="1" smtClean="0">
                                <a:latin typeface="Cambria Math" panose="02040503050406030204" pitchFamily="18" charset="0"/>
                              </a:rPr>
                              <m:t>0,1</m:t>
                            </m:r>
                          </m:e>
                        </m:rad>
                      </m:den>
                    </m:f>
                    <m:r>
                      <a:rPr lang="da-DK" b="0" i="1" smtClean="0">
                        <a:latin typeface="Cambria Math" panose="02040503050406030204" pitchFamily="18" charset="0"/>
                      </a:rPr>
                      <m:t>=0,271</m:t>
                    </m:r>
                    <m:f>
                      <m:fPr>
                        <m:ctrlPr>
                          <a:rPr lang="da-DK" i="1">
                            <a:latin typeface="Cambria Math" panose="02040503050406030204" pitchFamily="18" charset="0"/>
                          </a:rPr>
                        </m:ctrlPr>
                      </m:fPr>
                      <m:num>
                        <m:sSup>
                          <m:sSupPr>
                            <m:ctrlPr>
                              <a:rPr lang="da-DK" i="1">
                                <a:latin typeface="Cambria Math" panose="02040503050406030204" pitchFamily="18" charset="0"/>
                              </a:rPr>
                            </m:ctrlPr>
                          </m:sSupPr>
                          <m:e>
                            <m:r>
                              <a:rPr lang="da-DK" i="1">
                                <a:latin typeface="Cambria Math" panose="02040503050406030204" pitchFamily="18" charset="0"/>
                              </a:rPr>
                              <m:t>𝑚</m:t>
                            </m:r>
                          </m:e>
                          <m:sup>
                            <m:r>
                              <a:rPr lang="da-DK" i="1">
                                <a:latin typeface="Cambria Math" panose="02040503050406030204" pitchFamily="18" charset="0"/>
                              </a:rPr>
                              <m:t>3</m:t>
                            </m:r>
                          </m:sup>
                        </m:sSup>
                      </m:num>
                      <m:den>
                        <m:r>
                          <a:rPr lang="da-DK" i="1">
                            <a:latin typeface="Cambria Math" panose="02040503050406030204" pitchFamily="18" charset="0"/>
                          </a:rPr>
                          <m:t>h</m:t>
                        </m:r>
                      </m:den>
                    </m:f>
                  </m:oMath>
                </a14:m>
                <a:endParaRPr lang="da-DK" dirty="0"/>
              </a:p>
            </p:txBody>
          </p:sp>
        </mc:Choice>
        <mc:Fallback xmlns="">
          <p:sp>
            <p:nvSpPr>
              <p:cNvPr id="3" name="Pladsholder til indhold 2">
                <a:extLst>
                  <a:ext uri="{FF2B5EF4-FFF2-40B4-BE49-F238E27FC236}">
                    <a16:creationId xmlns:a16="http://schemas.microsoft.com/office/drawing/2014/main" id="{21283082-4FB0-4FE1-B8A8-2A7877D220FE}"/>
                  </a:ext>
                </a:extLst>
              </p:cNvPr>
              <p:cNvSpPr>
                <a:spLocks noGrp="1" noRot="1" noChangeAspect="1" noMove="1" noResize="1" noEditPoints="1" noAdjustHandles="1" noChangeArrowheads="1" noChangeShapeType="1" noTextEdit="1"/>
              </p:cNvSpPr>
              <p:nvPr>
                <p:ph idx="1"/>
              </p:nvPr>
            </p:nvSpPr>
            <p:spPr>
              <a:xfrm>
                <a:off x="5204109" y="1645920"/>
                <a:ext cx="6269434" cy="4470821"/>
              </a:xfrm>
              <a:blipFill>
                <a:blip r:embed="rId3"/>
                <a:stretch>
                  <a:fillRect l="-486" t="-682" r="-1167"/>
                </a:stretch>
              </a:blipFill>
            </p:spPr>
            <p:txBody>
              <a:bodyPr/>
              <a:lstStyle/>
              <a:p>
                <a:r>
                  <a:rPr lang="da-DK">
                    <a:noFill/>
                  </a:rPr>
                  <a:t> </a:t>
                </a:r>
              </a:p>
            </p:txBody>
          </p:sp>
        </mc:Fallback>
      </mc:AlternateContent>
    </p:spTree>
    <p:extLst>
      <p:ext uri="{BB962C8B-B14F-4D97-AF65-F5344CB8AC3E}">
        <p14:creationId xmlns:p14="http://schemas.microsoft.com/office/powerpoint/2010/main" val="15769260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D9B8FD4-CDEB-4EB4-B4DE-C89E11938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Freeform 36">
            <a:extLst>
              <a:ext uri="{FF2B5EF4-FFF2-40B4-BE49-F238E27FC236}">
                <a16:creationId xmlns:a16="http://schemas.microsoft.com/office/drawing/2014/main" id="{5A2E3D1D-9E9F-4739-BA14-D4D7FA9FB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2" name="Freeform: Shape 11">
            <a:extLst>
              <a:ext uri="{FF2B5EF4-FFF2-40B4-BE49-F238E27FC236}">
                <a16:creationId xmlns:a16="http://schemas.microsoft.com/office/drawing/2014/main" id="{1FFB365B-E9DC-4859-B8AB-CB83EEBE4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DAB9C8-EB37-4914-A699-C716FC8FE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2" name="Titel 1">
            <a:extLst>
              <a:ext uri="{FF2B5EF4-FFF2-40B4-BE49-F238E27FC236}">
                <a16:creationId xmlns:a16="http://schemas.microsoft.com/office/drawing/2014/main" id="{8130A037-7AC2-493A-B02D-2446F692922D}"/>
              </a:ext>
            </a:extLst>
          </p:cNvPr>
          <p:cNvSpPr>
            <a:spLocks noGrp="1"/>
          </p:cNvSpPr>
          <p:nvPr>
            <p:ph type="title"/>
          </p:nvPr>
        </p:nvSpPr>
        <p:spPr>
          <a:xfrm>
            <a:off x="653143" y="1645920"/>
            <a:ext cx="3522879" cy="4470821"/>
          </a:xfrm>
        </p:spPr>
        <p:txBody>
          <a:bodyPr>
            <a:normAutofit/>
          </a:bodyPr>
          <a:lstStyle/>
          <a:p>
            <a:pPr algn="r"/>
            <a:r>
              <a:rPr lang="da-DK" sz="3900">
                <a:solidFill>
                  <a:schemeClr val="bg2"/>
                </a:solidFill>
              </a:rPr>
              <a:t>Forindstillinger</a:t>
            </a:r>
          </a:p>
        </p:txBody>
      </p:sp>
      <p:sp>
        <p:nvSpPr>
          <p:cNvPr id="3" name="Pladsholder til indhold 2">
            <a:extLst>
              <a:ext uri="{FF2B5EF4-FFF2-40B4-BE49-F238E27FC236}">
                <a16:creationId xmlns:a16="http://schemas.microsoft.com/office/drawing/2014/main" id="{74136A18-2C9E-44D6-8337-3E409DF8EBAA}"/>
              </a:ext>
            </a:extLst>
          </p:cNvPr>
          <p:cNvSpPr>
            <a:spLocks noGrp="1"/>
          </p:cNvSpPr>
          <p:nvPr>
            <p:ph idx="1"/>
          </p:nvPr>
        </p:nvSpPr>
        <p:spPr>
          <a:xfrm>
            <a:off x="5204109" y="1645920"/>
            <a:ext cx="6269434" cy="4470821"/>
          </a:xfrm>
        </p:spPr>
        <p:txBody>
          <a:bodyPr>
            <a:normAutofit/>
          </a:bodyPr>
          <a:lstStyle/>
          <a:p>
            <a:r>
              <a:rPr lang="da-DK" dirty="0"/>
              <a:t>En ventils størrelse opgøres i forhold til dens </a:t>
            </a:r>
            <a:r>
              <a:rPr lang="da-DK" dirty="0" err="1"/>
              <a:t>KVs</a:t>
            </a:r>
            <a:r>
              <a:rPr lang="da-DK" dirty="0"/>
              <a:t> værdi og ikke dens fysiske størrelse.</a:t>
            </a:r>
          </a:p>
          <a:p>
            <a:r>
              <a:rPr lang="da-DK" dirty="0"/>
              <a:t>Når KV værdien er fundet kan ventilens forindstilling findes. Her skal ventilens datablad anvendes.</a:t>
            </a:r>
          </a:p>
          <a:p>
            <a:endParaRPr lang="da-DK" dirty="0"/>
          </a:p>
        </p:txBody>
      </p:sp>
    </p:spTree>
    <p:extLst>
      <p:ext uri="{BB962C8B-B14F-4D97-AF65-F5344CB8AC3E}">
        <p14:creationId xmlns:p14="http://schemas.microsoft.com/office/powerpoint/2010/main" val="20505090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84F547-6078-47A9-88C6-DA8324568CC3}"/>
              </a:ext>
            </a:extLst>
          </p:cNvPr>
          <p:cNvSpPr>
            <a:spLocks noGrp="1"/>
          </p:cNvSpPr>
          <p:nvPr>
            <p:ph type="title"/>
          </p:nvPr>
        </p:nvSpPr>
        <p:spPr/>
        <p:txBody>
          <a:bodyPr/>
          <a:lstStyle/>
          <a:p>
            <a:r>
              <a:rPr lang="da-DK" dirty="0"/>
              <a:t>Forindstilling</a:t>
            </a:r>
          </a:p>
        </p:txBody>
      </p:sp>
      <p:sp>
        <p:nvSpPr>
          <p:cNvPr id="3" name="Pladsholder til indhold 2">
            <a:extLst>
              <a:ext uri="{FF2B5EF4-FFF2-40B4-BE49-F238E27FC236}">
                <a16:creationId xmlns:a16="http://schemas.microsoft.com/office/drawing/2014/main" id="{1209437A-F2E2-4F67-8BAA-BE029EDF852A}"/>
              </a:ext>
            </a:extLst>
          </p:cNvPr>
          <p:cNvSpPr>
            <a:spLocks noGrp="1"/>
          </p:cNvSpPr>
          <p:nvPr>
            <p:ph idx="1"/>
          </p:nvPr>
        </p:nvSpPr>
        <p:spPr/>
        <p:txBody>
          <a:bodyPr/>
          <a:lstStyle/>
          <a:p>
            <a:r>
              <a:rPr lang="da-DK" dirty="0"/>
              <a:t>Her tages der udgangspunkt i en RA-N ventil fra Danfoss.</a:t>
            </a:r>
          </a:p>
          <a:p>
            <a:endParaRPr lang="da-DK" dirty="0"/>
          </a:p>
        </p:txBody>
      </p:sp>
      <p:pic>
        <p:nvPicPr>
          <p:cNvPr id="5" name="Billede 4">
            <a:extLst>
              <a:ext uri="{FF2B5EF4-FFF2-40B4-BE49-F238E27FC236}">
                <a16:creationId xmlns:a16="http://schemas.microsoft.com/office/drawing/2014/main" id="{16FA96B1-5C4D-4CD2-BEA4-359D855EA3B7}"/>
              </a:ext>
            </a:extLst>
          </p:cNvPr>
          <p:cNvPicPr>
            <a:picLocks noChangeAspect="1"/>
          </p:cNvPicPr>
          <p:nvPr/>
        </p:nvPicPr>
        <p:blipFill>
          <a:blip r:embed="rId2"/>
          <a:stretch>
            <a:fillRect/>
          </a:stretch>
        </p:blipFill>
        <p:spPr>
          <a:xfrm>
            <a:off x="2142147" y="2460913"/>
            <a:ext cx="7162800" cy="4152900"/>
          </a:xfrm>
          <a:prstGeom prst="rect">
            <a:avLst/>
          </a:prstGeom>
        </p:spPr>
      </p:pic>
      <p:sp>
        <p:nvSpPr>
          <p:cNvPr id="6" name="Ellipse 5">
            <a:extLst>
              <a:ext uri="{FF2B5EF4-FFF2-40B4-BE49-F238E27FC236}">
                <a16:creationId xmlns:a16="http://schemas.microsoft.com/office/drawing/2014/main" id="{72939D5A-3123-44F8-90BB-782DDE1A6ED0}"/>
              </a:ext>
            </a:extLst>
          </p:cNvPr>
          <p:cNvSpPr/>
          <p:nvPr/>
        </p:nvSpPr>
        <p:spPr>
          <a:xfrm>
            <a:off x="7442818" y="4747490"/>
            <a:ext cx="363985" cy="399495"/>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da-DK" dirty="0"/>
          </a:p>
        </p:txBody>
      </p:sp>
    </p:spTree>
    <p:extLst>
      <p:ext uri="{BB962C8B-B14F-4D97-AF65-F5344CB8AC3E}">
        <p14:creationId xmlns:p14="http://schemas.microsoft.com/office/powerpoint/2010/main" val="32214369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ACA20C-9C75-493B-B314-57396AC8F872}"/>
              </a:ext>
            </a:extLst>
          </p:cNvPr>
          <p:cNvSpPr>
            <a:spLocks noGrp="1"/>
          </p:cNvSpPr>
          <p:nvPr>
            <p:ph type="title"/>
          </p:nvPr>
        </p:nvSpPr>
        <p:spPr/>
        <p:txBody>
          <a:bodyPr/>
          <a:lstStyle/>
          <a:p>
            <a:r>
              <a:rPr lang="da-DK" dirty="0"/>
              <a:t>Forindstilling</a:t>
            </a:r>
          </a:p>
        </p:txBody>
      </p:sp>
      <p:pic>
        <p:nvPicPr>
          <p:cNvPr id="5" name="Pladsholder til indhold 4">
            <a:extLst>
              <a:ext uri="{FF2B5EF4-FFF2-40B4-BE49-F238E27FC236}">
                <a16:creationId xmlns:a16="http://schemas.microsoft.com/office/drawing/2014/main" id="{76DDAFD2-86AE-442C-8A2C-6C3143D79583}"/>
              </a:ext>
            </a:extLst>
          </p:cNvPr>
          <p:cNvPicPr>
            <a:picLocks noGrp="1" noChangeAspect="1"/>
          </p:cNvPicPr>
          <p:nvPr>
            <p:ph idx="1"/>
          </p:nvPr>
        </p:nvPicPr>
        <p:blipFill>
          <a:blip r:embed="rId2"/>
          <a:stretch>
            <a:fillRect/>
          </a:stretch>
        </p:blipFill>
        <p:spPr>
          <a:xfrm>
            <a:off x="2919810" y="2052638"/>
            <a:ext cx="5314156" cy="4195762"/>
          </a:xfrm>
        </p:spPr>
      </p:pic>
    </p:spTree>
    <p:extLst>
      <p:ext uri="{BB962C8B-B14F-4D97-AF65-F5344CB8AC3E}">
        <p14:creationId xmlns:p14="http://schemas.microsoft.com/office/powerpoint/2010/main" val="37568478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D9B8FD4-CDEB-4EB4-B4DE-C89E11938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Freeform 36">
            <a:extLst>
              <a:ext uri="{FF2B5EF4-FFF2-40B4-BE49-F238E27FC236}">
                <a16:creationId xmlns:a16="http://schemas.microsoft.com/office/drawing/2014/main" id="{5A2E3D1D-9E9F-4739-BA14-D4D7FA9FB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2" name="Freeform: Shape 11">
            <a:extLst>
              <a:ext uri="{FF2B5EF4-FFF2-40B4-BE49-F238E27FC236}">
                <a16:creationId xmlns:a16="http://schemas.microsoft.com/office/drawing/2014/main" id="{1FFB365B-E9DC-4859-B8AB-CB83EEBE4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DAB9C8-EB37-4914-A699-C716FC8FE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2" name="Titel 1">
            <a:extLst>
              <a:ext uri="{FF2B5EF4-FFF2-40B4-BE49-F238E27FC236}">
                <a16:creationId xmlns:a16="http://schemas.microsoft.com/office/drawing/2014/main" id="{1DCDAA07-DCB0-417B-BE9F-97E1735FBB3D}"/>
              </a:ext>
            </a:extLst>
          </p:cNvPr>
          <p:cNvSpPr>
            <a:spLocks noGrp="1"/>
          </p:cNvSpPr>
          <p:nvPr>
            <p:ph type="title"/>
          </p:nvPr>
        </p:nvSpPr>
        <p:spPr>
          <a:xfrm>
            <a:off x="653143" y="1645920"/>
            <a:ext cx="3522879" cy="4470821"/>
          </a:xfrm>
        </p:spPr>
        <p:txBody>
          <a:bodyPr>
            <a:normAutofit/>
          </a:bodyPr>
          <a:lstStyle/>
          <a:p>
            <a:pPr algn="r"/>
            <a:r>
              <a:rPr lang="da-DK">
                <a:solidFill>
                  <a:schemeClr val="bg2"/>
                </a:solidFill>
              </a:rPr>
              <a:t>Forindstilling</a:t>
            </a:r>
          </a:p>
        </p:txBody>
      </p:sp>
      <p:sp>
        <p:nvSpPr>
          <p:cNvPr id="3" name="Pladsholder til indhold 2">
            <a:extLst>
              <a:ext uri="{FF2B5EF4-FFF2-40B4-BE49-F238E27FC236}">
                <a16:creationId xmlns:a16="http://schemas.microsoft.com/office/drawing/2014/main" id="{A828C0B8-D05D-4A91-B27E-710D908E3839}"/>
              </a:ext>
            </a:extLst>
          </p:cNvPr>
          <p:cNvSpPr>
            <a:spLocks noGrp="1"/>
          </p:cNvSpPr>
          <p:nvPr>
            <p:ph idx="1"/>
          </p:nvPr>
        </p:nvSpPr>
        <p:spPr>
          <a:xfrm>
            <a:off x="5204109" y="1645920"/>
            <a:ext cx="6269434" cy="4470821"/>
          </a:xfrm>
        </p:spPr>
        <p:txBody>
          <a:bodyPr>
            <a:normAutofit/>
          </a:bodyPr>
          <a:lstStyle/>
          <a:p>
            <a:r>
              <a:rPr lang="da-DK" dirty="0"/>
              <a:t>Forindstillingen ville altså være 4 hvis man anvender den hurtige tabel, men hvis man anvender diagrammet vil </a:t>
            </a:r>
            <a:r>
              <a:rPr lang="da-DK"/>
              <a:t>forindstillingen blive 3,5.</a:t>
            </a:r>
          </a:p>
        </p:txBody>
      </p:sp>
    </p:spTree>
    <p:extLst>
      <p:ext uri="{BB962C8B-B14F-4D97-AF65-F5344CB8AC3E}">
        <p14:creationId xmlns:p14="http://schemas.microsoft.com/office/powerpoint/2010/main" val="1713758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1"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el 1">
            <a:extLst>
              <a:ext uri="{FF2B5EF4-FFF2-40B4-BE49-F238E27FC236}">
                <a16:creationId xmlns:a16="http://schemas.microsoft.com/office/drawing/2014/main" id="{544FB691-3625-441C-83E5-AEB339CB4CB2}"/>
              </a:ext>
            </a:extLst>
          </p:cNvPr>
          <p:cNvSpPr>
            <a:spLocks noGrp="1"/>
          </p:cNvSpPr>
          <p:nvPr>
            <p:ph type="title"/>
          </p:nvPr>
        </p:nvSpPr>
        <p:spPr>
          <a:xfrm>
            <a:off x="648930" y="629267"/>
            <a:ext cx="9252154" cy="1016654"/>
          </a:xfrm>
        </p:spPr>
        <p:txBody>
          <a:bodyPr>
            <a:normAutofit/>
          </a:bodyPr>
          <a:lstStyle/>
          <a:p>
            <a:r>
              <a:rPr lang="da-DK">
                <a:solidFill>
                  <a:srgbClr val="EBEBEB"/>
                </a:solidFill>
              </a:rPr>
              <a:t>Omregningsfaktorer</a:t>
            </a:r>
          </a:p>
        </p:txBody>
      </p:sp>
      <p:sp>
        <p:nvSpPr>
          <p:cNvPr id="13" name="Rectangle 12">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15" name="Freeform: Shape 14">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txBody>
          <a:bodyPr/>
          <a:lstStyle/>
          <a:p>
            <a:endParaRPr lang="da-DK"/>
          </a:p>
        </p:txBody>
      </p:sp>
      <p:graphicFrame>
        <p:nvGraphicFramePr>
          <p:cNvPr id="4" name="Tabel 4">
            <a:extLst>
              <a:ext uri="{FF2B5EF4-FFF2-40B4-BE49-F238E27FC236}">
                <a16:creationId xmlns:a16="http://schemas.microsoft.com/office/drawing/2014/main" id="{65F7E8DD-74FC-4DBE-9621-047769FF19A3}"/>
              </a:ext>
            </a:extLst>
          </p:cNvPr>
          <p:cNvGraphicFramePr>
            <a:graphicFrameLocks noGrp="1"/>
          </p:cNvGraphicFramePr>
          <p:nvPr>
            <p:ph idx="1"/>
            <p:extLst>
              <p:ext uri="{D42A27DB-BD31-4B8C-83A1-F6EECF244321}">
                <p14:modId xmlns:p14="http://schemas.microsoft.com/office/powerpoint/2010/main" val="2794938444"/>
              </p:ext>
            </p:extLst>
          </p:nvPr>
        </p:nvGraphicFramePr>
        <p:xfrm>
          <a:off x="1406455" y="2810256"/>
          <a:ext cx="9380322" cy="3581304"/>
        </p:xfrm>
        <a:graphic>
          <a:graphicData uri="http://schemas.openxmlformats.org/drawingml/2006/table">
            <a:tbl>
              <a:tblPr firstRow="1" bandRow="1">
                <a:tableStyleId>{7E9639D4-E3E2-4D34-9284-5A2195B3D0D7}</a:tableStyleId>
              </a:tblPr>
              <a:tblGrid>
                <a:gridCol w="4690161">
                  <a:extLst>
                    <a:ext uri="{9D8B030D-6E8A-4147-A177-3AD203B41FA5}">
                      <a16:colId xmlns:a16="http://schemas.microsoft.com/office/drawing/2014/main" val="180974039"/>
                    </a:ext>
                  </a:extLst>
                </a:gridCol>
                <a:gridCol w="4690161">
                  <a:extLst>
                    <a:ext uri="{9D8B030D-6E8A-4147-A177-3AD203B41FA5}">
                      <a16:colId xmlns:a16="http://schemas.microsoft.com/office/drawing/2014/main" val="2983625749"/>
                    </a:ext>
                  </a:extLst>
                </a:gridCol>
              </a:tblGrid>
              <a:tr h="283690">
                <a:tc>
                  <a:txBody>
                    <a:bodyPr/>
                    <a:lstStyle/>
                    <a:p>
                      <a:r>
                        <a:rPr lang="da-DK" sz="1300"/>
                        <a:t>Start enhed</a:t>
                      </a:r>
                    </a:p>
                  </a:txBody>
                  <a:tcPr marL="54858" marR="54858" marT="32237" marB="32237"/>
                </a:tc>
                <a:tc>
                  <a:txBody>
                    <a:bodyPr/>
                    <a:lstStyle/>
                    <a:p>
                      <a:r>
                        <a:rPr lang="da-DK" sz="1300"/>
                        <a:t>Slutenhed</a:t>
                      </a:r>
                    </a:p>
                  </a:txBody>
                  <a:tcPr marL="54858" marR="54858" marT="32237" marB="32237"/>
                </a:tc>
                <a:extLst>
                  <a:ext uri="{0D108BD9-81ED-4DB2-BD59-A6C34878D82A}">
                    <a16:rowId xmlns:a16="http://schemas.microsoft.com/office/drawing/2014/main" val="1153044589"/>
                  </a:ext>
                </a:extLst>
              </a:tr>
              <a:tr h="283690">
                <a:tc>
                  <a:txBody>
                    <a:bodyPr/>
                    <a:lstStyle/>
                    <a:p>
                      <a:r>
                        <a:rPr lang="da-DK" sz="1300"/>
                        <a:t>Bar (1 bar)</a:t>
                      </a:r>
                    </a:p>
                  </a:txBody>
                  <a:tcPr marL="54858" marR="54858" marT="32237" marB="32237"/>
                </a:tc>
                <a:tc>
                  <a:txBody>
                    <a:bodyPr/>
                    <a:lstStyle/>
                    <a:p>
                      <a:r>
                        <a:rPr lang="da-DK" sz="1300"/>
                        <a:t>kPA (100 kPa)</a:t>
                      </a:r>
                    </a:p>
                  </a:txBody>
                  <a:tcPr marL="54858" marR="54858" marT="32237" marB="32237"/>
                </a:tc>
                <a:extLst>
                  <a:ext uri="{0D108BD9-81ED-4DB2-BD59-A6C34878D82A}">
                    <a16:rowId xmlns:a16="http://schemas.microsoft.com/office/drawing/2014/main" val="1150935666"/>
                  </a:ext>
                </a:extLst>
              </a:tr>
              <a:tr h="283690">
                <a:tc>
                  <a:txBody>
                    <a:bodyPr/>
                    <a:lstStyle/>
                    <a:p>
                      <a:r>
                        <a:rPr lang="da-DK" sz="1300"/>
                        <a:t>Bar (1 bar)</a:t>
                      </a:r>
                    </a:p>
                  </a:txBody>
                  <a:tcPr marL="54858" marR="54858" marT="32237" marB="32237"/>
                </a:tc>
                <a:tc>
                  <a:txBody>
                    <a:bodyPr/>
                    <a:lstStyle/>
                    <a:p>
                      <a:r>
                        <a:rPr lang="da-DK" sz="1300"/>
                        <a:t>Pa (100.000 Pa)</a:t>
                      </a:r>
                    </a:p>
                  </a:txBody>
                  <a:tcPr marL="54858" marR="54858" marT="32237" marB="32237"/>
                </a:tc>
                <a:extLst>
                  <a:ext uri="{0D108BD9-81ED-4DB2-BD59-A6C34878D82A}">
                    <a16:rowId xmlns:a16="http://schemas.microsoft.com/office/drawing/2014/main" val="123414849"/>
                  </a:ext>
                </a:extLst>
              </a:tr>
              <a:tr h="283690">
                <a:tc>
                  <a:txBody>
                    <a:bodyPr/>
                    <a:lstStyle/>
                    <a:p>
                      <a:r>
                        <a:rPr lang="da-DK" sz="1300"/>
                        <a:t>mVs (1 mVs)</a:t>
                      </a:r>
                    </a:p>
                  </a:txBody>
                  <a:tcPr marL="54858" marR="54858" marT="32237" marB="32237"/>
                </a:tc>
                <a:tc>
                  <a:txBody>
                    <a:bodyPr/>
                    <a:lstStyle/>
                    <a:p>
                      <a:r>
                        <a:rPr lang="da-DK" sz="1300"/>
                        <a:t>Bar (0,1 bar)</a:t>
                      </a:r>
                    </a:p>
                  </a:txBody>
                  <a:tcPr marL="54858" marR="54858" marT="32237" marB="32237"/>
                </a:tc>
                <a:extLst>
                  <a:ext uri="{0D108BD9-81ED-4DB2-BD59-A6C34878D82A}">
                    <a16:rowId xmlns:a16="http://schemas.microsoft.com/office/drawing/2014/main" val="2702916026"/>
                  </a:ext>
                </a:extLst>
              </a:tr>
              <a:tr h="283690">
                <a:tc>
                  <a:txBody>
                    <a:bodyPr/>
                    <a:lstStyle/>
                    <a:p>
                      <a:r>
                        <a:rPr lang="da-DK" sz="1300"/>
                        <a:t>mVs (1 mVs)</a:t>
                      </a:r>
                    </a:p>
                  </a:txBody>
                  <a:tcPr marL="54858" marR="54858" marT="32237" marB="32237"/>
                </a:tc>
                <a:tc>
                  <a:txBody>
                    <a:bodyPr/>
                    <a:lstStyle/>
                    <a:p>
                      <a:r>
                        <a:rPr lang="da-DK" sz="1300"/>
                        <a:t>kPa (10 kPa)</a:t>
                      </a:r>
                    </a:p>
                  </a:txBody>
                  <a:tcPr marL="54858" marR="54858" marT="32237" marB="32237"/>
                </a:tc>
                <a:extLst>
                  <a:ext uri="{0D108BD9-81ED-4DB2-BD59-A6C34878D82A}">
                    <a16:rowId xmlns:a16="http://schemas.microsoft.com/office/drawing/2014/main" val="3416158536"/>
                  </a:ext>
                </a:extLst>
              </a:tr>
              <a:tr h="283690">
                <a:tc>
                  <a:txBody>
                    <a:bodyPr/>
                    <a:lstStyle/>
                    <a:p>
                      <a:r>
                        <a:rPr lang="da-DK" sz="1300"/>
                        <a:t>Watt (1000 W)</a:t>
                      </a:r>
                    </a:p>
                  </a:txBody>
                  <a:tcPr marL="54858" marR="54858" marT="32237" marB="32237"/>
                </a:tc>
                <a:tc>
                  <a:txBody>
                    <a:bodyPr/>
                    <a:lstStyle/>
                    <a:p>
                      <a:r>
                        <a:rPr lang="da-DK" sz="1300"/>
                        <a:t>kiloWatt (1 kW)</a:t>
                      </a:r>
                    </a:p>
                  </a:txBody>
                  <a:tcPr marL="54858" marR="54858" marT="32237" marB="32237"/>
                </a:tc>
                <a:extLst>
                  <a:ext uri="{0D108BD9-81ED-4DB2-BD59-A6C34878D82A}">
                    <a16:rowId xmlns:a16="http://schemas.microsoft.com/office/drawing/2014/main" val="4017884372"/>
                  </a:ext>
                </a:extLst>
              </a:tr>
              <a:tr h="283690">
                <a:tc>
                  <a:txBody>
                    <a:bodyPr/>
                    <a:lstStyle/>
                    <a:p>
                      <a:r>
                        <a:rPr lang="da-DK" sz="1300"/>
                        <a:t>kWh (1 kWh)</a:t>
                      </a:r>
                    </a:p>
                  </a:txBody>
                  <a:tcPr marL="54858" marR="54858" marT="32237" marB="32237"/>
                </a:tc>
                <a:tc>
                  <a:txBody>
                    <a:bodyPr/>
                    <a:lstStyle/>
                    <a:p>
                      <a:r>
                        <a:rPr lang="da-DK" sz="1300"/>
                        <a:t>MJ (3,6 MJ)</a:t>
                      </a:r>
                    </a:p>
                  </a:txBody>
                  <a:tcPr marL="54858" marR="54858" marT="32237" marB="32237"/>
                </a:tc>
                <a:extLst>
                  <a:ext uri="{0D108BD9-81ED-4DB2-BD59-A6C34878D82A}">
                    <a16:rowId xmlns:a16="http://schemas.microsoft.com/office/drawing/2014/main" val="2406152928"/>
                  </a:ext>
                </a:extLst>
              </a:tr>
              <a:tr h="283690">
                <a:tc>
                  <a:txBody>
                    <a:bodyPr/>
                    <a:lstStyle/>
                    <a:p>
                      <a:r>
                        <a:rPr lang="da-DK" sz="1300"/>
                        <a:t>kWh (1 kWh)</a:t>
                      </a:r>
                    </a:p>
                  </a:txBody>
                  <a:tcPr marL="54858" marR="54858" marT="32237" marB="32237"/>
                </a:tc>
                <a:tc>
                  <a:txBody>
                    <a:bodyPr/>
                    <a:lstStyle/>
                    <a:p>
                      <a:r>
                        <a:rPr lang="da-DK" sz="1300"/>
                        <a:t>kJ (3600 kJ)</a:t>
                      </a:r>
                    </a:p>
                  </a:txBody>
                  <a:tcPr marL="54858" marR="54858" marT="32237" marB="32237"/>
                </a:tc>
                <a:extLst>
                  <a:ext uri="{0D108BD9-81ED-4DB2-BD59-A6C34878D82A}">
                    <a16:rowId xmlns:a16="http://schemas.microsoft.com/office/drawing/2014/main" val="2653431008"/>
                  </a:ext>
                </a:extLst>
              </a:tr>
              <a:tr h="283690">
                <a:tc>
                  <a:txBody>
                    <a:bodyPr/>
                    <a:lstStyle/>
                    <a:p>
                      <a:r>
                        <a:rPr lang="da-DK" sz="1300"/>
                        <a:t>L olie (1 l olie)</a:t>
                      </a:r>
                    </a:p>
                  </a:txBody>
                  <a:tcPr marL="54858" marR="54858" marT="32237" marB="32237"/>
                </a:tc>
                <a:tc>
                  <a:txBody>
                    <a:bodyPr/>
                    <a:lstStyle/>
                    <a:p>
                      <a:r>
                        <a:rPr lang="da-DK" sz="1300"/>
                        <a:t>kWh (10 kWh)</a:t>
                      </a:r>
                    </a:p>
                  </a:txBody>
                  <a:tcPr marL="54858" marR="54858" marT="32237" marB="32237"/>
                </a:tc>
                <a:extLst>
                  <a:ext uri="{0D108BD9-81ED-4DB2-BD59-A6C34878D82A}">
                    <a16:rowId xmlns:a16="http://schemas.microsoft.com/office/drawing/2014/main" val="4153271175"/>
                  </a:ext>
                </a:extLst>
              </a:tr>
              <a:tr h="283690">
                <a:tc>
                  <a:txBody>
                    <a:bodyPr/>
                    <a:lstStyle/>
                    <a:p>
                      <a:r>
                        <a:rPr lang="da-DK" sz="1300"/>
                        <a:t>m</a:t>
                      </a:r>
                      <a:r>
                        <a:rPr lang="da-DK" sz="1300" baseline="-25000"/>
                        <a:t>n</a:t>
                      </a:r>
                      <a:r>
                        <a:rPr lang="da-DK" sz="1300" baseline="30000"/>
                        <a:t>3</a:t>
                      </a:r>
                      <a:r>
                        <a:rPr lang="da-DK" sz="1300" baseline="0"/>
                        <a:t> gas (1 </a:t>
                      </a:r>
                      <a:r>
                        <a:rPr lang="da-DK" sz="1300"/>
                        <a:t>m</a:t>
                      </a:r>
                      <a:r>
                        <a:rPr lang="da-DK" sz="1300" baseline="-25000"/>
                        <a:t>n</a:t>
                      </a:r>
                      <a:r>
                        <a:rPr lang="da-DK" sz="1300" baseline="30000"/>
                        <a:t>3</a:t>
                      </a:r>
                      <a:r>
                        <a:rPr lang="da-DK" sz="1300" baseline="0"/>
                        <a:t> gas)</a:t>
                      </a:r>
                      <a:endParaRPr lang="da-DK" sz="1300"/>
                    </a:p>
                  </a:txBody>
                  <a:tcPr marL="54858" marR="54858" marT="32237" marB="32237"/>
                </a:tc>
                <a:tc>
                  <a:txBody>
                    <a:bodyPr/>
                    <a:lstStyle/>
                    <a:p>
                      <a:r>
                        <a:rPr lang="da-DK" sz="1300"/>
                        <a:t>kWh (11 kWh nedre brændværdi) (12 kWh øvre brændværdi)</a:t>
                      </a:r>
                    </a:p>
                  </a:txBody>
                  <a:tcPr marL="54858" marR="54858" marT="32237" marB="32237"/>
                </a:tc>
                <a:extLst>
                  <a:ext uri="{0D108BD9-81ED-4DB2-BD59-A6C34878D82A}">
                    <a16:rowId xmlns:a16="http://schemas.microsoft.com/office/drawing/2014/main" val="2998378758"/>
                  </a:ext>
                </a:extLst>
              </a:tr>
              <a:tr h="283690">
                <a:tc>
                  <a:txBody>
                    <a:bodyPr/>
                    <a:lstStyle/>
                    <a:p>
                      <a:r>
                        <a:rPr lang="da-DK" sz="1300"/>
                        <a:t>Kg træpiller (1 kg træpiller)</a:t>
                      </a:r>
                    </a:p>
                  </a:txBody>
                  <a:tcPr marL="54858" marR="54858" marT="32237" marB="32237"/>
                </a:tc>
                <a:tc>
                  <a:txBody>
                    <a:bodyPr/>
                    <a:lstStyle/>
                    <a:p>
                      <a:r>
                        <a:rPr lang="da-DK" sz="1300"/>
                        <a:t>kWh (4,9 kWh)</a:t>
                      </a:r>
                    </a:p>
                  </a:txBody>
                  <a:tcPr marL="54858" marR="54858" marT="32237" marB="32237"/>
                </a:tc>
                <a:extLst>
                  <a:ext uri="{0D108BD9-81ED-4DB2-BD59-A6C34878D82A}">
                    <a16:rowId xmlns:a16="http://schemas.microsoft.com/office/drawing/2014/main" val="737770131"/>
                  </a:ext>
                </a:extLst>
              </a:tr>
              <a:tr h="283690">
                <a:tc>
                  <a:txBody>
                    <a:bodyPr/>
                    <a:lstStyle/>
                    <a:p>
                      <a:r>
                        <a:rPr lang="da-DK" sz="1300"/>
                        <a:t>M</a:t>
                      </a:r>
                      <a:r>
                        <a:rPr lang="da-DK" sz="1300" baseline="30000"/>
                        <a:t>3</a:t>
                      </a:r>
                      <a:r>
                        <a:rPr lang="da-DK" sz="1300" baseline="0"/>
                        <a:t>/s (1 </a:t>
                      </a:r>
                      <a:r>
                        <a:rPr lang="da-DK" sz="1300"/>
                        <a:t>M</a:t>
                      </a:r>
                      <a:r>
                        <a:rPr lang="da-DK" sz="1300" baseline="30000"/>
                        <a:t>3</a:t>
                      </a:r>
                      <a:r>
                        <a:rPr lang="da-DK" sz="1300" baseline="0"/>
                        <a:t>/s)</a:t>
                      </a:r>
                      <a:endParaRPr lang="da-DK" sz="1300"/>
                    </a:p>
                  </a:txBody>
                  <a:tcPr marL="54858" marR="54858" marT="32237" marB="32237"/>
                </a:tc>
                <a:tc>
                  <a:txBody>
                    <a:bodyPr/>
                    <a:lstStyle/>
                    <a:p>
                      <a:r>
                        <a:rPr lang="da-DK" sz="1300"/>
                        <a:t>l/s (1000 l/s)</a:t>
                      </a:r>
                    </a:p>
                  </a:txBody>
                  <a:tcPr marL="54858" marR="54858" marT="32237" marB="32237"/>
                </a:tc>
                <a:extLst>
                  <a:ext uri="{0D108BD9-81ED-4DB2-BD59-A6C34878D82A}">
                    <a16:rowId xmlns:a16="http://schemas.microsoft.com/office/drawing/2014/main" val="1276591440"/>
                  </a:ext>
                </a:extLst>
              </a:tr>
            </a:tbl>
          </a:graphicData>
        </a:graphic>
      </p:graphicFrame>
    </p:spTree>
    <p:extLst>
      <p:ext uri="{BB962C8B-B14F-4D97-AF65-F5344CB8AC3E}">
        <p14:creationId xmlns:p14="http://schemas.microsoft.com/office/powerpoint/2010/main" val="1134556676"/>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0283DD-EEC4-4956-AD7A-A6D544AE2D9A}"/>
              </a:ext>
            </a:extLst>
          </p:cNvPr>
          <p:cNvSpPr>
            <a:spLocks noGrp="1"/>
          </p:cNvSpPr>
          <p:nvPr>
            <p:ph type="title"/>
          </p:nvPr>
        </p:nvSpPr>
        <p:spPr/>
        <p:txBody>
          <a:bodyPr/>
          <a:lstStyle/>
          <a:p>
            <a:r>
              <a:rPr lang="da-DK" dirty="0"/>
              <a:t>Stofværdier</a:t>
            </a:r>
          </a:p>
        </p:txBody>
      </p:sp>
      <p:sp>
        <p:nvSpPr>
          <p:cNvPr id="3" name="Pladsholder til indhold 2">
            <a:extLst>
              <a:ext uri="{FF2B5EF4-FFF2-40B4-BE49-F238E27FC236}">
                <a16:creationId xmlns:a16="http://schemas.microsoft.com/office/drawing/2014/main" id="{C06B6CB4-7C54-4386-BDD4-98CE1A9BFB9D}"/>
              </a:ext>
            </a:extLst>
          </p:cNvPr>
          <p:cNvSpPr>
            <a:spLocks noGrp="1"/>
          </p:cNvSpPr>
          <p:nvPr>
            <p:ph idx="1"/>
          </p:nvPr>
        </p:nvSpPr>
        <p:spPr/>
        <p:txBody>
          <a:bodyPr/>
          <a:lstStyle/>
          <a:p>
            <a:r>
              <a:rPr lang="da-DK" dirty="0"/>
              <a:t>Der er forskellige stofværdier som vi skal anvende når der arbejdes med varmepumper.</a:t>
            </a:r>
          </a:p>
          <a:p>
            <a:r>
              <a:rPr lang="da-DK" dirty="0"/>
              <a:t>Her er det oftest densiteten, den specifikke varmekapacitet, kinematisk viskositet og varmeledningsevner vi skal finde for forskellige materialer.</a:t>
            </a:r>
          </a:p>
        </p:txBody>
      </p:sp>
    </p:spTree>
    <p:extLst>
      <p:ext uri="{BB962C8B-B14F-4D97-AF65-F5344CB8AC3E}">
        <p14:creationId xmlns:p14="http://schemas.microsoft.com/office/powerpoint/2010/main" val="874368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8">
            <a:extLst>
              <a:ext uri="{FF2B5EF4-FFF2-40B4-BE49-F238E27FC236}">
                <a16:creationId xmlns:a16="http://schemas.microsoft.com/office/drawing/2014/main" id="{4E78424C-6FD0-41F8-9CAA-5DC19C423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0658657-1263-43A7-93CB-95A45B1506A4}"/>
              </a:ext>
            </a:extLst>
          </p:cNvPr>
          <p:cNvSpPr>
            <a:spLocks noGrp="1"/>
          </p:cNvSpPr>
          <p:nvPr>
            <p:ph type="title"/>
          </p:nvPr>
        </p:nvSpPr>
        <p:spPr>
          <a:xfrm>
            <a:off x="643855" y="1447800"/>
            <a:ext cx="3108626" cy="4572000"/>
          </a:xfrm>
        </p:spPr>
        <p:txBody>
          <a:bodyPr anchor="ctr">
            <a:normAutofit/>
          </a:bodyPr>
          <a:lstStyle/>
          <a:p>
            <a:r>
              <a:rPr lang="da-DK" sz="3200">
                <a:solidFill>
                  <a:srgbClr val="F2F2F2"/>
                </a:solidFill>
              </a:rPr>
              <a:t>U-værdier</a:t>
            </a:r>
          </a:p>
        </p:txBody>
      </p:sp>
      <p:sp>
        <p:nvSpPr>
          <p:cNvPr id="26" name="Freeform: Shape 10">
            <a:extLst>
              <a:ext uri="{FF2B5EF4-FFF2-40B4-BE49-F238E27FC236}">
                <a16:creationId xmlns:a16="http://schemas.microsoft.com/office/drawing/2014/main" id="{DD136760-57DC-4301-8BEA-B71AD2D13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11">
            <a:extLst>
              <a:ext uri="{FF2B5EF4-FFF2-40B4-BE49-F238E27FC236}">
                <a16:creationId xmlns:a16="http://schemas.microsoft.com/office/drawing/2014/main" id="{BDC58DEA-1307-4F44-AD47-E613D8B76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28" name="Rectangle 14">
            <a:extLst>
              <a:ext uri="{FF2B5EF4-FFF2-40B4-BE49-F238E27FC236}">
                <a16:creationId xmlns:a16="http://schemas.microsoft.com/office/drawing/2014/main" id="{C99B912D-1E4B-42AF-A2BE-CFEFEC916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da-DK"/>
          </a:p>
        </p:txBody>
      </p:sp>
      <p:graphicFrame>
        <p:nvGraphicFramePr>
          <p:cNvPr id="29" name="Pladsholder til indhold 2">
            <a:extLst>
              <a:ext uri="{FF2B5EF4-FFF2-40B4-BE49-F238E27FC236}">
                <a16:creationId xmlns:a16="http://schemas.microsoft.com/office/drawing/2014/main" id="{7D61CE38-2952-2AF6-4CE2-D4666CD1ABD1}"/>
              </a:ext>
            </a:extLst>
          </p:cNvPr>
          <p:cNvGraphicFramePr>
            <a:graphicFrameLocks noGrp="1"/>
          </p:cNvGraphicFramePr>
          <p:nvPr>
            <p:ph idx="1"/>
            <p:extLst>
              <p:ext uri="{D42A27DB-BD31-4B8C-83A1-F6EECF244321}">
                <p14:modId xmlns:p14="http://schemas.microsoft.com/office/powerpoint/2010/main" val="1535122312"/>
              </p:ext>
            </p:extLst>
          </p:nvPr>
        </p:nvGraphicFramePr>
        <p:xfrm>
          <a:off x="5048250" y="1447800"/>
          <a:ext cx="649605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kstfelt 2">
            <a:extLst>
              <a:ext uri="{FF2B5EF4-FFF2-40B4-BE49-F238E27FC236}">
                <a16:creationId xmlns:a16="http://schemas.microsoft.com/office/drawing/2014/main" id="{BE898885-93CF-B566-ECCA-98963AB0E792}"/>
              </a:ext>
            </a:extLst>
          </p:cNvPr>
          <p:cNvSpPr txBox="1"/>
          <p:nvPr/>
        </p:nvSpPr>
        <p:spPr>
          <a:xfrm>
            <a:off x="1509623" y="5564038"/>
            <a:ext cx="976549" cy="646331"/>
          </a:xfrm>
          <a:prstGeom prst="rect">
            <a:avLst/>
          </a:prstGeom>
          <a:noFill/>
        </p:spPr>
        <p:txBody>
          <a:bodyPr wrap="none" rtlCol="0">
            <a:spAutoFit/>
          </a:bodyPr>
          <a:lstStyle/>
          <a:p>
            <a:r>
              <a:rPr lang="da-DK" dirty="0"/>
              <a:t>Side 11</a:t>
            </a:r>
          </a:p>
          <a:p>
            <a:endParaRPr lang="da-DK" dirty="0"/>
          </a:p>
        </p:txBody>
      </p:sp>
    </p:spTree>
    <p:extLst>
      <p:ext uri="{BB962C8B-B14F-4D97-AF65-F5344CB8AC3E}">
        <p14:creationId xmlns:p14="http://schemas.microsoft.com/office/powerpoint/2010/main" val="755553075"/>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0D9B8FD4-CDEB-4EB4-B4DE-C89E11938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6" name="Freeform 36">
            <a:extLst>
              <a:ext uri="{FF2B5EF4-FFF2-40B4-BE49-F238E27FC236}">
                <a16:creationId xmlns:a16="http://schemas.microsoft.com/office/drawing/2014/main" id="{5A2E3D1D-9E9F-4739-BA14-D4D7FA9FB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28" name="Freeform: Shape 27">
            <a:extLst>
              <a:ext uri="{FF2B5EF4-FFF2-40B4-BE49-F238E27FC236}">
                <a16:creationId xmlns:a16="http://schemas.microsoft.com/office/drawing/2014/main" id="{1FFB365B-E9DC-4859-B8AB-CB83EEBE4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ADAB9C8-EB37-4914-A699-C716FC8FE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2" name="Titel 1">
            <a:extLst>
              <a:ext uri="{FF2B5EF4-FFF2-40B4-BE49-F238E27FC236}">
                <a16:creationId xmlns:a16="http://schemas.microsoft.com/office/drawing/2014/main" id="{E837DD84-93F9-486E-9324-B74B1CA01FDC}"/>
              </a:ext>
            </a:extLst>
          </p:cNvPr>
          <p:cNvSpPr>
            <a:spLocks noGrp="1"/>
          </p:cNvSpPr>
          <p:nvPr>
            <p:ph type="title"/>
          </p:nvPr>
        </p:nvSpPr>
        <p:spPr>
          <a:xfrm>
            <a:off x="653143" y="1645920"/>
            <a:ext cx="3522879" cy="4470821"/>
          </a:xfrm>
        </p:spPr>
        <p:txBody>
          <a:bodyPr>
            <a:normAutofit/>
          </a:bodyPr>
          <a:lstStyle/>
          <a:p>
            <a:pPr algn="r"/>
            <a:r>
              <a:rPr lang="da-DK">
                <a:solidFill>
                  <a:schemeClr val="bg2"/>
                </a:solidFill>
              </a:rPr>
              <a:t>U-værdier</a:t>
            </a:r>
          </a:p>
        </p:txBody>
      </p:sp>
      <mc:AlternateContent xmlns:mc="http://schemas.openxmlformats.org/markup-compatibility/2006" xmlns:a14="http://schemas.microsoft.com/office/drawing/2010/main">
        <mc:Choice Requires="a14">
          <p:sp>
            <p:nvSpPr>
              <p:cNvPr id="3" name="Pladsholder til indhold 2">
                <a:extLst>
                  <a:ext uri="{FF2B5EF4-FFF2-40B4-BE49-F238E27FC236}">
                    <a16:creationId xmlns:a16="http://schemas.microsoft.com/office/drawing/2014/main" id="{0EF9705C-AC9D-49B8-94AA-7CD633E8E660}"/>
                  </a:ext>
                </a:extLst>
              </p:cNvPr>
              <p:cNvSpPr>
                <a:spLocks noGrp="1"/>
              </p:cNvSpPr>
              <p:nvPr>
                <p:ph idx="1"/>
              </p:nvPr>
            </p:nvSpPr>
            <p:spPr>
              <a:xfrm>
                <a:off x="5204109" y="1645920"/>
                <a:ext cx="6269434" cy="4470821"/>
              </a:xfrm>
            </p:spPr>
            <p:txBody>
              <a:bodyPr>
                <a:normAutofit/>
              </a:bodyPr>
              <a:lstStyle/>
              <a:p>
                <a:r>
                  <a:rPr lang="da-DK" dirty="0"/>
                  <a:t>Først findes opbygningen af konstruktionen.</a:t>
                </a:r>
              </a:p>
              <a:p>
                <a:r>
                  <a:rPr lang="da-DK" dirty="0"/>
                  <a:t>Så findes tykkelsen (dybden) af hvert materiale.</a:t>
                </a:r>
              </a:p>
              <a:p>
                <a:r>
                  <a:rPr lang="da-DK" dirty="0"/>
                  <a:t>Når det er fundet kan </a:t>
                </a:r>
                <a:r>
                  <a:rPr lang="da-DK" dirty="0" err="1"/>
                  <a:t>isolansen</a:t>
                </a:r>
                <a:r>
                  <a:rPr lang="da-DK" dirty="0"/>
                  <a:t> for hvert materialelag findes med formlen</a:t>
                </a:r>
              </a:p>
              <a:p>
                <a14:m>
                  <m:oMath xmlns:m="http://schemas.openxmlformats.org/officeDocument/2006/math">
                    <m:r>
                      <a:rPr lang="da-DK" b="0" i="1" smtClean="0">
                        <a:latin typeface="Cambria Math" panose="02040503050406030204" pitchFamily="18" charset="0"/>
                      </a:rPr>
                      <m:t>𝑅</m:t>
                    </m:r>
                    <m:r>
                      <a:rPr lang="da-DK" b="0" i="1" smtClean="0">
                        <a:latin typeface="Cambria Math" panose="02040503050406030204" pitchFamily="18" charset="0"/>
                      </a:rPr>
                      <m:t>=</m:t>
                    </m:r>
                    <m:f>
                      <m:fPr>
                        <m:ctrlPr>
                          <a:rPr lang="da-DK" b="0" i="1" smtClean="0">
                            <a:latin typeface="Cambria Math" panose="02040503050406030204" pitchFamily="18" charset="0"/>
                          </a:rPr>
                        </m:ctrlPr>
                      </m:fPr>
                      <m:num>
                        <m:r>
                          <a:rPr lang="da-DK" b="0" i="1" smtClean="0">
                            <a:latin typeface="Cambria Math" panose="02040503050406030204" pitchFamily="18" charset="0"/>
                          </a:rPr>
                          <m:t>𝑑</m:t>
                        </m:r>
                      </m:num>
                      <m:den>
                        <m:r>
                          <a:rPr lang="da-DK" b="0" i="1" smtClean="0">
                            <a:latin typeface="Cambria Math" panose="02040503050406030204" pitchFamily="18" charset="0"/>
                            <a:ea typeface="Cambria Math" panose="02040503050406030204" pitchFamily="18" charset="0"/>
                          </a:rPr>
                          <m:t>𝜆</m:t>
                        </m:r>
                      </m:den>
                    </m:f>
                    <m:r>
                      <a:rPr lang="da-DK" b="0" i="1" smtClean="0">
                        <a:latin typeface="Cambria Math" panose="02040503050406030204" pitchFamily="18" charset="0"/>
                      </a:rPr>
                      <m:t> </m:t>
                    </m:r>
                    <m:d>
                      <m:dPr>
                        <m:begChr m:val="["/>
                        <m:endChr m:val="]"/>
                        <m:ctrlPr>
                          <a:rPr lang="da-DK" b="0" i="1" smtClean="0">
                            <a:latin typeface="Cambria Math" panose="02040503050406030204" pitchFamily="18" charset="0"/>
                          </a:rPr>
                        </m:ctrlPr>
                      </m:dPr>
                      <m:e>
                        <m:f>
                          <m:fPr>
                            <m:ctrlPr>
                              <a:rPr lang="da-DK" b="0" i="1" smtClean="0">
                                <a:latin typeface="Cambria Math" panose="02040503050406030204" pitchFamily="18" charset="0"/>
                              </a:rPr>
                            </m:ctrlPr>
                          </m:fPr>
                          <m:num>
                            <m:sSup>
                              <m:sSupPr>
                                <m:ctrlPr>
                                  <a:rPr lang="da-DK" b="0" i="1" smtClean="0">
                                    <a:latin typeface="Cambria Math" panose="02040503050406030204" pitchFamily="18" charset="0"/>
                                  </a:rPr>
                                </m:ctrlPr>
                              </m:sSupPr>
                              <m:e>
                                <m:r>
                                  <a:rPr lang="da-DK" b="0" i="1" smtClean="0">
                                    <a:latin typeface="Cambria Math" panose="02040503050406030204" pitchFamily="18" charset="0"/>
                                  </a:rPr>
                                  <m:t>𝑚</m:t>
                                </m:r>
                              </m:e>
                              <m:sup>
                                <m:r>
                                  <a:rPr lang="da-DK" b="0" i="1" smtClean="0">
                                    <a:latin typeface="Cambria Math" panose="02040503050406030204" pitchFamily="18" charset="0"/>
                                  </a:rPr>
                                  <m:t>2</m:t>
                                </m:r>
                              </m:sup>
                            </m:sSup>
                            <m:r>
                              <a:rPr lang="da-DK" b="0" i="1" smtClean="0">
                                <a:latin typeface="Cambria Math" panose="02040503050406030204" pitchFamily="18" charset="0"/>
                              </a:rPr>
                              <m:t>∗</m:t>
                            </m:r>
                            <m:r>
                              <a:rPr lang="da-DK" b="0" i="1" smtClean="0">
                                <a:latin typeface="Cambria Math" panose="02040503050406030204" pitchFamily="18" charset="0"/>
                              </a:rPr>
                              <m:t>𝐾</m:t>
                            </m:r>
                          </m:num>
                          <m:den>
                            <m:r>
                              <a:rPr lang="da-DK" b="0" i="1" smtClean="0">
                                <a:latin typeface="Cambria Math" panose="02040503050406030204" pitchFamily="18" charset="0"/>
                              </a:rPr>
                              <m:t>𝑊</m:t>
                            </m:r>
                          </m:den>
                        </m:f>
                      </m:e>
                    </m:d>
                  </m:oMath>
                </a14:m>
                <a:endParaRPr lang="da-DK" dirty="0"/>
              </a:p>
              <a:p>
                <a:r>
                  <a:rPr lang="da-DK" dirty="0"/>
                  <a:t>Når </a:t>
                </a:r>
                <a:r>
                  <a:rPr lang="da-DK" dirty="0" err="1"/>
                  <a:t>isolanserne</a:t>
                </a:r>
                <a:r>
                  <a:rPr lang="da-DK" dirty="0"/>
                  <a:t> er fundet for alle materialelagene findes </a:t>
                </a:r>
                <a:r>
                  <a:rPr lang="da-DK" dirty="0" err="1"/>
                  <a:t>overgangsisolansen</a:t>
                </a:r>
                <a:r>
                  <a:rPr lang="da-DK" dirty="0"/>
                  <a:t> for konstruktionen. Herefter kan U-værdien findes med formlen.</a:t>
                </a:r>
              </a:p>
              <a:p>
                <a14:m>
                  <m:oMath xmlns:m="http://schemas.openxmlformats.org/officeDocument/2006/math">
                    <m:r>
                      <a:rPr lang="da-DK" b="0" i="1" smtClean="0">
                        <a:latin typeface="Cambria Math" panose="02040503050406030204" pitchFamily="18" charset="0"/>
                      </a:rPr>
                      <m:t>𝑈</m:t>
                    </m:r>
                    <m:r>
                      <a:rPr lang="da-DK" b="0" i="1" smtClean="0">
                        <a:latin typeface="Cambria Math" panose="02040503050406030204" pitchFamily="18" charset="0"/>
                      </a:rPr>
                      <m:t>=</m:t>
                    </m:r>
                    <m:f>
                      <m:fPr>
                        <m:ctrlPr>
                          <a:rPr lang="da-DK" b="0" i="1" smtClean="0">
                            <a:latin typeface="Cambria Math" panose="02040503050406030204" pitchFamily="18" charset="0"/>
                          </a:rPr>
                        </m:ctrlPr>
                      </m:fPr>
                      <m:num>
                        <m:r>
                          <a:rPr lang="da-DK" b="0" i="1" smtClean="0">
                            <a:latin typeface="Cambria Math" panose="02040503050406030204" pitchFamily="18" charset="0"/>
                          </a:rPr>
                          <m:t>1</m:t>
                        </m:r>
                      </m:num>
                      <m:den>
                        <m:nary>
                          <m:naryPr>
                            <m:chr m:val="∑"/>
                            <m:subHide m:val="on"/>
                            <m:supHide m:val="on"/>
                            <m:ctrlPr>
                              <a:rPr lang="da-DK" b="0" i="1" smtClean="0">
                                <a:latin typeface="Cambria Math" panose="02040503050406030204" pitchFamily="18" charset="0"/>
                              </a:rPr>
                            </m:ctrlPr>
                          </m:naryPr>
                          <m:sub/>
                          <m:sup/>
                          <m:e>
                            <m:r>
                              <a:rPr lang="da-DK" b="0" i="1" smtClean="0">
                                <a:latin typeface="Cambria Math" panose="02040503050406030204" pitchFamily="18" charset="0"/>
                              </a:rPr>
                              <m:t>𝑅</m:t>
                            </m:r>
                          </m:e>
                        </m:nary>
                      </m:den>
                    </m:f>
                    <m:r>
                      <a:rPr lang="da-DK" b="0" i="1" smtClean="0">
                        <a:latin typeface="Cambria Math" panose="02040503050406030204" pitchFamily="18" charset="0"/>
                      </a:rPr>
                      <m:t> </m:t>
                    </m:r>
                    <m:d>
                      <m:dPr>
                        <m:begChr m:val="["/>
                        <m:endChr m:val="]"/>
                        <m:ctrlPr>
                          <a:rPr lang="da-DK" b="0" i="1" smtClean="0">
                            <a:latin typeface="Cambria Math" panose="02040503050406030204" pitchFamily="18" charset="0"/>
                          </a:rPr>
                        </m:ctrlPr>
                      </m:dPr>
                      <m:e>
                        <m:f>
                          <m:fPr>
                            <m:ctrlPr>
                              <a:rPr lang="da-DK" b="0" i="1" smtClean="0">
                                <a:latin typeface="Cambria Math" panose="02040503050406030204" pitchFamily="18" charset="0"/>
                              </a:rPr>
                            </m:ctrlPr>
                          </m:fPr>
                          <m:num>
                            <m:r>
                              <a:rPr lang="da-DK" b="0" i="1" smtClean="0">
                                <a:latin typeface="Cambria Math" panose="02040503050406030204" pitchFamily="18" charset="0"/>
                              </a:rPr>
                              <m:t>𝑊</m:t>
                            </m:r>
                          </m:num>
                          <m:den>
                            <m:sSup>
                              <m:sSupPr>
                                <m:ctrlPr>
                                  <a:rPr lang="da-DK" b="0" i="1" smtClean="0">
                                    <a:latin typeface="Cambria Math" panose="02040503050406030204" pitchFamily="18" charset="0"/>
                                  </a:rPr>
                                </m:ctrlPr>
                              </m:sSupPr>
                              <m:e>
                                <m:r>
                                  <a:rPr lang="da-DK" b="0" i="1" smtClean="0">
                                    <a:latin typeface="Cambria Math" panose="02040503050406030204" pitchFamily="18" charset="0"/>
                                  </a:rPr>
                                  <m:t>𝑚</m:t>
                                </m:r>
                              </m:e>
                              <m:sup>
                                <m:r>
                                  <a:rPr lang="da-DK" b="0" i="1" smtClean="0">
                                    <a:latin typeface="Cambria Math" panose="02040503050406030204" pitchFamily="18" charset="0"/>
                                  </a:rPr>
                                  <m:t>2</m:t>
                                </m:r>
                              </m:sup>
                            </m:sSup>
                            <m:r>
                              <a:rPr lang="da-DK" b="0" i="1" smtClean="0">
                                <a:latin typeface="Cambria Math" panose="02040503050406030204" pitchFamily="18" charset="0"/>
                              </a:rPr>
                              <m:t>∗</m:t>
                            </m:r>
                            <m:r>
                              <a:rPr lang="da-DK" b="0" i="1" smtClean="0">
                                <a:latin typeface="Cambria Math" panose="02040503050406030204" pitchFamily="18" charset="0"/>
                              </a:rPr>
                              <m:t>𝐾</m:t>
                            </m:r>
                          </m:den>
                        </m:f>
                      </m:e>
                    </m:d>
                  </m:oMath>
                </a14:m>
                <a:endParaRPr lang="da-DK" dirty="0"/>
              </a:p>
            </p:txBody>
          </p:sp>
        </mc:Choice>
        <mc:Fallback xmlns="">
          <p:sp>
            <p:nvSpPr>
              <p:cNvPr id="3" name="Pladsholder til indhold 2">
                <a:extLst>
                  <a:ext uri="{FF2B5EF4-FFF2-40B4-BE49-F238E27FC236}">
                    <a16:creationId xmlns:a16="http://schemas.microsoft.com/office/drawing/2014/main" id="{0EF9705C-AC9D-49B8-94AA-7CD633E8E660}"/>
                  </a:ext>
                </a:extLst>
              </p:cNvPr>
              <p:cNvSpPr>
                <a:spLocks noGrp="1" noRot="1" noChangeAspect="1" noMove="1" noResize="1" noEditPoints="1" noAdjustHandles="1" noChangeArrowheads="1" noChangeShapeType="1" noTextEdit="1"/>
              </p:cNvSpPr>
              <p:nvPr>
                <p:ph idx="1"/>
              </p:nvPr>
            </p:nvSpPr>
            <p:spPr>
              <a:xfrm>
                <a:off x="5204109" y="1645920"/>
                <a:ext cx="6269434" cy="4470821"/>
              </a:xfrm>
              <a:blipFill>
                <a:blip r:embed="rId3"/>
                <a:stretch>
                  <a:fillRect l="-486" t="-682"/>
                </a:stretch>
              </a:blipFill>
            </p:spPr>
            <p:txBody>
              <a:bodyPr/>
              <a:lstStyle/>
              <a:p>
                <a:r>
                  <a:rPr lang="da-DK">
                    <a:noFill/>
                  </a:rPr>
                  <a:t> </a:t>
                </a:r>
              </a:p>
            </p:txBody>
          </p:sp>
        </mc:Fallback>
      </mc:AlternateContent>
      <p:sp>
        <p:nvSpPr>
          <p:cNvPr id="4" name="Tekstfelt 3">
            <a:extLst>
              <a:ext uri="{FF2B5EF4-FFF2-40B4-BE49-F238E27FC236}">
                <a16:creationId xmlns:a16="http://schemas.microsoft.com/office/drawing/2014/main" id="{0AAB60C7-06B0-20B8-5E12-4EAF170932D8}"/>
              </a:ext>
            </a:extLst>
          </p:cNvPr>
          <p:cNvSpPr txBox="1"/>
          <p:nvPr/>
        </p:nvSpPr>
        <p:spPr>
          <a:xfrm>
            <a:off x="9704717" y="5793575"/>
            <a:ext cx="976549" cy="646331"/>
          </a:xfrm>
          <a:prstGeom prst="rect">
            <a:avLst/>
          </a:prstGeom>
          <a:noFill/>
        </p:spPr>
        <p:txBody>
          <a:bodyPr wrap="none" rtlCol="0">
            <a:spAutoFit/>
          </a:bodyPr>
          <a:lstStyle/>
          <a:p>
            <a:r>
              <a:rPr lang="da-DK" dirty="0"/>
              <a:t>Side 11</a:t>
            </a:r>
          </a:p>
          <a:p>
            <a:endParaRPr lang="da-DK" dirty="0"/>
          </a:p>
        </p:txBody>
      </p:sp>
    </p:spTree>
    <p:extLst>
      <p:ext uri="{BB962C8B-B14F-4D97-AF65-F5344CB8AC3E}">
        <p14:creationId xmlns:p14="http://schemas.microsoft.com/office/powerpoint/2010/main" val="836383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9">
            <a:extLst>
              <a:ext uri="{FF2B5EF4-FFF2-40B4-BE49-F238E27FC236}">
                <a16:creationId xmlns:a16="http://schemas.microsoft.com/office/drawing/2014/main" id="{61515115-95FB-41E0-86F3-8744438C0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C817815-7D0E-4C7D-8DCA-4DD534D63BE6}"/>
              </a:ext>
            </a:extLst>
          </p:cNvPr>
          <p:cNvSpPr>
            <a:spLocks noGrp="1"/>
          </p:cNvSpPr>
          <p:nvPr>
            <p:ph type="title"/>
          </p:nvPr>
        </p:nvSpPr>
        <p:spPr>
          <a:xfrm>
            <a:off x="648930" y="629266"/>
            <a:ext cx="5616217" cy="1622321"/>
          </a:xfrm>
        </p:spPr>
        <p:txBody>
          <a:bodyPr>
            <a:normAutofit/>
          </a:bodyPr>
          <a:lstStyle/>
          <a:p>
            <a:r>
              <a:rPr lang="da-DK">
                <a:solidFill>
                  <a:srgbClr val="EBEBEB"/>
                </a:solidFill>
              </a:rPr>
              <a:t>U-værdier</a:t>
            </a:r>
          </a:p>
        </p:txBody>
      </p:sp>
      <p:sp>
        <p:nvSpPr>
          <p:cNvPr id="17" name="Freeform 31">
            <a:extLst>
              <a:ext uri="{FF2B5EF4-FFF2-40B4-BE49-F238E27FC236}">
                <a16:creationId xmlns:a16="http://schemas.microsoft.com/office/drawing/2014/main" id="{8222A33F-BE2D-4D69-92A0-5DF8B17BAA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49843"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solidFill>
                <a:srgbClr val="FFFFFF"/>
              </a:solidFill>
            </a:endParaRPr>
          </a:p>
        </p:txBody>
      </p:sp>
      <p:sp useBgFill="1">
        <p:nvSpPr>
          <p:cNvPr id="14" name="Freeform: Shape 13">
            <a:extLst>
              <a:ext uri="{FF2B5EF4-FFF2-40B4-BE49-F238E27FC236}">
                <a16:creationId xmlns:a16="http://schemas.microsoft.com/office/drawing/2014/main" id="{CE1C74D0-9609-468A-9597-5D87C8A42B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998731" y="664312"/>
            <a:ext cx="6858001" cy="5529377"/>
          </a:xfrm>
          <a:custGeom>
            <a:avLst/>
            <a:gdLst>
              <a:gd name="connsiteX0" fmla="*/ 6858001 w 6858001"/>
              <a:gd name="connsiteY0" fmla="*/ 1177 h 5529377"/>
              <a:gd name="connsiteX1" fmla="*/ 6858001 w 6858001"/>
              <a:gd name="connsiteY1" fmla="*/ 1344715 h 5529377"/>
              <a:gd name="connsiteX2" fmla="*/ 6858000 w 6858001"/>
              <a:gd name="connsiteY2" fmla="*/ 1344715 h 5529377"/>
              <a:gd name="connsiteX3" fmla="*/ 6858000 w 6858001"/>
              <a:gd name="connsiteY3" fmla="*/ 5529377 h 5529377"/>
              <a:gd name="connsiteX4" fmla="*/ 0 w 6858001"/>
              <a:gd name="connsiteY4" fmla="*/ 5529376 h 5529377"/>
              <a:gd name="connsiteX5" fmla="*/ 0 w 6858001"/>
              <a:gd name="connsiteY5" fmla="*/ 891096 h 5529377"/>
              <a:gd name="connsiteX6" fmla="*/ 1 w 6858001"/>
              <a:gd name="connsiteY6" fmla="*/ 891096 h 5529377"/>
              <a:gd name="connsiteX7" fmla="*/ 1 w 6858001"/>
              <a:gd name="connsiteY7" fmla="*/ 0 h 5529377"/>
              <a:gd name="connsiteX8" fmla="*/ 40463 w 6858001"/>
              <a:gd name="connsiteY8" fmla="*/ 5883 h 5529377"/>
              <a:gd name="connsiteX9" fmla="*/ 159107 w 6858001"/>
              <a:gd name="connsiteY9" fmla="*/ 23196 h 5529377"/>
              <a:gd name="connsiteX10" fmla="*/ 245518 w 6858001"/>
              <a:gd name="connsiteY10" fmla="*/ 35299 h 5529377"/>
              <a:gd name="connsiteX11" fmla="*/ 348388 w 6858001"/>
              <a:gd name="connsiteY11" fmla="*/ 48073 h 5529377"/>
              <a:gd name="connsiteX12" fmla="*/ 470460 w 6858001"/>
              <a:gd name="connsiteY12" fmla="*/ 63369 h 5529377"/>
              <a:gd name="connsiteX13" fmla="*/ 605563 w 6858001"/>
              <a:gd name="connsiteY13" fmla="*/ 79506 h 5529377"/>
              <a:gd name="connsiteX14" fmla="*/ 757810 w 6858001"/>
              <a:gd name="connsiteY14" fmla="*/ 96483 h 5529377"/>
              <a:gd name="connsiteX15" fmla="*/ 923774 w 6858001"/>
              <a:gd name="connsiteY15" fmla="*/ 114469 h 5529377"/>
              <a:gd name="connsiteX16" fmla="*/ 1104139 w 6858001"/>
              <a:gd name="connsiteY16" fmla="*/ 132454 h 5529377"/>
              <a:gd name="connsiteX17" fmla="*/ 1296163 w 6858001"/>
              <a:gd name="connsiteY17" fmla="*/ 150776 h 5529377"/>
              <a:gd name="connsiteX18" fmla="*/ 1503275 w 6858001"/>
              <a:gd name="connsiteY18" fmla="*/ 167753 h 5529377"/>
              <a:gd name="connsiteX19" fmla="*/ 1719988 w 6858001"/>
              <a:gd name="connsiteY19" fmla="*/ 184058 h 5529377"/>
              <a:gd name="connsiteX20" fmla="*/ 1949045 w 6858001"/>
              <a:gd name="connsiteY20" fmla="*/ 198849 h 5529377"/>
              <a:gd name="connsiteX21" fmla="*/ 2187703 w 6858001"/>
              <a:gd name="connsiteY21" fmla="*/ 212969 h 5529377"/>
              <a:gd name="connsiteX22" fmla="*/ 2436649 w 6858001"/>
              <a:gd name="connsiteY22" fmla="*/ 226248 h 5529377"/>
              <a:gd name="connsiteX23" fmla="*/ 2564208 w 6858001"/>
              <a:gd name="connsiteY23" fmla="*/ 230955 h 5529377"/>
              <a:gd name="connsiteX24" fmla="*/ 2694509 w 6858001"/>
              <a:gd name="connsiteY24" fmla="*/ 236165 h 5529377"/>
              <a:gd name="connsiteX25" fmla="*/ 2826868 w 6858001"/>
              <a:gd name="connsiteY25" fmla="*/ 241040 h 5529377"/>
              <a:gd name="connsiteX26" fmla="*/ 2959914 w 6858001"/>
              <a:gd name="connsiteY26" fmla="*/ 244234 h 5529377"/>
              <a:gd name="connsiteX27" fmla="*/ 3095702 w 6858001"/>
              <a:gd name="connsiteY27" fmla="*/ 247091 h 5529377"/>
              <a:gd name="connsiteX28" fmla="*/ 3232862 w 6858001"/>
              <a:gd name="connsiteY28" fmla="*/ 250117 h 5529377"/>
              <a:gd name="connsiteX29" fmla="*/ 3372765 w 6858001"/>
              <a:gd name="connsiteY29" fmla="*/ 252134 h 5529377"/>
              <a:gd name="connsiteX30" fmla="*/ 3514040 w 6858001"/>
              <a:gd name="connsiteY30" fmla="*/ 252134 h 5529377"/>
              <a:gd name="connsiteX31" fmla="*/ 3656686 w 6858001"/>
              <a:gd name="connsiteY31" fmla="*/ 253142 h 5529377"/>
              <a:gd name="connsiteX32" fmla="*/ 3800704 w 6858001"/>
              <a:gd name="connsiteY32" fmla="*/ 252134 h 5529377"/>
              <a:gd name="connsiteX33" fmla="*/ 3946780 w 6858001"/>
              <a:gd name="connsiteY33" fmla="*/ 250117 h 5529377"/>
              <a:gd name="connsiteX34" fmla="*/ 4092855 w 6858001"/>
              <a:gd name="connsiteY34" fmla="*/ 248268 h 5529377"/>
              <a:gd name="connsiteX35" fmla="*/ 4240988 w 6858001"/>
              <a:gd name="connsiteY35" fmla="*/ 244234 h 5529377"/>
              <a:gd name="connsiteX36" fmla="*/ 4390492 w 6858001"/>
              <a:gd name="connsiteY36" fmla="*/ 240032 h 5529377"/>
              <a:gd name="connsiteX37" fmla="*/ 4539997 w 6858001"/>
              <a:gd name="connsiteY37" fmla="*/ 235157 h 5529377"/>
              <a:gd name="connsiteX38" fmla="*/ 4690873 w 6858001"/>
              <a:gd name="connsiteY38" fmla="*/ 228266 h 5529377"/>
              <a:gd name="connsiteX39" fmla="*/ 4843120 w 6858001"/>
              <a:gd name="connsiteY39" fmla="*/ 220029 h 5529377"/>
              <a:gd name="connsiteX40" fmla="*/ 4996054 w 6858001"/>
              <a:gd name="connsiteY40" fmla="*/ 212129 h 5529377"/>
              <a:gd name="connsiteX41" fmla="*/ 5148987 w 6858001"/>
              <a:gd name="connsiteY41" fmla="*/ 202044 h 5529377"/>
              <a:gd name="connsiteX42" fmla="*/ 5303978 w 6858001"/>
              <a:gd name="connsiteY42" fmla="*/ 189941 h 5529377"/>
              <a:gd name="connsiteX43" fmla="*/ 5456911 w 6858001"/>
              <a:gd name="connsiteY43" fmla="*/ 177839 h 5529377"/>
              <a:gd name="connsiteX44" fmla="*/ 5612588 w 6858001"/>
              <a:gd name="connsiteY44" fmla="*/ 163887 h 5529377"/>
              <a:gd name="connsiteX45" fmla="*/ 5768950 w 6858001"/>
              <a:gd name="connsiteY45" fmla="*/ 148591 h 5529377"/>
              <a:gd name="connsiteX46" fmla="*/ 5923255 w 6858001"/>
              <a:gd name="connsiteY46" fmla="*/ 132455 h 5529377"/>
              <a:gd name="connsiteX47" fmla="*/ 6079618 w 6858001"/>
              <a:gd name="connsiteY47" fmla="*/ 113629 h 5529377"/>
              <a:gd name="connsiteX48" fmla="*/ 6235294 w 6858001"/>
              <a:gd name="connsiteY48" fmla="*/ 93458 h 5529377"/>
              <a:gd name="connsiteX49" fmla="*/ 6391657 w 6858001"/>
              <a:gd name="connsiteY49" fmla="*/ 73455 h 5529377"/>
              <a:gd name="connsiteX50" fmla="*/ 6547333 w 6858001"/>
              <a:gd name="connsiteY50" fmla="*/ 50091 h 5529377"/>
              <a:gd name="connsiteX51" fmla="*/ 6702324 w 6858001"/>
              <a:gd name="connsiteY51" fmla="*/ 26222 h 552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5529377">
                <a:moveTo>
                  <a:pt x="6858001" y="1177"/>
                </a:moveTo>
                <a:lnTo>
                  <a:pt x="6858001" y="1344715"/>
                </a:lnTo>
                <a:lnTo>
                  <a:pt x="6858000" y="1344715"/>
                </a:lnTo>
                <a:lnTo>
                  <a:pt x="6858000" y="5529377"/>
                </a:lnTo>
                <a:lnTo>
                  <a:pt x="0" y="5529376"/>
                </a:lnTo>
                <a:lnTo>
                  <a:pt x="0" y="891096"/>
                </a:lnTo>
                <a:lnTo>
                  <a:pt x="1" y="891096"/>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8" y="241040"/>
                </a:lnTo>
                <a:lnTo>
                  <a:pt x="2959914" y="244234"/>
                </a:lnTo>
                <a:lnTo>
                  <a:pt x="3095702" y="247091"/>
                </a:lnTo>
                <a:lnTo>
                  <a:pt x="3232862" y="250117"/>
                </a:lnTo>
                <a:lnTo>
                  <a:pt x="3372765" y="252134"/>
                </a:lnTo>
                <a:lnTo>
                  <a:pt x="3514040" y="252134"/>
                </a:lnTo>
                <a:lnTo>
                  <a:pt x="3656686" y="253142"/>
                </a:lnTo>
                <a:lnTo>
                  <a:pt x="3800704" y="252134"/>
                </a:lnTo>
                <a:lnTo>
                  <a:pt x="3946780" y="250117"/>
                </a:lnTo>
                <a:lnTo>
                  <a:pt x="4092855"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txBody>
          <a:bodyPr/>
          <a:lstStyle/>
          <a:p>
            <a:endParaRPr lang="da-DK"/>
          </a:p>
        </p:txBody>
      </p:sp>
      <p:pic>
        <p:nvPicPr>
          <p:cNvPr id="5" name="Billede 4" descr="لل &#10;111121%111::1 ">
            <a:extLst>
              <a:ext uri="{FF2B5EF4-FFF2-40B4-BE49-F238E27FC236}">
                <a16:creationId xmlns:a16="http://schemas.microsoft.com/office/drawing/2014/main" id="{A8BE406D-A919-44CF-8726-4BB5A2BB9026}"/>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7968471" y="647698"/>
            <a:ext cx="3170681" cy="5562601"/>
          </a:xfrm>
          <a:prstGeom prst="rect">
            <a:avLst/>
          </a:prstGeom>
          <a:noFill/>
          <a:effectLst/>
        </p:spPr>
      </p:pic>
      <p:sp>
        <p:nvSpPr>
          <p:cNvPr id="16" name="Rectangle 15">
            <a:extLst>
              <a:ext uri="{FF2B5EF4-FFF2-40B4-BE49-F238E27FC236}">
                <a16:creationId xmlns:a16="http://schemas.microsoft.com/office/drawing/2014/main" id="{C137128D-E594-4905-9F76-E385F0831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da-DK"/>
          </a:p>
        </p:txBody>
      </p:sp>
      <mc:AlternateContent xmlns:mc="http://schemas.openxmlformats.org/markup-compatibility/2006" xmlns:a14="http://schemas.microsoft.com/office/drawing/2010/main">
        <mc:Choice Requires="a14">
          <p:sp>
            <p:nvSpPr>
              <p:cNvPr id="3" name="Pladsholder til indhold 2">
                <a:extLst>
                  <a:ext uri="{FF2B5EF4-FFF2-40B4-BE49-F238E27FC236}">
                    <a16:creationId xmlns:a16="http://schemas.microsoft.com/office/drawing/2014/main" id="{BD669D6B-33EF-4451-97D9-28E313E6506A}"/>
                  </a:ext>
                </a:extLst>
              </p:cNvPr>
              <p:cNvSpPr>
                <a:spLocks noGrp="1"/>
              </p:cNvSpPr>
              <p:nvPr>
                <p:ph idx="1"/>
              </p:nvPr>
            </p:nvSpPr>
            <p:spPr>
              <a:xfrm>
                <a:off x="648931" y="2438400"/>
                <a:ext cx="5616216" cy="3785419"/>
              </a:xfrm>
            </p:spPr>
            <p:txBody>
              <a:bodyPr>
                <a:normAutofit/>
              </a:bodyPr>
              <a:lstStyle/>
              <a:p>
                <a:pPr>
                  <a:lnSpc>
                    <a:spcPct val="90000"/>
                  </a:lnSpc>
                </a:pPr>
                <a:r>
                  <a:rPr lang="da-DK" sz="1000">
                    <a:solidFill>
                      <a:srgbClr val="FFFFFF"/>
                    </a:solidFill>
                  </a:rPr>
                  <a:t>Opbygning:</a:t>
                </a:r>
              </a:p>
              <a:p>
                <a:pPr lvl="1">
                  <a:lnSpc>
                    <a:spcPct val="90000"/>
                  </a:lnSpc>
                </a:pPr>
                <a:r>
                  <a:rPr lang="da-DK" sz="1000">
                    <a:solidFill>
                      <a:srgbClr val="FFFFFF"/>
                    </a:solidFill>
                  </a:rPr>
                  <a:t>Teglsten inde 108 mm</a:t>
                </a:r>
              </a:p>
              <a:p>
                <a:pPr lvl="1">
                  <a:lnSpc>
                    <a:spcPct val="90000"/>
                  </a:lnSpc>
                </a:pPr>
                <a:r>
                  <a:rPr lang="da-DK" sz="1000">
                    <a:solidFill>
                      <a:srgbClr val="FFFFFF"/>
                    </a:solidFill>
                  </a:rPr>
                  <a:t>Rockwool kl. 39 250 mm</a:t>
                </a:r>
              </a:p>
              <a:p>
                <a:pPr lvl="1">
                  <a:lnSpc>
                    <a:spcPct val="90000"/>
                  </a:lnSpc>
                </a:pPr>
                <a:r>
                  <a:rPr lang="da-DK" sz="1000">
                    <a:solidFill>
                      <a:srgbClr val="FFFFFF"/>
                    </a:solidFill>
                  </a:rPr>
                  <a:t>Teglsten ude 108 mm</a:t>
                </a:r>
              </a:p>
              <a:p>
                <a:pPr>
                  <a:lnSpc>
                    <a:spcPct val="90000"/>
                  </a:lnSpc>
                </a:pPr>
                <a:r>
                  <a:rPr lang="da-DK" sz="1000">
                    <a:solidFill>
                      <a:srgbClr val="FFFFFF"/>
                    </a:solidFill>
                  </a:rPr>
                  <a:t>Beregning:</a:t>
                </a:r>
              </a:p>
              <a:p>
                <a:pPr>
                  <a:lnSpc>
                    <a:spcPct val="90000"/>
                  </a:lnSpc>
                  <a:spcAft>
                    <a:spcPts val="0"/>
                  </a:spcAft>
                </a:pPr>
                <a:r>
                  <a:rPr lang="da-DK" sz="1000">
                    <a:solidFill>
                      <a:srgbClr val="FFFFFF"/>
                    </a:solidFill>
                  </a:rPr>
                  <a:t>Overgangs isolans inde				Rsi= 0,13	DS 418 s. 23</a:t>
                </a:r>
              </a:p>
              <a:p>
                <a:pPr>
                  <a:lnSpc>
                    <a:spcPct val="90000"/>
                  </a:lnSpc>
                  <a:spcAft>
                    <a:spcPts val="0"/>
                  </a:spcAft>
                </a:pPr>
                <a:r>
                  <a:rPr lang="da-DK" sz="1000">
                    <a:solidFill>
                      <a:srgbClr val="FFFFFF"/>
                    </a:solidFill>
                  </a:rPr>
                  <a:t>Teglsten inde 108mm 		</a:t>
                </a:r>
                <a:r>
                  <a:rPr lang="el-GR" sz="1000">
                    <a:solidFill>
                      <a:srgbClr val="FFFFFF"/>
                    </a:solidFill>
                  </a:rPr>
                  <a:t>λ</a:t>
                </a:r>
                <a:r>
                  <a:rPr lang="da-DK" sz="1000">
                    <a:solidFill>
                      <a:srgbClr val="FFFFFF"/>
                    </a:solidFill>
                  </a:rPr>
                  <a:t> = 0,55		R = 0,196	DS 418 s. 80</a:t>
                </a:r>
              </a:p>
              <a:p>
                <a:pPr>
                  <a:lnSpc>
                    <a:spcPct val="90000"/>
                  </a:lnSpc>
                  <a:spcAft>
                    <a:spcPts val="0"/>
                  </a:spcAft>
                </a:pPr>
                <a:r>
                  <a:rPr lang="da-DK" sz="1000">
                    <a:solidFill>
                      <a:srgbClr val="FFFFFF"/>
                    </a:solidFill>
                  </a:rPr>
                  <a:t>Rockwool 39 250mm		</a:t>
                </a:r>
                <a:r>
                  <a:rPr lang="el-GR" sz="1000">
                    <a:solidFill>
                      <a:srgbClr val="FFFFFF"/>
                    </a:solidFill>
                  </a:rPr>
                  <a:t>λ </a:t>
                </a:r>
                <a:r>
                  <a:rPr lang="da-DK" sz="1000">
                    <a:solidFill>
                      <a:srgbClr val="FFFFFF"/>
                    </a:solidFill>
                  </a:rPr>
                  <a:t>= 0,039	R = 6,410	leverandør</a:t>
                </a:r>
              </a:p>
              <a:p>
                <a:pPr>
                  <a:lnSpc>
                    <a:spcPct val="90000"/>
                  </a:lnSpc>
                  <a:spcAft>
                    <a:spcPts val="0"/>
                  </a:spcAft>
                </a:pPr>
                <a:r>
                  <a:rPr lang="da-DK" sz="1000">
                    <a:solidFill>
                      <a:srgbClr val="FFFFFF"/>
                    </a:solidFill>
                  </a:rPr>
                  <a:t>Teglsten ude 138mm		</a:t>
                </a:r>
                <a:r>
                  <a:rPr lang="el-GR" sz="1000">
                    <a:solidFill>
                      <a:srgbClr val="FFFFFF"/>
                    </a:solidFill>
                  </a:rPr>
                  <a:t>λ </a:t>
                </a:r>
                <a:r>
                  <a:rPr lang="da-DK" sz="1000">
                    <a:solidFill>
                      <a:srgbClr val="FFFFFF"/>
                    </a:solidFill>
                  </a:rPr>
                  <a:t>= 0,75		R = 0,184	DS 418 s. 80</a:t>
                </a:r>
              </a:p>
              <a:p>
                <a:pPr>
                  <a:lnSpc>
                    <a:spcPct val="90000"/>
                  </a:lnSpc>
                  <a:spcAft>
                    <a:spcPts val="0"/>
                  </a:spcAft>
                </a:pPr>
                <a:r>
                  <a:rPr lang="da-DK" sz="1000">
                    <a:solidFill>
                      <a:srgbClr val="FFFFFF"/>
                    </a:solidFill>
                  </a:rPr>
                  <a:t> Overgangs isolans ude				Rse= 0,04	DS 418 s. 23</a:t>
                </a:r>
              </a:p>
              <a:p>
                <a:pPr>
                  <a:lnSpc>
                    <a:spcPct val="90000"/>
                  </a:lnSpc>
                  <a:spcAft>
                    <a:spcPts val="0"/>
                  </a:spcAft>
                </a:pPr>
                <a:r>
                  <a:rPr lang="da-DK" sz="1000">
                    <a:solidFill>
                      <a:srgbClr val="FFFFFF"/>
                    </a:solidFill>
                  </a:rPr>
                  <a:t>						ΣR= 6,96</a:t>
                </a:r>
              </a:p>
              <a:p>
                <a:pPr>
                  <a:lnSpc>
                    <a:spcPct val="90000"/>
                  </a:lnSpc>
                  <a:spcAft>
                    <a:spcPts val="0"/>
                  </a:spcAft>
                </a:pPr>
                <a:endParaRPr lang="da-DK" sz="1000">
                  <a:solidFill>
                    <a:srgbClr val="FFFFFF"/>
                  </a:solidFill>
                </a:endParaRPr>
              </a:p>
              <a:p>
                <a:pPr>
                  <a:lnSpc>
                    <a:spcPct val="90000"/>
                  </a:lnSpc>
                </a:pPr>
                <a14:m>
                  <m:oMath xmlns:m="http://schemas.openxmlformats.org/officeDocument/2006/math">
                    <m:r>
                      <a:rPr lang="da-DK" sz="1000">
                        <a:solidFill>
                          <a:srgbClr val="FFFFFF"/>
                        </a:solidFill>
                        <a:latin typeface="Cambria Math" panose="02040503050406030204" pitchFamily="18" charset="0"/>
                      </a:rPr>
                      <m:t>𝑈</m:t>
                    </m:r>
                    <m:r>
                      <a:rPr lang="da-DK" sz="1000">
                        <a:solidFill>
                          <a:srgbClr val="FFFFFF"/>
                        </a:solidFill>
                        <a:latin typeface="Cambria Math" panose="02040503050406030204" pitchFamily="18" charset="0"/>
                      </a:rPr>
                      <m:t>=</m:t>
                    </m:r>
                    <m:f>
                      <m:fPr>
                        <m:ctrlPr>
                          <a:rPr lang="da-DK" sz="1000" i="1">
                            <a:solidFill>
                              <a:srgbClr val="FFFFFF"/>
                            </a:solidFill>
                            <a:latin typeface="Cambria Math" panose="02040503050406030204" pitchFamily="18" charset="0"/>
                          </a:rPr>
                        </m:ctrlPr>
                      </m:fPr>
                      <m:num>
                        <m:r>
                          <a:rPr lang="da-DK" sz="1000">
                            <a:solidFill>
                              <a:srgbClr val="FFFFFF"/>
                            </a:solidFill>
                            <a:latin typeface="Cambria Math" panose="02040503050406030204" pitchFamily="18" charset="0"/>
                          </a:rPr>
                          <m:t>1</m:t>
                        </m:r>
                      </m:num>
                      <m:den>
                        <m:r>
                          <a:rPr lang="da-DK" sz="1000">
                            <a:solidFill>
                              <a:srgbClr val="FFFFFF"/>
                            </a:solidFill>
                            <a:latin typeface="Cambria Math" panose="02040503050406030204" pitchFamily="18" charset="0"/>
                          </a:rPr>
                          <m:t>6,96</m:t>
                        </m:r>
                      </m:den>
                    </m:f>
                    <m:r>
                      <a:rPr lang="da-DK" sz="1000">
                        <a:solidFill>
                          <a:srgbClr val="FFFFFF"/>
                        </a:solidFill>
                        <a:latin typeface="Cambria Math" panose="02040503050406030204" pitchFamily="18" charset="0"/>
                      </a:rPr>
                      <m:t>=0,143 </m:t>
                    </m:r>
                    <m:r>
                      <a:rPr lang="da-DK" sz="1000">
                        <a:solidFill>
                          <a:srgbClr val="FFFFFF"/>
                        </a:solidFill>
                        <a:latin typeface="Cambria Math" panose="02040503050406030204" pitchFamily="18" charset="0"/>
                      </a:rPr>
                      <m:t>𝑟𝑢𝑛𝑑𝑒𝑡</m:t>
                    </m:r>
                    <m:r>
                      <a:rPr lang="da-DK" sz="1000">
                        <a:solidFill>
                          <a:srgbClr val="FFFFFF"/>
                        </a:solidFill>
                        <a:latin typeface="Cambria Math" panose="02040503050406030204" pitchFamily="18" charset="0"/>
                      </a:rPr>
                      <m:t> </m:t>
                    </m:r>
                    <m:r>
                      <a:rPr lang="da-DK" sz="1000">
                        <a:solidFill>
                          <a:srgbClr val="FFFFFF"/>
                        </a:solidFill>
                        <a:latin typeface="Cambria Math" panose="02040503050406030204" pitchFamily="18" charset="0"/>
                      </a:rPr>
                      <m:t>𝑎𝑓</m:t>
                    </m:r>
                    <m:r>
                      <a:rPr lang="da-DK" sz="1000">
                        <a:solidFill>
                          <a:srgbClr val="FFFFFF"/>
                        </a:solidFill>
                        <a:latin typeface="Cambria Math" panose="02040503050406030204" pitchFamily="18" charset="0"/>
                      </a:rPr>
                      <m:t> </m:t>
                    </m:r>
                    <m:r>
                      <a:rPr lang="da-DK" sz="1000">
                        <a:solidFill>
                          <a:srgbClr val="FFFFFF"/>
                        </a:solidFill>
                        <a:latin typeface="Cambria Math" panose="02040503050406030204" pitchFamily="18" charset="0"/>
                      </a:rPr>
                      <m:t>𝑡𝑖𝑙</m:t>
                    </m:r>
                    <m:r>
                      <a:rPr lang="da-DK" sz="1000">
                        <a:solidFill>
                          <a:srgbClr val="FFFFFF"/>
                        </a:solidFill>
                        <a:latin typeface="Cambria Math" panose="02040503050406030204" pitchFamily="18" charset="0"/>
                      </a:rPr>
                      <m:t> 0,14</m:t>
                    </m:r>
                  </m:oMath>
                </a14:m>
                <a:endParaRPr lang="da-DK" sz="1000">
                  <a:solidFill>
                    <a:srgbClr val="FFFFFF"/>
                  </a:solidFill>
                </a:endParaRPr>
              </a:p>
              <a:p>
                <a:pPr>
                  <a:lnSpc>
                    <a:spcPct val="90000"/>
                  </a:lnSpc>
                </a:pPr>
                <a:endParaRPr lang="da-DK" sz="1000">
                  <a:solidFill>
                    <a:srgbClr val="FFFFFF"/>
                  </a:solidFill>
                </a:endParaRPr>
              </a:p>
            </p:txBody>
          </p:sp>
        </mc:Choice>
        <mc:Fallback xmlns="">
          <p:sp>
            <p:nvSpPr>
              <p:cNvPr id="3" name="Pladsholder til indhold 2">
                <a:extLst>
                  <a:ext uri="{FF2B5EF4-FFF2-40B4-BE49-F238E27FC236}">
                    <a16:creationId xmlns:a16="http://schemas.microsoft.com/office/drawing/2014/main" id="{BD669D6B-33EF-4451-97D9-28E313E6506A}"/>
                  </a:ext>
                </a:extLst>
              </p:cNvPr>
              <p:cNvSpPr>
                <a:spLocks noGrp="1" noRot="1" noChangeAspect="1" noMove="1" noResize="1" noEditPoints="1" noAdjustHandles="1" noChangeArrowheads="1" noChangeShapeType="1" noTextEdit="1"/>
              </p:cNvSpPr>
              <p:nvPr>
                <p:ph idx="1"/>
              </p:nvPr>
            </p:nvSpPr>
            <p:spPr>
              <a:xfrm>
                <a:off x="648931" y="2438400"/>
                <a:ext cx="5616216" cy="3785419"/>
              </a:xfrm>
              <a:blipFill>
                <a:blip r:embed="rId3"/>
                <a:stretch>
                  <a:fillRect t="-161"/>
                </a:stretch>
              </a:blipFill>
            </p:spPr>
            <p:txBody>
              <a:bodyPr/>
              <a:lstStyle/>
              <a:p>
                <a:r>
                  <a:rPr lang="da-DK">
                    <a:noFill/>
                  </a:rPr>
                  <a:t> </a:t>
                </a:r>
              </a:p>
            </p:txBody>
          </p:sp>
        </mc:Fallback>
      </mc:AlternateContent>
      <p:sp>
        <p:nvSpPr>
          <p:cNvPr id="4" name="Tekstfelt 3">
            <a:extLst>
              <a:ext uri="{FF2B5EF4-FFF2-40B4-BE49-F238E27FC236}">
                <a16:creationId xmlns:a16="http://schemas.microsoft.com/office/drawing/2014/main" id="{A671B48B-B130-CBC4-B3F2-9188A45E06EC}"/>
              </a:ext>
            </a:extLst>
          </p:cNvPr>
          <p:cNvSpPr txBox="1"/>
          <p:nvPr/>
        </p:nvSpPr>
        <p:spPr>
          <a:xfrm>
            <a:off x="4633646" y="5905568"/>
            <a:ext cx="976549" cy="646331"/>
          </a:xfrm>
          <a:prstGeom prst="rect">
            <a:avLst/>
          </a:prstGeom>
          <a:noFill/>
        </p:spPr>
        <p:txBody>
          <a:bodyPr wrap="none" rtlCol="0">
            <a:spAutoFit/>
          </a:bodyPr>
          <a:lstStyle/>
          <a:p>
            <a:r>
              <a:rPr lang="da-DK" dirty="0"/>
              <a:t>Side 11</a:t>
            </a:r>
          </a:p>
          <a:p>
            <a:endParaRPr lang="da-DK" dirty="0"/>
          </a:p>
        </p:txBody>
      </p:sp>
    </p:spTree>
    <p:extLst>
      <p:ext uri="{BB962C8B-B14F-4D97-AF65-F5344CB8AC3E}">
        <p14:creationId xmlns:p14="http://schemas.microsoft.com/office/powerpoint/2010/main" val="1171184311"/>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3784</TotalTime>
  <Words>2661</Words>
  <Application>Microsoft Office PowerPoint</Application>
  <PresentationFormat>Widescreen</PresentationFormat>
  <Paragraphs>359</Paragraphs>
  <Slides>49</Slides>
  <Notes>6</Notes>
  <HiddenSlides>0</HiddenSlides>
  <MMClips>0</MMClips>
  <ScaleCrop>false</ScaleCrop>
  <HeadingPairs>
    <vt:vector size="8" baseType="variant">
      <vt:variant>
        <vt:lpstr>Benyttede skrifttyper</vt:lpstr>
      </vt:variant>
      <vt:variant>
        <vt:i4>7</vt:i4>
      </vt:variant>
      <vt:variant>
        <vt:lpstr>Tema</vt:lpstr>
      </vt:variant>
      <vt:variant>
        <vt:i4>1</vt:i4>
      </vt:variant>
      <vt:variant>
        <vt:lpstr>Integrerede OLE-servere</vt:lpstr>
      </vt:variant>
      <vt:variant>
        <vt:i4>4</vt:i4>
      </vt:variant>
      <vt:variant>
        <vt:lpstr>Slidetitler</vt:lpstr>
      </vt:variant>
      <vt:variant>
        <vt:i4>49</vt:i4>
      </vt:variant>
    </vt:vector>
  </HeadingPairs>
  <TitlesOfParts>
    <vt:vector size="61" baseType="lpstr">
      <vt:lpstr>Aptos</vt:lpstr>
      <vt:lpstr>Arial</vt:lpstr>
      <vt:lpstr>Cambria Math</vt:lpstr>
      <vt:lpstr>Century Gothic</vt:lpstr>
      <vt:lpstr>Georgia</vt:lpstr>
      <vt:lpstr>Wingdings</vt:lpstr>
      <vt:lpstr>Wingdings 3</vt:lpstr>
      <vt:lpstr>Ion</vt:lpstr>
      <vt:lpstr>Worksheet</vt:lpstr>
      <vt:lpstr>Ligning</vt:lpstr>
      <vt:lpstr>Photo Editor-billede</vt:lpstr>
      <vt:lpstr>Image</vt:lpstr>
      <vt:lpstr>Varmepumper</vt:lpstr>
      <vt:lpstr>Agenda</vt:lpstr>
      <vt:lpstr>Grundlæggende enheder</vt:lpstr>
      <vt:lpstr>Grundlæggende enheder</vt:lpstr>
      <vt:lpstr>Omregningsfaktorer</vt:lpstr>
      <vt:lpstr>Stofværdier</vt:lpstr>
      <vt:lpstr>U-værdier</vt:lpstr>
      <vt:lpstr>U-værdier</vt:lpstr>
      <vt:lpstr>U-værdier</vt:lpstr>
      <vt:lpstr>Varmetab</vt:lpstr>
      <vt:lpstr>Effekt</vt:lpstr>
      <vt:lpstr>Effekt</vt:lpstr>
      <vt:lpstr>Effekt</vt:lpstr>
      <vt:lpstr>Effekt</vt:lpstr>
      <vt:lpstr>Energi</vt:lpstr>
      <vt:lpstr>Energi</vt:lpstr>
      <vt:lpstr>Virkningsgrader</vt:lpstr>
      <vt:lpstr>Virkningsgrader</vt:lpstr>
      <vt:lpstr>Tryktab</vt:lpstr>
      <vt:lpstr>Tryktab</vt:lpstr>
      <vt:lpstr>PowerPoint-præsentation</vt:lpstr>
      <vt:lpstr>Dimensionering af rør og ventiler!</vt:lpstr>
      <vt:lpstr>Beregning af flow.</vt:lpstr>
      <vt:lpstr>Beregning  af cirkulerende vandmængde.</vt:lpstr>
      <vt:lpstr>Beregning  af cirkulerende vandmængde. </vt:lpstr>
      <vt:lpstr>Centralvarme: Radiatorventiler.</vt:lpstr>
      <vt:lpstr>Centralvarme: Radiatorventiler.</vt:lpstr>
      <vt:lpstr>Centralvarme: Radiatorventiler.</vt:lpstr>
      <vt:lpstr>Centralvarme: Radiatorventiler.</vt:lpstr>
      <vt:lpstr>Centralvarme: Forindstilling af radiatorventiler.</vt:lpstr>
      <vt:lpstr>FJVR</vt:lpstr>
      <vt:lpstr>Centralvarme: Radiatorventiler. FJVR</vt:lpstr>
      <vt:lpstr>Dimensionering af ventiler</vt:lpstr>
      <vt:lpstr>Dimensionering af ventiler</vt:lpstr>
      <vt:lpstr>Centralvarme: Forindstilling af radiatorventiler.</vt:lpstr>
      <vt:lpstr>Forindstilling af radiatorventil</vt:lpstr>
      <vt:lpstr>Kv – værdi.</vt:lpstr>
      <vt:lpstr>Kvs og Kv – værdi.</vt:lpstr>
      <vt:lpstr>Beregning af KV – værdi.</vt:lpstr>
      <vt:lpstr>Dimensionering af temperaturregulerende ventiler:</vt:lpstr>
      <vt:lpstr>RAVK</vt:lpstr>
      <vt:lpstr>Dimensionering af  temperaturregulerende ventiler:</vt:lpstr>
      <vt:lpstr>KV-værdier</vt:lpstr>
      <vt:lpstr>KV-værdier</vt:lpstr>
      <vt:lpstr>KV-værdier</vt:lpstr>
      <vt:lpstr>Forindstillinger</vt:lpstr>
      <vt:lpstr>Forindstilling</vt:lpstr>
      <vt:lpstr>Forindstilling</vt:lpstr>
      <vt:lpstr>Forindstilling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 montør VP</dc:title>
  <cp:lastModifiedBy>René Hansen</cp:lastModifiedBy>
  <cp:revision>3</cp:revision>
  <dcterms:created xsi:type="dcterms:W3CDTF">2022-02-14T20:48:25Z</dcterms:created>
  <dcterms:modified xsi:type="dcterms:W3CDTF">2025-08-25T10:29:01Z</dcterms:modified>
</cp:coreProperties>
</file>