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59" r:id="rId8"/>
    <p:sldId id="264" r:id="rId9"/>
    <p:sldId id="263" r:id="rId10"/>
    <p:sldId id="266" r:id="rId11"/>
    <p:sldId id="265" r:id="rId12"/>
    <p:sldId id="267" r:id="rId13"/>
    <p:sldId id="268" r:id="rId14"/>
    <p:sldId id="269" r:id="rId1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9" d="100"/>
          <a:sy n="119" d="100"/>
        </p:scale>
        <p:origin x="27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é Hansen" userId="a6179236-599e-4cb3-be87-773adac61c24" providerId="ADAL" clId="{A725969E-7648-4519-AA56-8EA60B0006CF}"/>
    <pc:docChg chg="modSld">
      <pc:chgData name="René Hansen" userId="a6179236-599e-4cb3-be87-773adac61c24" providerId="ADAL" clId="{A725969E-7648-4519-AA56-8EA60B0006CF}" dt="2023-03-29T05:44:36.527" v="3" actId="20577"/>
      <pc:docMkLst>
        <pc:docMk/>
      </pc:docMkLst>
      <pc:sldChg chg="modSp mod">
        <pc:chgData name="René Hansen" userId="a6179236-599e-4cb3-be87-773adac61c24" providerId="ADAL" clId="{A725969E-7648-4519-AA56-8EA60B0006CF}" dt="2023-03-29T05:44:36.527" v="3" actId="20577"/>
        <pc:sldMkLst>
          <pc:docMk/>
          <pc:sldMk cId="2045864264" sldId="256"/>
        </pc:sldMkLst>
        <pc:spChg chg="mod">
          <ac:chgData name="René Hansen" userId="a6179236-599e-4cb3-be87-773adac61c24" providerId="ADAL" clId="{A725969E-7648-4519-AA56-8EA60B0006CF}" dt="2023-03-29T05:44:36.527" v="3" actId="20577"/>
          <ac:spMkLst>
            <pc:docMk/>
            <pc:sldMk cId="2045864264" sldId="256"/>
            <ac:spMk id="2" creationId="{00000000-0000-0000-0000-000000000000}"/>
          </ac:spMkLst>
        </pc:spChg>
      </pc:sldChg>
    </pc:docChg>
  </pc:docChgLst>
  <pc:docChgLst>
    <pc:chgData name="René Hansen" userId="a6179236-599e-4cb3-be87-773adac61c24" providerId="ADAL" clId="{7C139561-A517-407E-A70B-47595138D651}"/>
    <pc:docChg chg="modSld sldOrd">
      <pc:chgData name="René Hansen" userId="a6179236-599e-4cb3-be87-773adac61c24" providerId="ADAL" clId="{7C139561-A517-407E-A70B-47595138D651}" dt="2023-11-16T07:13:25.918" v="7"/>
      <pc:docMkLst>
        <pc:docMk/>
      </pc:docMkLst>
      <pc:sldChg chg="ord">
        <pc:chgData name="René Hansen" userId="a6179236-599e-4cb3-be87-773adac61c24" providerId="ADAL" clId="{7C139561-A517-407E-A70B-47595138D651}" dt="2023-11-16T07:13:12.286" v="1"/>
        <pc:sldMkLst>
          <pc:docMk/>
          <pc:sldMk cId="2269396991" sldId="260"/>
        </pc:sldMkLst>
      </pc:sldChg>
      <pc:sldChg chg="ord">
        <pc:chgData name="René Hansen" userId="a6179236-599e-4cb3-be87-773adac61c24" providerId="ADAL" clId="{7C139561-A517-407E-A70B-47595138D651}" dt="2023-11-16T07:13:14.924" v="3"/>
        <pc:sldMkLst>
          <pc:docMk/>
          <pc:sldMk cId="1633705061" sldId="262"/>
        </pc:sldMkLst>
      </pc:sldChg>
      <pc:sldChg chg="ord">
        <pc:chgData name="René Hansen" userId="a6179236-599e-4cb3-be87-773adac61c24" providerId="ADAL" clId="{7C139561-A517-407E-A70B-47595138D651}" dt="2023-11-16T07:13:17.060" v="5"/>
        <pc:sldMkLst>
          <pc:docMk/>
          <pc:sldMk cId="1217921892" sldId="264"/>
        </pc:sldMkLst>
      </pc:sldChg>
      <pc:sldChg chg="ord">
        <pc:chgData name="René Hansen" userId="a6179236-599e-4cb3-be87-773adac61c24" providerId="ADAL" clId="{7C139561-A517-407E-A70B-47595138D651}" dt="2023-11-16T07:13:25.918" v="7"/>
        <pc:sldMkLst>
          <pc:docMk/>
          <pc:sldMk cId="73375788" sldId="26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a-DK"/>
              <a:t>Klik for at redigere i master</a:t>
            </a:r>
          </a:p>
        </p:txBody>
      </p:sp>
      <p:sp>
        <p:nvSpPr>
          <p:cNvPr id="3" name="U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F96095F6-EF1A-4A95-97B5-28D4C6E54BC6}" type="datetimeFigureOut">
              <a:rPr lang="da-DK" smtClean="0"/>
              <a:t>16-11-2023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2307263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96095F6-EF1A-4A95-97B5-28D4C6E54BC6}" type="datetimeFigureOut">
              <a:rPr lang="da-DK" smtClean="0"/>
              <a:t>16-11-2023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903855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8724900" y="365125"/>
            <a:ext cx="2628900" cy="5811838"/>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838200" y="365125"/>
            <a:ext cx="7734300" cy="5811838"/>
          </a:xfrm>
        </p:spPr>
        <p:txBody>
          <a:bodyPr vert="eaVert"/>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96095F6-EF1A-4A95-97B5-28D4C6E54BC6}" type="datetimeFigureOut">
              <a:rPr lang="da-DK" smtClean="0"/>
              <a:t>16-11-2023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1301465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F96095F6-EF1A-4A95-97B5-28D4C6E54BC6}" type="datetimeFigureOut">
              <a:rPr lang="da-DK" smtClean="0"/>
              <a:t>16-11-2023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167758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a-DK"/>
              <a:t>Klik for at redigere i master</a:t>
            </a:r>
          </a:p>
        </p:txBody>
      </p:sp>
      <p:sp>
        <p:nvSpPr>
          <p:cNvPr id="3" name="Pladsholder til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typografien i masterens</a:t>
            </a:r>
          </a:p>
        </p:txBody>
      </p:sp>
      <p:sp>
        <p:nvSpPr>
          <p:cNvPr id="4" name="Pladsholder til dato 3"/>
          <p:cNvSpPr>
            <a:spLocks noGrp="1"/>
          </p:cNvSpPr>
          <p:nvPr>
            <p:ph type="dt" sz="half" idx="10"/>
          </p:nvPr>
        </p:nvSpPr>
        <p:spPr/>
        <p:txBody>
          <a:bodyPr/>
          <a:lstStyle/>
          <a:p>
            <a:fld id="{F96095F6-EF1A-4A95-97B5-28D4C6E54BC6}" type="datetimeFigureOut">
              <a:rPr lang="da-DK" smtClean="0"/>
              <a:t>16-11-2023</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54589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838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6172200" y="1825625"/>
            <a:ext cx="5181600" cy="435133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F96095F6-EF1A-4A95-97B5-28D4C6E54BC6}" type="datetimeFigureOut">
              <a:rPr lang="da-DK" smtClean="0"/>
              <a:t>16-11-2023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284218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a-DK"/>
              <a:t>Klik for at redigere i master</a:t>
            </a:r>
          </a:p>
        </p:txBody>
      </p:sp>
      <p:sp>
        <p:nvSpPr>
          <p:cNvPr id="3" name="Pladsholder til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4" name="Pladsholder til indhold 3"/>
          <p:cNvSpPr>
            <a:spLocks noGrp="1"/>
          </p:cNvSpPr>
          <p:nvPr>
            <p:ph sz="half" idx="2"/>
          </p:nvPr>
        </p:nvSpPr>
        <p:spPr>
          <a:xfrm>
            <a:off x="839788" y="2505075"/>
            <a:ext cx="5157787"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typografien i masterens</a:t>
            </a:r>
          </a:p>
        </p:txBody>
      </p:sp>
      <p:sp>
        <p:nvSpPr>
          <p:cNvPr id="6" name="Pladsholder til indhold 5"/>
          <p:cNvSpPr>
            <a:spLocks noGrp="1"/>
          </p:cNvSpPr>
          <p:nvPr>
            <p:ph sz="quarter" idx="4"/>
          </p:nvPr>
        </p:nvSpPr>
        <p:spPr>
          <a:xfrm>
            <a:off x="6172200" y="2505075"/>
            <a:ext cx="5183188" cy="3684588"/>
          </a:xfrm>
        </p:spPr>
        <p:txBody>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F96095F6-EF1A-4A95-97B5-28D4C6E54BC6}" type="datetimeFigureOut">
              <a:rPr lang="da-DK" smtClean="0"/>
              <a:t>16-11-2023</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slidenummer 8"/>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2793067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p>
            <a:fld id="{F96095F6-EF1A-4A95-97B5-28D4C6E54BC6}" type="datetimeFigureOut">
              <a:rPr lang="da-DK" smtClean="0"/>
              <a:t>16-11-2023</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slidenummer 4"/>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3449770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F96095F6-EF1A-4A95-97B5-28D4C6E54BC6}" type="datetimeFigureOut">
              <a:rPr lang="da-DK" smtClean="0"/>
              <a:t>16-11-2023</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slidenummer 3"/>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2191745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ind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F96095F6-EF1A-4A95-97B5-28D4C6E54BC6}" type="datetimeFigureOut">
              <a:rPr lang="da-DK" smtClean="0"/>
              <a:t>16-11-2023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320554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a-DK"/>
              <a:t>Klik for at redigere i master</a:t>
            </a:r>
          </a:p>
        </p:txBody>
      </p:sp>
      <p:sp>
        <p:nvSpPr>
          <p:cNvPr id="3" name="Pladsholder til bille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typografien i masterens</a:t>
            </a:r>
          </a:p>
        </p:txBody>
      </p:sp>
      <p:sp>
        <p:nvSpPr>
          <p:cNvPr id="5" name="Pladsholder til dato 4"/>
          <p:cNvSpPr>
            <a:spLocks noGrp="1"/>
          </p:cNvSpPr>
          <p:nvPr>
            <p:ph type="dt" sz="half" idx="10"/>
          </p:nvPr>
        </p:nvSpPr>
        <p:spPr/>
        <p:txBody>
          <a:bodyPr/>
          <a:lstStyle/>
          <a:p>
            <a:fld id="{F96095F6-EF1A-4A95-97B5-28D4C6E54BC6}" type="datetimeFigureOut">
              <a:rPr lang="da-DK" smtClean="0"/>
              <a:t>16-11-2023</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slidenummer 6"/>
          <p:cNvSpPr>
            <a:spLocks noGrp="1"/>
          </p:cNvSpPr>
          <p:nvPr>
            <p:ph type="sldNum" sz="quarter" idx="12"/>
          </p:nvPr>
        </p:nvSpPr>
        <p:spPr/>
        <p:txBody>
          <a:bodyPr/>
          <a:lstStyle/>
          <a:p>
            <a:fld id="{D51B9BDE-6B23-41D1-91DF-7072104CB771}" type="slidenum">
              <a:rPr lang="da-DK" smtClean="0"/>
              <a:t>‹nr.›</a:t>
            </a:fld>
            <a:endParaRPr lang="da-DK"/>
          </a:p>
        </p:txBody>
      </p:sp>
    </p:spTree>
    <p:extLst>
      <p:ext uri="{BB962C8B-B14F-4D97-AF65-F5344CB8AC3E}">
        <p14:creationId xmlns:p14="http://schemas.microsoft.com/office/powerpoint/2010/main" val="3483385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i master</a:t>
            </a:r>
          </a:p>
        </p:txBody>
      </p:sp>
      <p:sp>
        <p:nvSpPr>
          <p:cNvPr id="3" name="Pladsholder til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6095F6-EF1A-4A95-97B5-28D4C6E54BC6}" type="datetimeFigureOut">
              <a:rPr lang="da-DK" smtClean="0"/>
              <a:t>16-11-2023</a:t>
            </a:fld>
            <a:endParaRPr lang="da-DK"/>
          </a:p>
        </p:txBody>
      </p:sp>
      <p:sp>
        <p:nvSpPr>
          <p:cNvPr id="5" name="Pladsholder til sidefod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1B9BDE-6B23-41D1-91DF-7072104CB771}" type="slidenum">
              <a:rPr lang="da-DK" smtClean="0"/>
              <a:t>‹nr.›</a:t>
            </a:fld>
            <a:endParaRPr lang="da-DK"/>
          </a:p>
        </p:txBody>
      </p:sp>
    </p:spTree>
    <p:extLst>
      <p:ext uri="{BB962C8B-B14F-4D97-AF65-F5344CB8AC3E}">
        <p14:creationId xmlns:p14="http://schemas.microsoft.com/office/powerpoint/2010/main" val="1188942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endParaRPr lang="da-DK" dirty="0"/>
          </a:p>
        </p:txBody>
      </p:sp>
      <p:sp>
        <p:nvSpPr>
          <p:cNvPr id="3" name="Undertitel 2"/>
          <p:cNvSpPr>
            <a:spLocks noGrp="1"/>
          </p:cNvSpPr>
          <p:nvPr>
            <p:ph type="subTitle" idx="1"/>
          </p:nvPr>
        </p:nvSpPr>
        <p:spPr/>
        <p:txBody>
          <a:bodyPr/>
          <a:lstStyle/>
          <a:p>
            <a:r>
              <a:rPr lang="da-DK" dirty="0"/>
              <a:t>Hydraulisk opbygning og lovgivning</a:t>
            </a:r>
          </a:p>
        </p:txBody>
      </p:sp>
    </p:spTree>
    <p:extLst>
      <p:ext uri="{BB962C8B-B14F-4D97-AF65-F5344CB8AC3E}">
        <p14:creationId xmlns:p14="http://schemas.microsoft.com/office/powerpoint/2010/main" val="2045864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a:t>
            </a:r>
          </a:p>
        </p:txBody>
      </p:sp>
      <p:sp>
        <p:nvSpPr>
          <p:cNvPr id="3" name="Pladsholder til indhold 2"/>
          <p:cNvSpPr>
            <a:spLocks noGrp="1"/>
          </p:cNvSpPr>
          <p:nvPr>
            <p:ph idx="1"/>
          </p:nvPr>
        </p:nvSpPr>
        <p:spPr/>
        <p:txBody>
          <a:bodyPr/>
          <a:lstStyle/>
          <a:p>
            <a:r>
              <a:rPr lang="da-DK" dirty="0"/>
              <a:t>Identificer følgende:</a:t>
            </a:r>
          </a:p>
          <a:p>
            <a:pPr lvl="1"/>
            <a:r>
              <a:rPr lang="da-DK" dirty="0"/>
              <a:t>Varmepumpetype/anlægstype</a:t>
            </a:r>
          </a:p>
          <a:p>
            <a:pPr lvl="1"/>
            <a:r>
              <a:rPr lang="da-DK" dirty="0"/>
              <a:t>Den hydrauliske opbygning med forklaring</a:t>
            </a:r>
          </a:p>
          <a:p>
            <a:pPr lvl="1"/>
            <a:r>
              <a:rPr lang="da-DK" dirty="0"/>
              <a:t>Hvad er pos. 26</a:t>
            </a:r>
          </a:p>
          <a:p>
            <a:pPr lvl="1"/>
            <a:r>
              <a:rPr lang="da-DK" dirty="0"/>
              <a:t>Prøv efter bedste evne at beskrive funktionen af pos. 34</a:t>
            </a:r>
          </a:p>
          <a:p>
            <a:pPr lvl="1"/>
            <a:r>
              <a:rPr lang="da-DK" dirty="0"/>
              <a:t>Hvilken væske løber i SOL kredsen</a:t>
            </a:r>
          </a:p>
          <a:p>
            <a:pPr lvl="1"/>
            <a:r>
              <a:rPr lang="da-DK" dirty="0"/>
              <a:t>Beregn flow over WQA ved 15 kW og </a:t>
            </a:r>
            <a:r>
              <a:rPr lang="el-GR" dirty="0"/>
              <a:t>Δ</a:t>
            </a:r>
            <a:r>
              <a:rPr lang="da-DK" dirty="0"/>
              <a:t>t 3K og frostsikring 30% (valgfrit </a:t>
            </a:r>
            <a:r>
              <a:rPr lang="da-DK" dirty="0" err="1"/>
              <a:t>forstsikringsvæske</a:t>
            </a:r>
            <a:r>
              <a:rPr lang="da-DK" dirty="0"/>
              <a:t>)</a:t>
            </a:r>
          </a:p>
          <a:p>
            <a:pPr lvl="1"/>
            <a:r>
              <a:rPr lang="da-DK" dirty="0"/>
              <a:t>Hvad er funktionen af pos. 6</a:t>
            </a:r>
          </a:p>
          <a:p>
            <a:pPr lvl="1"/>
            <a:r>
              <a:rPr lang="da-DK" dirty="0"/>
              <a:t>Forklar pos. 5</a:t>
            </a:r>
          </a:p>
          <a:p>
            <a:pPr lvl="1"/>
            <a:r>
              <a:rPr lang="da-DK" dirty="0"/>
              <a:t>Forklar pos. 2a og 36 samt hvad arbejder de sammen med</a:t>
            </a:r>
          </a:p>
          <a:p>
            <a:endParaRPr lang="da-DK" dirty="0"/>
          </a:p>
        </p:txBody>
      </p:sp>
    </p:spTree>
    <p:extLst>
      <p:ext uri="{BB962C8B-B14F-4D97-AF65-F5344CB8AC3E}">
        <p14:creationId xmlns:p14="http://schemas.microsoft.com/office/powerpoint/2010/main" val="73375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404812" y="85725"/>
            <a:ext cx="11382375" cy="6686550"/>
          </a:xfrm>
          <a:prstGeom prst="rect">
            <a:avLst/>
          </a:prstGeom>
        </p:spPr>
      </p:pic>
    </p:spTree>
    <p:extLst>
      <p:ext uri="{BB962C8B-B14F-4D97-AF65-F5344CB8AC3E}">
        <p14:creationId xmlns:p14="http://schemas.microsoft.com/office/powerpoint/2010/main" val="2342470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Lovgivning for jordvarme</a:t>
            </a:r>
          </a:p>
        </p:txBody>
      </p:sp>
      <p:sp>
        <p:nvSpPr>
          <p:cNvPr id="3" name="Pladsholder til indhold 2"/>
          <p:cNvSpPr>
            <a:spLocks noGrp="1"/>
          </p:cNvSpPr>
          <p:nvPr>
            <p:ph idx="1"/>
          </p:nvPr>
        </p:nvSpPr>
        <p:spPr/>
        <p:txBody>
          <a:bodyPr/>
          <a:lstStyle/>
          <a:p>
            <a:r>
              <a:rPr lang="da-DK" dirty="0"/>
              <a:t>Jordvarmeanlæg skal udføres i henhold til jordvarmebekendtgørelsen. BEK 240 af 27/02/2017.</a:t>
            </a:r>
          </a:p>
          <a:p>
            <a:pPr lvl="1"/>
            <a:r>
              <a:rPr lang="da-DK" dirty="0"/>
              <a:t>Hvad er interessant i bekendtgørelsen som vi skal være opmærksom på?</a:t>
            </a:r>
          </a:p>
          <a:p>
            <a:pPr lvl="1"/>
            <a:r>
              <a:rPr lang="da-DK" dirty="0"/>
              <a:t>Ansøgning og godkendelse.</a:t>
            </a:r>
          </a:p>
          <a:p>
            <a:pPr lvl="1"/>
            <a:r>
              <a:rPr lang="da-DK" dirty="0"/>
              <a:t>Hvilke oplysninger skal der indgives og hvordan er svar proceduren?</a:t>
            </a:r>
          </a:p>
          <a:p>
            <a:pPr lvl="1"/>
            <a:r>
              <a:rPr lang="da-DK" dirty="0"/>
              <a:t>Hvor må et jordvarme anlæg placeres? Afstand og jorddækning.</a:t>
            </a:r>
          </a:p>
          <a:p>
            <a:pPr lvl="1"/>
            <a:r>
              <a:rPr lang="da-DK" dirty="0"/>
              <a:t>Isolering.</a:t>
            </a:r>
          </a:p>
          <a:p>
            <a:pPr lvl="1"/>
            <a:r>
              <a:rPr lang="da-DK" dirty="0"/>
              <a:t>Konstruktion, tryk, materiale, temperaturer, frostsikringsvæske og tilhørende systemer.</a:t>
            </a:r>
          </a:p>
          <a:p>
            <a:pPr lvl="1"/>
            <a:r>
              <a:rPr lang="da-DK" dirty="0"/>
              <a:t>Kontrol.</a:t>
            </a:r>
          </a:p>
          <a:p>
            <a:pPr lvl="1"/>
            <a:endParaRPr lang="da-DK" dirty="0"/>
          </a:p>
          <a:p>
            <a:pPr lvl="1"/>
            <a:endParaRPr lang="da-DK" dirty="0"/>
          </a:p>
        </p:txBody>
      </p:sp>
    </p:spTree>
    <p:extLst>
      <p:ext uri="{BB962C8B-B14F-4D97-AF65-F5344CB8AC3E}">
        <p14:creationId xmlns:p14="http://schemas.microsoft.com/office/powerpoint/2010/main" val="3235329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Standarter og AT vejledning.</a:t>
            </a:r>
          </a:p>
        </p:txBody>
      </p:sp>
      <p:sp>
        <p:nvSpPr>
          <p:cNvPr id="3" name="Pladsholder til indhold 2"/>
          <p:cNvSpPr>
            <a:spLocks noGrp="1"/>
          </p:cNvSpPr>
          <p:nvPr>
            <p:ph idx="1"/>
          </p:nvPr>
        </p:nvSpPr>
        <p:spPr/>
        <p:txBody>
          <a:bodyPr/>
          <a:lstStyle/>
          <a:p>
            <a:r>
              <a:rPr lang="da-DK" dirty="0"/>
              <a:t>En VP skal være konstrueret og testet efter DS/EN 378 2016. Denne Standart er opdelt i flere dele og beskriver alt der har med Kølesystemer og varmepumper.</a:t>
            </a:r>
          </a:p>
          <a:p>
            <a:endParaRPr lang="da-DK" dirty="0"/>
          </a:p>
          <a:p>
            <a:r>
              <a:rPr lang="da-DK" dirty="0"/>
              <a:t>Når en VP er opsat skal den efterses og vedligeholdes efter AT vejledning B.4.4. Her står blandt andet hvor tit en VP skal efterses,  hvem der må efterse den og hvad der skal efterses.</a:t>
            </a:r>
          </a:p>
        </p:txBody>
      </p:sp>
    </p:spTree>
    <p:extLst>
      <p:ext uri="{BB962C8B-B14F-4D97-AF65-F5344CB8AC3E}">
        <p14:creationId xmlns:p14="http://schemas.microsoft.com/office/powerpoint/2010/main" val="349978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05120-4D89-49DA-9991-2D34678DDEAB}"/>
              </a:ext>
            </a:extLst>
          </p:cNvPr>
          <p:cNvSpPr>
            <a:spLocks noGrp="1"/>
          </p:cNvSpPr>
          <p:nvPr>
            <p:ph type="title"/>
          </p:nvPr>
        </p:nvSpPr>
        <p:spPr/>
        <p:txBody>
          <a:bodyPr/>
          <a:lstStyle/>
          <a:p>
            <a:r>
              <a:rPr lang="da-DK" dirty="0"/>
              <a:t>Autorisation</a:t>
            </a:r>
          </a:p>
        </p:txBody>
      </p:sp>
      <p:sp>
        <p:nvSpPr>
          <p:cNvPr id="3" name="Pladsholder til indhold 2">
            <a:extLst>
              <a:ext uri="{FF2B5EF4-FFF2-40B4-BE49-F238E27FC236}">
                <a16:creationId xmlns:a16="http://schemas.microsoft.com/office/drawing/2014/main" id="{28B73D98-5F3C-4AF5-B81D-BFD07D579FFD}"/>
              </a:ext>
            </a:extLst>
          </p:cNvPr>
          <p:cNvSpPr>
            <a:spLocks noGrp="1"/>
          </p:cNvSpPr>
          <p:nvPr>
            <p:ph idx="1"/>
          </p:nvPr>
        </p:nvSpPr>
        <p:spPr/>
        <p:txBody>
          <a:bodyPr/>
          <a:lstStyle/>
          <a:p>
            <a:r>
              <a:rPr lang="da-DK" dirty="0"/>
              <a:t>Hvad må i arbejde med på en VP installation som VE montører/Installatører?</a:t>
            </a:r>
          </a:p>
          <a:p>
            <a:r>
              <a:rPr lang="da-DK" dirty="0"/>
              <a:t>Hvilke autorisationer er inde over en varmepumpe installation?</a:t>
            </a:r>
          </a:p>
          <a:p>
            <a:pPr lvl="1"/>
            <a:r>
              <a:rPr lang="da-DK" dirty="0"/>
              <a:t>VVS autorisation</a:t>
            </a:r>
          </a:p>
          <a:p>
            <a:pPr lvl="2"/>
            <a:r>
              <a:rPr lang="da-DK" dirty="0"/>
              <a:t>Alt der har med brugsvand og afløb at gøre.</a:t>
            </a:r>
          </a:p>
          <a:p>
            <a:pPr lvl="1"/>
            <a:r>
              <a:rPr lang="da-DK" dirty="0"/>
              <a:t>Køle certifikat</a:t>
            </a:r>
          </a:p>
          <a:p>
            <a:pPr lvl="2"/>
            <a:r>
              <a:rPr lang="da-DK" dirty="0"/>
              <a:t>Når der skal arbejdes på den hermetisk lukket </a:t>
            </a:r>
            <a:r>
              <a:rPr lang="da-DK" dirty="0" err="1"/>
              <a:t>kredsprocess</a:t>
            </a:r>
            <a:r>
              <a:rPr lang="da-DK" dirty="0"/>
              <a:t> og ved første opstart.</a:t>
            </a:r>
          </a:p>
          <a:p>
            <a:pPr lvl="1"/>
            <a:r>
              <a:rPr lang="da-DK" dirty="0"/>
              <a:t>El autorisation</a:t>
            </a:r>
          </a:p>
          <a:p>
            <a:pPr lvl="2"/>
            <a:r>
              <a:rPr lang="da-DK" dirty="0"/>
              <a:t>Alt el arbejde til og </a:t>
            </a:r>
            <a:r>
              <a:rPr lang="da-DK"/>
              <a:t>med afbryderen.</a:t>
            </a:r>
            <a:endParaRPr lang="da-DK" dirty="0"/>
          </a:p>
        </p:txBody>
      </p:sp>
    </p:spTree>
    <p:extLst>
      <p:ext uri="{BB962C8B-B14F-4D97-AF65-F5344CB8AC3E}">
        <p14:creationId xmlns:p14="http://schemas.microsoft.com/office/powerpoint/2010/main" val="3937738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Agenda</a:t>
            </a:r>
          </a:p>
        </p:txBody>
      </p:sp>
      <p:sp>
        <p:nvSpPr>
          <p:cNvPr id="3" name="Pladsholder til indhold 2"/>
          <p:cNvSpPr>
            <a:spLocks noGrp="1"/>
          </p:cNvSpPr>
          <p:nvPr>
            <p:ph idx="1"/>
          </p:nvPr>
        </p:nvSpPr>
        <p:spPr/>
        <p:txBody>
          <a:bodyPr/>
          <a:lstStyle/>
          <a:p>
            <a:r>
              <a:rPr lang="da-DK" dirty="0"/>
              <a:t>Hydraulisk opbygning af VP anlæg og identificering af komponenter.</a:t>
            </a:r>
          </a:p>
          <a:p>
            <a:r>
              <a:rPr lang="da-DK" dirty="0"/>
              <a:t>Lovgivning for jordvarme</a:t>
            </a:r>
          </a:p>
          <a:p>
            <a:r>
              <a:rPr lang="da-DK" dirty="0"/>
              <a:t>Standarter og AT vejledning.</a:t>
            </a:r>
          </a:p>
        </p:txBody>
      </p:sp>
    </p:spTree>
    <p:extLst>
      <p:ext uri="{BB962C8B-B14F-4D97-AF65-F5344CB8AC3E}">
        <p14:creationId xmlns:p14="http://schemas.microsoft.com/office/powerpoint/2010/main" val="1464415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Hydraulisk opbygning.</a:t>
            </a:r>
          </a:p>
        </p:txBody>
      </p:sp>
      <p:sp>
        <p:nvSpPr>
          <p:cNvPr id="3" name="Pladsholder til indhold 2"/>
          <p:cNvSpPr>
            <a:spLocks noGrp="1"/>
          </p:cNvSpPr>
          <p:nvPr>
            <p:ph idx="1"/>
          </p:nvPr>
        </p:nvSpPr>
        <p:spPr/>
        <p:txBody>
          <a:bodyPr/>
          <a:lstStyle/>
          <a:p>
            <a:r>
              <a:rPr lang="da-DK" dirty="0"/>
              <a:t>På de næste slides vil der være nogle forskellige opbygninger af VP anlæg.</a:t>
            </a:r>
          </a:p>
          <a:p>
            <a:r>
              <a:rPr lang="da-DK" dirty="0"/>
              <a:t>Gå sammen to og to og diskuter de forskellige opbygninger igennem og svar på de tilhørende spørgsmål (står på </a:t>
            </a:r>
            <a:r>
              <a:rPr lang="da-DK" dirty="0" err="1"/>
              <a:t>slidet</a:t>
            </a:r>
            <a:r>
              <a:rPr lang="da-DK" dirty="0"/>
              <a:t> efter billedet).</a:t>
            </a:r>
          </a:p>
          <a:p>
            <a:r>
              <a:rPr lang="da-DK" dirty="0"/>
              <a:t>Når alle to mands grupper er færdige med at diskutere opbygningerne laves en gennemgang i </a:t>
            </a:r>
            <a:r>
              <a:rPr lang="da-DK" dirty="0" err="1"/>
              <a:t>plænum</a:t>
            </a:r>
            <a:r>
              <a:rPr lang="da-DK" dirty="0"/>
              <a:t>.</a:t>
            </a:r>
          </a:p>
        </p:txBody>
      </p:sp>
    </p:spTree>
    <p:extLst>
      <p:ext uri="{BB962C8B-B14F-4D97-AF65-F5344CB8AC3E}">
        <p14:creationId xmlns:p14="http://schemas.microsoft.com/office/powerpoint/2010/main" val="22549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a:t>
            </a:r>
          </a:p>
        </p:txBody>
      </p:sp>
      <p:sp>
        <p:nvSpPr>
          <p:cNvPr id="3" name="Pladsholder til indhold 2"/>
          <p:cNvSpPr>
            <a:spLocks noGrp="1"/>
          </p:cNvSpPr>
          <p:nvPr>
            <p:ph idx="1"/>
          </p:nvPr>
        </p:nvSpPr>
        <p:spPr/>
        <p:txBody>
          <a:bodyPr/>
          <a:lstStyle/>
          <a:p>
            <a:r>
              <a:rPr lang="da-DK" dirty="0"/>
              <a:t>Identificer følgende:</a:t>
            </a:r>
          </a:p>
          <a:p>
            <a:pPr lvl="1"/>
            <a:r>
              <a:rPr lang="da-DK" dirty="0"/>
              <a:t>Varmepumpetype</a:t>
            </a:r>
          </a:p>
          <a:p>
            <a:pPr lvl="1"/>
            <a:r>
              <a:rPr lang="da-DK" dirty="0"/>
              <a:t>Den hydrauliske opbygning med forklaring</a:t>
            </a:r>
          </a:p>
          <a:p>
            <a:pPr lvl="1"/>
            <a:r>
              <a:rPr lang="da-DK" dirty="0"/>
              <a:t>Identificer nogle af de enkelte komponenter</a:t>
            </a:r>
          </a:p>
        </p:txBody>
      </p:sp>
    </p:spTree>
    <p:extLst>
      <p:ext uri="{BB962C8B-B14F-4D97-AF65-F5344CB8AC3E}">
        <p14:creationId xmlns:p14="http://schemas.microsoft.com/office/powerpoint/2010/main" val="2269396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919287" y="4762"/>
            <a:ext cx="8353425" cy="6848475"/>
          </a:xfrm>
          <a:prstGeom prst="rect">
            <a:avLst/>
          </a:prstGeom>
        </p:spPr>
      </p:pic>
    </p:spTree>
    <p:extLst>
      <p:ext uri="{BB962C8B-B14F-4D97-AF65-F5344CB8AC3E}">
        <p14:creationId xmlns:p14="http://schemas.microsoft.com/office/powerpoint/2010/main" val="2224459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a:t>
            </a:r>
          </a:p>
        </p:txBody>
      </p:sp>
      <p:sp>
        <p:nvSpPr>
          <p:cNvPr id="3" name="Pladsholder til indhold 2"/>
          <p:cNvSpPr>
            <a:spLocks noGrp="1"/>
          </p:cNvSpPr>
          <p:nvPr>
            <p:ph idx="1"/>
          </p:nvPr>
        </p:nvSpPr>
        <p:spPr/>
        <p:txBody>
          <a:bodyPr/>
          <a:lstStyle/>
          <a:p>
            <a:r>
              <a:rPr lang="da-DK" dirty="0"/>
              <a:t>Identificer følgende:</a:t>
            </a:r>
          </a:p>
          <a:p>
            <a:pPr lvl="1"/>
            <a:r>
              <a:rPr lang="da-DK" dirty="0"/>
              <a:t>Varmepumpetype</a:t>
            </a:r>
          </a:p>
          <a:p>
            <a:pPr lvl="1"/>
            <a:r>
              <a:rPr lang="da-DK" dirty="0"/>
              <a:t>Den hydrauliske opbygning med forklaring</a:t>
            </a:r>
          </a:p>
          <a:p>
            <a:pPr lvl="1"/>
            <a:r>
              <a:rPr lang="da-DK" dirty="0"/>
              <a:t>Identificer de enkelte komponenter</a:t>
            </a:r>
          </a:p>
        </p:txBody>
      </p:sp>
    </p:spTree>
    <p:extLst>
      <p:ext uri="{BB962C8B-B14F-4D97-AF65-F5344CB8AC3E}">
        <p14:creationId xmlns:p14="http://schemas.microsoft.com/office/powerpoint/2010/main" val="163370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stretch>
            <a:fillRect/>
          </a:stretch>
        </p:blipFill>
        <p:spPr>
          <a:xfrm>
            <a:off x="1509712" y="314325"/>
            <a:ext cx="9172575" cy="6229350"/>
          </a:xfrm>
          <a:prstGeom prst="rect">
            <a:avLst/>
          </a:prstGeom>
        </p:spPr>
      </p:pic>
    </p:spTree>
    <p:extLst>
      <p:ext uri="{BB962C8B-B14F-4D97-AF65-F5344CB8AC3E}">
        <p14:creationId xmlns:p14="http://schemas.microsoft.com/office/powerpoint/2010/main" val="852986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Opgave</a:t>
            </a:r>
          </a:p>
        </p:txBody>
      </p:sp>
      <p:sp>
        <p:nvSpPr>
          <p:cNvPr id="3" name="Pladsholder til indhold 2"/>
          <p:cNvSpPr>
            <a:spLocks noGrp="1"/>
          </p:cNvSpPr>
          <p:nvPr>
            <p:ph idx="1"/>
          </p:nvPr>
        </p:nvSpPr>
        <p:spPr/>
        <p:txBody>
          <a:bodyPr/>
          <a:lstStyle/>
          <a:p>
            <a:r>
              <a:rPr lang="da-DK" dirty="0"/>
              <a:t>Identificer følgende:</a:t>
            </a:r>
          </a:p>
          <a:p>
            <a:pPr lvl="1"/>
            <a:r>
              <a:rPr lang="da-DK" dirty="0"/>
              <a:t>Varmepumpetype/anlægstype</a:t>
            </a:r>
          </a:p>
          <a:p>
            <a:pPr lvl="1"/>
            <a:r>
              <a:rPr lang="da-DK" dirty="0"/>
              <a:t>Den hydrauliske opbygning med forklaring</a:t>
            </a:r>
          </a:p>
          <a:p>
            <a:pPr lvl="1"/>
            <a:r>
              <a:rPr lang="da-DK" dirty="0"/>
              <a:t>Hvad er pos. 20</a:t>
            </a:r>
          </a:p>
          <a:p>
            <a:pPr lvl="1"/>
            <a:r>
              <a:rPr lang="da-DK" dirty="0"/>
              <a:t>Prøv efter bedste evne at beskrive funktionen af pos. 30</a:t>
            </a:r>
          </a:p>
          <a:p>
            <a:pPr lvl="1"/>
            <a:r>
              <a:rPr lang="da-DK" dirty="0"/>
              <a:t>Forklar tæthedskontrol, rensning og påfyldningsprocedure for WQA</a:t>
            </a:r>
          </a:p>
          <a:p>
            <a:pPr lvl="1"/>
            <a:r>
              <a:rPr lang="da-DK" dirty="0"/>
              <a:t>Beregn flow over HK ved 18 kW og </a:t>
            </a:r>
            <a:r>
              <a:rPr lang="el-GR" dirty="0"/>
              <a:t>Δ</a:t>
            </a:r>
            <a:r>
              <a:rPr lang="da-DK" dirty="0"/>
              <a:t>t 7K</a:t>
            </a:r>
          </a:p>
          <a:p>
            <a:pPr lvl="1"/>
            <a:r>
              <a:rPr lang="da-DK" dirty="0"/>
              <a:t>Hvad er funktionen af pos. 13</a:t>
            </a:r>
          </a:p>
          <a:p>
            <a:endParaRPr lang="da-DK" dirty="0"/>
          </a:p>
        </p:txBody>
      </p:sp>
    </p:spTree>
    <p:extLst>
      <p:ext uri="{BB962C8B-B14F-4D97-AF65-F5344CB8AC3E}">
        <p14:creationId xmlns:p14="http://schemas.microsoft.com/office/powerpoint/2010/main" val="1217921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p:cNvPicPr>
            <a:picLocks noChangeAspect="1"/>
          </p:cNvPicPr>
          <p:nvPr/>
        </p:nvPicPr>
        <p:blipFill>
          <a:blip r:embed="rId2"/>
          <a:stretch>
            <a:fillRect/>
          </a:stretch>
        </p:blipFill>
        <p:spPr>
          <a:xfrm>
            <a:off x="-447675" y="-14288"/>
            <a:ext cx="13087350" cy="6886575"/>
          </a:xfrm>
          <a:prstGeom prst="rect">
            <a:avLst/>
          </a:prstGeom>
        </p:spPr>
      </p:pic>
    </p:spTree>
    <p:extLst>
      <p:ext uri="{BB962C8B-B14F-4D97-AF65-F5344CB8AC3E}">
        <p14:creationId xmlns:p14="http://schemas.microsoft.com/office/powerpoint/2010/main" val="160722706"/>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450</Words>
  <Application>Microsoft Office PowerPoint</Application>
  <PresentationFormat>Widescreen</PresentationFormat>
  <Paragraphs>61</Paragraphs>
  <Slides>14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14</vt:i4>
      </vt:variant>
    </vt:vector>
  </HeadingPairs>
  <TitlesOfParts>
    <vt:vector size="18" baseType="lpstr">
      <vt:lpstr>Arial</vt:lpstr>
      <vt:lpstr>Calibri</vt:lpstr>
      <vt:lpstr>Calibri Light</vt:lpstr>
      <vt:lpstr>Office-tema</vt:lpstr>
      <vt:lpstr>PowerPoint-præsentation</vt:lpstr>
      <vt:lpstr>Agenda</vt:lpstr>
      <vt:lpstr>Hydraulisk opbygning.</vt:lpstr>
      <vt:lpstr>Opgave</vt:lpstr>
      <vt:lpstr>PowerPoint-præsentation</vt:lpstr>
      <vt:lpstr>Opgave</vt:lpstr>
      <vt:lpstr>PowerPoint-præsentation</vt:lpstr>
      <vt:lpstr>Opgave</vt:lpstr>
      <vt:lpstr>PowerPoint-præsentation</vt:lpstr>
      <vt:lpstr>Opgave</vt:lpstr>
      <vt:lpstr>PowerPoint-præsentation</vt:lpstr>
      <vt:lpstr>Lovgivning for jordvarme</vt:lpstr>
      <vt:lpstr>Standarter og AT vejledning.</vt:lpstr>
      <vt:lpstr>Autorisation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 montør</dc:title>
  <dc:creator>Bertel Sommer Larsen</dc:creator>
  <cp:lastModifiedBy>René Hansen</cp:lastModifiedBy>
  <cp:revision>10</cp:revision>
  <dcterms:created xsi:type="dcterms:W3CDTF">2019-05-14T14:31:09Z</dcterms:created>
  <dcterms:modified xsi:type="dcterms:W3CDTF">2023-11-16T07:13:30Z</dcterms:modified>
</cp:coreProperties>
</file>