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94660"/>
  </p:normalViewPr>
  <p:slideViewPr>
    <p:cSldViewPr snapToGrid="0">
      <p:cViewPr>
        <p:scale>
          <a:sx n="33" d="100"/>
          <a:sy n="33" d="100"/>
        </p:scale>
        <p:origin x="624" y="1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7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6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6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2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1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1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6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2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5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roduct-selection.grundfos.com/dk/size-page?qcid=224665659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Matematiske og videnskabelige formler">
            <a:extLst>
              <a:ext uri="{FF2B5EF4-FFF2-40B4-BE49-F238E27FC236}">
                <a16:creationId xmlns:a16="http://schemas.microsoft.com/office/drawing/2014/main" id="{BC2B18C9-E2D0-8620-225C-70DEE7875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16E525-CCDF-2620-7B68-D80EA545F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365" y="5268812"/>
            <a:ext cx="7260542" cy="1228763"/>
          </a:xfrm>
        </p:spPr>
        <p:txBody>
          <a:bodyPr anchor="ctr">
            <a:normAutofit/>
          </a:bodyPr>
          <a:lstStyle/>
          <a:p>
            <a:pPr algn="l"/>
            <a:r>
              <a:rPr lang="da-DK" dirty="0">
                <a:solidFill>
                  <a:srgbClr val="FFFFFF"/>
                </a:solidFill>
              </a:rPr>
              <a:t>Pumpe beregning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2C9844B-9E7B-F91C-EA1C-5172D0755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7908" y="5268812"/>
            <a:ext cx="3808373" cy="1228763"/>
          </a:xfrm>
        </p:spPr>
        <p:txBody>
          <a:bodyPr anchor="ctr">
            <a:normAutofit/>
          </a:bodyPr>
          <a:lstStyle/>
          <a:p>
            <a:pPr algn="r"/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52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56DBD1-1048-5A22-C973-3E5FA83F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8C221A-3018-0382-FA60-66DBC30E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9" y="865414"/>
            <a:ext cx="10433957" cy="527412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Løftehøjde/tryktab</a:t>
            </a:r>
            <a:br>
              <a:rPr lang="da-DK" sz="2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da-DK" sz="2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da-DK" sz="2000" b="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da-DK" sz="24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Når vi snakker anlægshøjde, under en pumpe beregning. Er der ikke tale om den faktiske højde, på hverken bygning eller anlæg. </a:t>
            </a:r>
            <a:br>
              <a:rPr lang="da-DK" sz="2400" b="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da-DK" sz="24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Her menes i stedet, tryktabet i anlægget. Tryktab kan være angivet i alt fra bar, kPa, </a:t>
            </a:r>
            <a:r>
              <a:rPr lang="da-DK" sz="24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mVs</a:t>
            </a:r>
            <a:r>
              <a:rPr lang="da-DK" sz="24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mm.</a:t>
            </a:r>
            <a:br>
              <a:rPr lang="da-DK" sz="2400" b="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da-DK" sz="2400" b="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da-DK" sz="2400" b="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da-DK" sz="24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Det er altså et udtryk for det tryktab, der er i anlægget i form af enkeltmodstande, kontraventiler, meter rør osv. Det tryktab skal pumpen kunne overvinde, da vi ellers ikke kan cirkulere noget vand igennem anlægget.</a:t>
            </a:r>
            <a:br>
              <a:rPr lang="da-DK" sz="2400" b="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sz="2400" b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31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76FE4-D3B1-11B1-2517-74DCA7AC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mbria Math" panose="02040503050406030204" pitchFamily="18" charset="0"/>
                <a:ea typeface="Cambria Math" panose="02040503050406030204" pitchFamily="18" charset="0"/>
              </a:rPr>
              <a:t>Pumpe data.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D4F14B-F051-4898-01FB-8F9E543AB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>
                <a:latin typeface="Cambria Math" panose="02040503050406030204" pitchFamily="18" charset="0"/>
                <a:ea typeface="Cambria Math" panose="02040503050406030204" pitchFamily="18" charset="0"/>
              </a:rPr>
              <a:t>Når vi kigger på pumper så oplyser Grundfos noget data ud fra pumpens navn.</a:t>
            </a:r>
          </a:p>
          <a:p>
            <a:endParaRPr lang="da-DK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da-DK" dirty="0">
                <a:latin typeface="Cambria Math" panose="02040503050406030204" pitchFamily="18" charset="0"/>
                <a:ea typeface="Cambria Math" panose="02040503050406030204" pitchFamily="18" charset="0"/>
              </a:rPr>
              <a:t>Eks </a:t>
            </a:r>
          </a:p>
          <a:p>
            <a:endParaRPr lang="da-DK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2" indent="0">
              <a:buNone/>
            </a:pPr>
            <a:r>
              <a:rPr lang="da-DK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	25 – 40 -180</a:t>
            </a:r>
          </a:p>
          <a:p>
            <a:pPr lvl="2">
              <a:buFontTx/>
              <a:buChar char="-"/>
            </a:pPr>
            <a:r>
              <a:rPr lang="da-DK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25 er den nominelle diameter</a:t>
            </a:r>
          </a:p>
          <a:p>
            <a:pPr lvl="2">
              <a:buFontTx/>
              <a:buChar char="-"/>
            </a:pPr>
            <a:r>
              <a:rPr lang="da-DK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40 er det maximale tryk den kan skabe/ overvinde</a:t>
            </a:r>
          </a:p>
          <a:p>
            <a:pPr lvl="2">
              <a:buFontTx/>
              <a:buChar char="-"/>
            </a:pPr>
            <a:r>
              <a:rPr lang="da-DK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180 er indbygnings målet (hvor lang pumpen er)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CD4BE91-5E38-DB76-020B-6AB6A98F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978" y="2530388"/>
            <a:ext cx="2777253" cy="37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59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072C0-2339-9426-0623-00F3B3E2E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EE33F-223B-BC01-8D59-8A8EAC3A6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mbria Math" panose="02040503050406030204" pitchFamily="18" charset="0"/>
                <a:ea typeface="Cambria Math" panose="02040503050406030204" pitchFamily="18" charset="0"/>
              </a:rPr>
              <a:t>Grundfos dimensionering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365B49-ABCB-DEAF-91CB-CB90401CE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>
                <a:latin typeface="Cambria Math" panose="02040503050406030204" pitchFamily="18" charset="0"/>
                <a:ea typeface="Cambria Math" panose="02040503050406030204" pitchFamily="18" charset="0"/>
                <a:hlinkClick r:id="rId2"/>
              </a:rPr>
              <a:t>Grundfos pumpe dimensionering</a:t>
            </a:r>
            <a:endParaRPr lang="da-DK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da-DK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da-DK" dirty="0">
                <a:latin typeface="Cambria Math" panose="02040503050406030204" pitchFamily="18" charset="0"/>
                <a:ea typeface="Cambria Math" panose="02040503050406030204" pitchFamily="18" charset="0"/>
              </a:rPr>
              <a:t>Vi skal indtaste det beregnet flow.</a:t>
            </a:r>
          </a:p>
          <a:p>
            <a:r>
              <a:rPr lang="da-DK" dirty="0">
                <a:latin typeface="Cambria Math" panose="02040503050406030204" pitchFamily="18" charset="0"/>
                <a:ea typeface="Cambria Math" panose="02040503050406030204" pitchFamily="18" charset="0"/>
              </a:rPr>
              <a:t>Og løfte højden / tryktabet.</a:t>
            </a:r>
          </a:p>
          <a:p>
            <a:endParaRPr lang="da-DK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98415C-327C-B8CC-C61B-EF61A27B5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616" y="1547132"/>
            <a:ext cx="5951736" cy="447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5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AF864-A70B-A1C8-FD84-CB716F5D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F04B6-2004-2915-675A-236695BA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mbria Math" panose="02040503050406030204" pitchFamily="18" charset="0"/>
                <a:ea typeface="Cambria Math" panose="02040503050406030204" pitchFamily="18" charset="0"/>
              </a:rPr>
              <a:t>Pumpe kurver.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2DB57DD-0632-C306-8598-4267E4131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865" y="1797356"/>
            <a:ext cx="8994711" cy="44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8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51447-9A42-6D8B-8203-487EE6283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5CBCA-FAE9-CFDF-75D2-787C9AF2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Cambria Math" panose="02040503050406030204" pitchFamily="18" charset="0"/>
                <a:ea typeface="Cambria Math" panose="02040503050406030204" pitchFamily="18" charset="0"/>
              </a:rPr>
              <a:t>Pumpe indstillinger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4A23EA3-F46B-5CF4-0BA7-052B87C25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Radiator anlæg : proportionaltryks kurve</a:t>
            </a:r>
          </a:p>
          <a:p>
            <a:endParaRPr lang="da-DK"/>
          </a:p>
          <a:p>
            <a:r>
              <a:rPr lang="da-DK"/>
              <a:t>Gulvvarme : Konstanttryks kurve</a:t>
            </a:r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644C900-2DA7-C773-B9EF-41820889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414" y="762375"/>
            <a:ext cx="4460812" cy="53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1032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185</Words>
  <Application>Microsoft Office PowerPoint</Application>
  <PresentationFormat>Widescreen</PresentationFormat>
  <Paragraphs>21</Paragraphs>
  <Slides>6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0" baseType="lpstr">
      <vt:lpstr>Arial</vt:lpstr>
      <vt:lpstr>Cambria Math</vt:lpstr>
      <vt:lpstr>Neue Haas Grotesk Text Pro</vt:lpstr>
      <vt:lpstr>VanillaVTI</vt:lpstr>
      <vt:lpstr>Pumpe beregning</vt:lpstr>
      <vt:lpstr>Løftehøjde/tryktab   Når vi snakker anlægshøjde, under en pumpe beregning. Er der ikke tale om den faktiske højde, på hverken bygning eller anlæg.  Her menes i stedet, tryktabet i anlægget. Tryktab kan være angivet i alt fra bar, kPa, mVs mm.   Det er altså et udtryk for det tryktab, der er i anlægget i form af enkeltmodstande, kontraventiler, meter rør osv. Det tryktab skal pumpen kunne overvinde, da vi ellers ikke kan cirkulere noget vand igennem anlægget. </vt:lpstr>
      <vt:lpstr>Pumpe data.</vt:lpstr>
      <vt:lpstr>Grundfos dimensionering</vt:lpstr>
      <vt:lpstr>Pumpe kurver.</vt:lpstr>
      <vt:lpstr>Pumpe indstillinger </vt:lpstr>
    </vt:vector>
  </TitlesOfParts>
  <Company>EUC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Saltoft Søndergaard Malm</dc:creator>
  <cp:lastModifiedBy>Thomas Saltoft Søndergaard Malm</cp:lastModifiedBy>
  <cp:revision>1</cp:revision>
  <dcterms:created xsi:type="dcterms:W3CDTF">2026-05-21T20:12:26Z</dcterms:created>
  <dcterms:modified xsi:type="dcterms:W3CDTF">2026-05-21T20:51:30Z</dcterms:modified>
</cp:coreProperties>
</file>