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9" r:id="rId3"/>
    <p:sldId id="260" r:id="rId4"/>
    <p:sldId id="262" r:id="rId5"/>
    <p:sldId id="261" r:id="rId6"/>
    <p:sldId id="269" r:id="rId7"/>
    <p:sldId id="263" r:id="rId8"/>
    <p:sldId id="264" r:id="rId9"/>
    <p:sldId id="267" r:id="rId10"/>
    <p:sldId id="268" r:id="rId11"/>
    <p:sldId id="270" r:id="rId12"/>
    <p:sldId id="257" r:id="rId13"/>
    <p:sldId id="258" r:id="rId14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/>
    <p:restoredTop sz="94692"/>
  </p:normalViewPr>
  <p:slideViewPr>
    <p:cSldViewPr snapToGrid="0">
      <p:cViewPr varScale="1">
        <p:scale>
          <a:sx n="79" d="100"/>
          <a:sy n="79" d="100"/>
        </p:scale>
        <p:origin x="727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476BF2-4E46-5847-92B1-2F5003D1854A}" type="datetimeFigureOut">
              <a:rPr lang="da-DK" smtClean="0"/>
              <a:t>13-04-2026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C73A9E-758E-9D46-938C-1D54EB5E6A7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26138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Klasse 1 – Symbol kan være ”klasse 1”, Alm jordtegn, jordtegn med cirkel om eller PE med cirkel om </a:t>
            </a:r>
          </a:p>
          <a:p>
            <a:endParaRPr lang="da-DK" dirty="0"/>
          </a:p>
          <a:p>
            <a:r>
              <a:rPr lang="da-DK" dirty="0"/>
              <a:t>Klasse 2 – Symbol kan være ”klasse 2”, dobbeltkvadrat tegn, et kryds over Jord eller PE med cirkel om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73A9E-758E-9D46-938C-1D54EB5E6A77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24173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Vis forskellige stikkontakter på boardet, </a:t>
            </a:r>
            <a:r>
              <a:rPr lang="da-DK" dirty="0" err="1"/>
              <a:t>evt</a:t>
            </a:r>
            <a:r>
              <a:rPr lang="da-DK" dirty="0"/>
              <a:t> på forskellige apparater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73A9E-758E-9D46-938C-1D54EB5E6A77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54349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BF9264-9013-2CF9-AD02-91F414DBC8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D245FB6F-9A97-A64E-11E0-50E80EF23C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8140205C-62F2-88B3-AD90-886ED2CA01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Vis forskellige stikkontakter på boardet, </a:t>
            </a:r>
            <a:r>
              <a:rPr lang="da-DK" dirty="0" err="1"/>
              <a:t>evt</a:t>
            </a:r>
            <a:r>
              <a:rPr lang="da-DK" dirty="0"/>
              <a:t> på forskellige apparater 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ABFCC30-B461-94EE-7ADF-E024DAC86A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73A9E-758E-9D46-938C-1D54EB5E6A77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60802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5D99B0-E766-3AC0-257C-334C06A498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69F6314A-7A07-8487-2C45-883297A71F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90E7A65F-BD32-806D-9868-8552969CA6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Vis forskellige stikkontakter på boardet, </a:t>
            </a:r>
            <a:r>
              <a:rPr lang="da-DK" dirty="0" err="1"/>
              <a:t>evt</a:t>
            </a:r>
            <a:r>
              <a:rPr lang="da-DK" dirty="0"/>
              <a:t> på forskellige apparater 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0AD786F-9B2A-F16B-75D1-3CEC180A1C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73A9E-758E-9D46-938C-1D54EB5E6A77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0993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5A766F-4135-A448-5F68-0B69F215B0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1187F62F-CF9A-4523-72FA-D8060A1AE1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074D876E-08FE-EB7C-78A5-92F00258A2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Vis forskellige stikkontakter på boardet, </a:t>
            </a:r>
            <a:r>
              <a:rPr lang="da-DK" dirty="0" err="1"/>
              <a:t>evt</a:t>
            </a:r>
            <a:r>
              <a:rPr lang="da-DK" dirty="0"/>
              <a:t> på forskellige apparater 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286571BF-6D34-3542-4AA4-FB2249A314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73A9E-758E-9D46-938C-1D54EB5E6A77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36191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3D417E-6BB1-0BE6-4841-EFDC40728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41FA4F7B-59BC-9BB1-D133-9DB88DCC2C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94B97C4-6FF6-C5F9-001A-5E97676D1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CE682-22F5-474E-AB31-E2768555206D}" type="datetimeFigureOut">
              <a:rPr lang="da-DK" smtClean="0"/>
              <a:t>13-04-2026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1B13187-8E2A-E910-C976-66FF2B003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BC26528-CCEC-39AC-C32C-747EB2618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B5E24-AE5E-EE42-BDEA-FD4BCE25802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43371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A5B008-71A2-9B1A-D860-39E6DE05C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824E34E-CA62-6681-8F39-7F14607B40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60176D8-7016-AABE-9856-2CFE44A04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CE682-22F5-474E-AB31-E2768555206D}" type="datetimeFigureOut">
              <a:rPr lang="da-DK" smtClean="0"/>
              <a:t>13-04-2026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7008D22-68D9-025E-1AE1-6BA378151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B44E083-2997-1770-E8B0-EA280E1D4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B5E24-AE5E-EE42-BDEA-FD4BCE25802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80365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34442CDB-EF9D-4508-B5DB-41766F6C03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4B781EBE-E948-CBED-3E5F-10D2A2D3CC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BC3F48A-EEF4-C1C5-66A8-77DC56A09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CE682-22F5-474E-AB31-E2768555206D}" type="datetimeFigureOut">
              <a:rPr lang="da-DK" smtClean="0"/>
              <a:t>13-04-2026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3EECE8E-373E-4F23-FE24-3BF560852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A95F364-60F7-445B-5624-C9EE342FE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B5E24-AE5E-EE42-BDEA-FD4BCE25802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70861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F77016-BABE-5457-1A10-3E6690A72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24083EA-633B-5A5C-39EF-28324ED501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3C3F09F-BF1B-104C-380C-5053C5E40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CE682-22F5-474E-AB31-E2768555206D}" type="datetimeFigureOut">
              <a:rPr lang="da-DK" smtClean="0"/>
              <a:t>13-04-2026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C30F62E-AB97-DBBC-E12B-8895C7477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B8D9E05-F4D3-24F2-EA73-8EF567E88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B5E24-AE5E-EE42-BDEA-FD4BCE25802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9473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40DE76-F774-D5AA-E9C1-B05145658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8120E85-FD6A-5CD6-E7D4-107AF5983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4FA7107-6CDE-1D20-BF93-A73E8A9C9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CE682-22F5-474E-AB31-E2768555206D}" type="datetimeFigureOut">
              <a:rPr lang="da-DK" smtClean="0"/>
              <a:t>13-04-2026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B956378-C085-227E-8E04-A16E41B22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7792D71-EA89-3822-5890-B2292EC2F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B5E24-AE5E-EE42-BDEA-FD4BCE25802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16534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74294E-0AB4-DE29-83D0-DC193AC6F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48F1A1B-0254-46A6-A43C-45C9DBB78A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B5C4CAE-5247-41C2-CED3-98CE2FE9EB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548CB08-CFC6-CFA9-0AE6-45CDEF595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CE682-22F5-474E-AB31-E2768555206D}" type="datetimeFigureOut">
              <a:rPr lang="da-DK" smtClean="0"/>
              <a:t>13-04-2026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2C1210E-56ED-CD65-EACA-53C090917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4A1499E-BCBE-45B7-9150-066B46F8C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B5E24-AE5E-EE42-BDEA-FD4BCE25802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8145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770BB5-3BDB-65FF-05B5-A287EF498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16B2E0E-F0E6-EA34-21DB-7E516CB3AB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B948103-0125-DB09-9722-331CBC7699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3A7C2777-8C65-0FD7-DEB8-61E3384EF2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7F35E2F0-1945-E14B-B4E9-0551B4851A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DA143129-D117-6AA2-DB34-DC30F7F4C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CE682-22F5-474E-AB31-E2768555206D}" type="datetimeFigureOut">
              <a:rPr lang="da-DK" smtClean="0"/>
              <a:t>13-04-2026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482C933-E564-A2DC-3DFF-0984E573C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83F909D8-E12D-5D4A-4B10-F902E24FA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B5E24-AE5E-EE42-BDEA-FD4BCE25802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33338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0FEDE8-3A04-5759-A50A-819C6BC18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7E3FC0C3-4E1F-7FD6-03AA-96656B8FF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CE682-22F5-474E-AB31-E2768555206D}" type="datetimeFigureOut">
              <a:rPr lang="da-DK" smtClean="0"/>
              <a:t>13-04-2026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1D27CC7D-6629-AB44-B761-DF62ADFA0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95E0947D-3137-7D78-26B0-246F45D1F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B5E24-AE5E-EE42-BDEA-FD4BCE25802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77769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62C231DF-90B9-0419-7190-90CF79F7C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CE682-22F5-474E-AB31-E2768555206D}" type="datetimeFigureOut">
              <a:rPr lang="da-DK" smtClean="0"/>
              <a:t>13-04-2026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020C112E-3565-4934-0201-366405D24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D70FF09A-A59B-61D4-6FEC-127F97D05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B5E24-AE5E-EE42-BDEA-FD4BCE25802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95240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00DC34-1CCA-7A7A-96D1-09D23101E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25D6E66-D6B1-0265-C544-39ED402AD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F982A59-2330-057F-07AD-61586C1A38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39E216D7-94CB-78FF-F7B7-05EB1D379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CE682-22F5-474E-AB31-E2768555206D}" type="datetimeFigureOut">
              <a:rPr lang="da-DK" smtClean="0"/>
              <a:t>13-04-2026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1735D728-0F4C-CE97-362C-C91D6118C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A1AABB0-D3EA-B317-0AE1-B221162DA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B5E24-AE5E-EE42-BDEA-FD4BCE25802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7820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B19BDC-900A-D4E1-1530-4288786BF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04769350-3868-2A9F-CA38-A0330E3A48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0D96EFB2-8888-1939-D490-1CD0C39420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94F160F-A7E2-E10B-3B6F-61EC364F8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CE682-22F5-474E-AB31-E2768555206D}" type="datetimeFigureOut">
              <a:rPr lang="da-DK" smtClean="0"/>
              <a:t>13-04-2026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EBF8831-58EB-A0F1-0D80-813B630BA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211E828-CC82-3063-56BF-EB84EDECF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B5E24-AE5E-EE42-BDEA-FD4BCE25802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75219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D933595D-4720-D919-0971-D18892330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7BF3201-FB53-F56A-D303-478B582424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6D678EA-10F9-0FAB-4CC4-9FBA229E83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1CE682-22F5-474E-AB31-E2768555206D}" type="datetimeFigureOut">
              <a:rPr lang="da-DK" smtClean="0"/>
              <a:t>13-04-2026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1182913-4225-C49A-1C99-91F8C15254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F1BCA94-58EF-7DD1-8AE9-92A92B39D5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7BB5E24-AE5E-EE42-BDEA-FD4BCE25802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58324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A12016-B325-C9EB-86CF-47CDC2DB37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047" y="534080"/>
            <a:ext cx="5291663" cy="162877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000" dirty="0" err="1"/>
              <a:t>Overførsel</a:t>
            </a:r>
            <a:r>
              <a:rPr lang="en-US" sz="4000" dirty="0"/>
              <a:t> </a:t>
            </a:r>
            <a:r>
              <a:rPr lang="en-US" sz="4000" dirty="0" err="1"/>
              <a:t>af</a:t>
            </a:r>
            <a:r>
              <a:rPr lang="en-US" sz="4000" dirty="0"/>
              <a:t> </a:t>
            </a:r>
            <a:r>
              <a:rPr lang="en-US" sz="4000" dirty="0" err="1"/>
              <a:t>Beskyttelsesleder</a:t>
            </a:r>
            <a:endParaRPr lang="en-US" sz="4000" dirty="0"/>
          </a:p>
        </p:txBody>
      </p:sp>
      <p:pic>
        <p:nvPicPr>
          <p:cNvPr id="1026" name="Picture 2" descr="83853 IEC Mærkat - Beskyttelsesleder uden kendetegn">
            <a:extLst>
              <a:ext uri="{FF2B5EF4-FFF2-40B4-BE49-F238E27FC236}">
                <a16:creationId xmlns:a16="http://schemas.microsoft.com/office/drawing/2014/main" id="{AB4385B1-D190-A4CC-EDEF-FA8F540B9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7" r="5514"/>
          <a:stretch>
            <a:fillRect/>
          </a:stretch>
        </p:blipFill>
        <p:spPr bwMode="auto">
          <a:xfrm>
            <a:off x="6096001" y="0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Undertitel 2">
            <a:extLst>
              <a:ext uri="{FF2B5EF4-FFF2-40B4-BE49-F238E27FC236}">
                <a16:creationId xmlns:a16="http://schemas.microsoft.com/office/drawing/2014/main" id="{AECEADA0-490A-2FC6-B19F-0688FEFAA9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046" y="2571071"/>
            <a:ext cx="5291663" cy="3752849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sz="1700" b="1" noProof="0" dirty="0"/>
              <a:t>Når vi udfører en elektrisk installation: </a:t>
            </a:r>
            <a:br>
              <a:rPr lang="da-DK" sz="1700" b="1" noProof="0" dirty="0"/>
            </a:br>
            <a:endParaRPr lang="da-DK" sz="2800" b="1" noProof="0" dirty="0"/>
          </a:p>
          <a:p>
            <a:pPr lvl="1" indent="-228600" algn="l">
              <a:buFont typeface="Arial" panose="020B0604020202020204" pitchFamily="34" charset="0"/>
              <a:buChar char="•"/>
            </a:pPr>
            <a:r>
              <a:rPr lang="da-DK" sz="1600" b="1" noProof="0" dirty="0"/>
              <a:t>Tage højde for det påtænkte brug</a:t>
            </a:r>
          </a:p>
          <a:p>
            <a:pPr lvl="1" indent="-228600" algn="l">
              <a:buFont typeface="Arial" panose="020B0604020202020204" pitchFamily="34" charset="0"/>
              <a:buChar char="•"/>
            </a:pPr>
            <a:endParaRPr lang="da-DK" sz="1600" b="1" noProof="0" dirty="0"/>
          </a:p>
          <a:p>
            <a:pPr lvl="1" indent="-228600" algn="l">
              <a:buFont typeface="Arial" panose="020B0604020202020204" pitchFamily="34" charset="0"/>
              <a:buChar char="•"/>
            </a:pPr>
            <a:r>
              <a:rPr lang="da-DK" sz="1600" b="1" noProof="0" dirty="0"/>
              <a:t>Nærmere defineret I Installationsbekendtgørelsens §17</a:t>
            </a:r>
          </a:p>
          <a:p>
            <a:pPr lvl="1" indent="-228600" algn="l">
              <a:buFont typeface="Arial" panose="020B0604020202020204" pitchFamily="34" charset="0"/>
              <a:buChar char="•"/>
            </a:pPr>
            <a:endParaRPr lang="en-US" sz="12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392469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281464-3410-5E15-D187-1262FC5624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6">
            <a:extLst>
              <a:ext uri="{FF2B5EF4-FFF2-40B4-BE49-F238E27FC236}">
                <a16:creationId xmlns:a16="http://schemas.microsoft.com/office/drawing/2014/main" id="{71F6FCE1-8678-40F4-9644-79CD53330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559DEB-7900-ADD5-B9BC-A69D519FA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711" y="502267"/>
            <a:ext cx="5001569" cy="15440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 err="1"/>
              <a:t>Adaptere</a:t>
            </a:r>
            <a:endParaRPr lang="en-US" sz="4000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6A06DEAA-FC7A-95C9-5570-58DC9DD59AC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87" r="2198" b="6"/>
          <a:stretch>
            <a:fillRect/>
          </a:stretch>
        </p:blipFill>
        <p:spPr>
          <a:xfrm>
            <a:off x="5904873" y="376345"/>
            <a:ext cx="2805787" cy="2491058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B0906F48-2716-DBF6-B77C-687CEDD12BA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8231" b="6"/>
          <a:stretch>
            <a:fillRect/>
          </a:stretch>
        </p:blipFill>
        <p:spPr>
          <a:xfrm>
            <a:off x="8882915" y="502267"/>
            <a:ext cx="2805787" cy="2461095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1D268476-5ED7-7B9F-1F93-59C0FBA3FB8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6860"/>
          <a:stretch>
            <a:fillRect/>
          </a:stretch>
        </p:blipFill>
        <p:spPr>
          <a:xfrm>
            <a:off x="6839627" y="3243747"/>
            <a:ext cx="4516803" cy="3165730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39F47E96-F3B1-A78C-FAC1-8119C1B7E39B}"/>
              </a:ext>
            </a:extLst>
          </p:cNvPr>
          <p:cNvSpPr txBox="1"/>
          <p:nvPr/>
        </p:nvSpPr>
        <p:spPr>
          <a:xfrm>
            <a:off x="731049" y="2046329"/>
            <a:ext cx="5001569" cy="39462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b="1" dirty="0" err="1"/>
              <a:t>Navngives</a:t>
            </a:r>
            <a:r>
              <a:rPr lang="en-US" sz="2000" b="1" dirty="0"/>
              <a:t> </a:t>
            </a:r>
            <a:r>
              <a:rPr lang="en-US" sz="2000" b="1" dirty="0" err="1"/>
              <a:t>efter</a:t>
            </a:r>
            <a:r>
              <a:rPr lang="en-US" sz="2000" b="1" dirty="0"/>
              <a:t> </a:t>
            </a:r>
            <a:r>
              <a:rPr lang="en-US" sz="2000" b="1" dirty="0" err="1"/>
              <a:t>strømmens</a:t>
            </a:r>
            <a:r>
              <a:rPr lang="en-US" sz="2000" b="1" dirty="0"/>
              <a:t> </a:t>
            </a:r>
            <a:r>
              <a:rPr lang="en-US" sz="2000" b="1" dirty="0" err="1"/>
              <a:t>vej</a:t>
            </a:r>
            <a:br>
              <a:rPr lang="en-US" sz="2000" b="1" dirty="0"/>
            </a:br>
            <a:endParaRPr lang="en-US" sz="2000" b="1" dirty="0"/>
          </a:p>
          <a:p>
            <a:pPr marL="3429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 err="1"/>
              <a:t>Schuko</a:t>
            </a:r>
            <a:r>
              <a:rPr lang="en-US" sz="2000" dirty="0"/>
              <a:t> </a:t>
            </a:r>
            <a:r>
              <a:rPr lang="en-US" sz="2000" dirty="0" err="1"/>
              <a:t>til</a:t>
            </a:r>
            <a:r>
              <a:rPr lang="en-US" sz="2000" dirty="0"/>
              <a:t> Dansk </a:t>
            </a:r>
          </a:p>
          <a:p>
            <a:pPr marL="3429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Dansk </a:t>
            </a:r>
            <a:r>
              <a:rPr lang="en-US" sz="2000" dirty="0" err="1"/>
              <a:t>til</a:t>
            </a:r>
            <a:r>
              <a:rPr lang="en-US" sz="2000" dirty="0"/>
              <a:t> </a:t>
            </a:r>
            <a:r>
              <a:rPr lang="en-US" sz="2000" dirty="0" err="1"/>
              <a:t>Pindjord</a:t>
            </a:r>
            <a:endParaRPr lang="en-US" sz="2000" dirty="0"/>
          </a:p>
          <a:p>
            <a:pPr marL="3429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 err="1"/>
              <a:t>Schuko</a:t>
            </a:r>
            <a:r>
              <a:rPr lang="en-US" sz="2000" dirty="0"/>
              <a:t> </a:t>
            </a:r>
            <a:r>
              <a:rPr lang="en-US" sz="2000" dirty="0" err="1"/>
              <a:t>til</a:t>
            </a:r>
            <a:r>
              <a:rPr lang="en-US" sz="2000" dirty="0"/>
              <a:t> </a:t>
            </a:r>
            <a:r>
              <a:rPr lang="en-US" sz="2000" dirty="0" err="1"/>
              <a:t>pindjord</a:t>
            </a:r>
            <a:r>
              <a:rPr lang="en-US" sz="2000" dirty="0"/>
              <a:t> (dog </a:t>
            </a:r>
            <a:r>
              <a:rPr lang="en-US" sz="2000" dirty="0" err="1"/>
              <a:t>ofte</a:t>
            </a:r>
            <a:r>
              <a:rPr lang="en-US" sz="2000" dirty="0"/>
              <a:t> kombi)</a:t>
            </a:r>
          </a:p>
          <a:p>
            <a:pPr marL="3429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3027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D6A9E5-47B3-49C6-B0CD-AAB1186679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A51A0227-072A-4F5F-928C-E2C3E5CCD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E764F61-30CF-BFF8-5D2E-83C6D40D3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440365"/>
            <a:ext cx="4245864" cy="172269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/>
              <a:t>Andre måder at overføre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F9D77840-182B-9BF1-CCA9-0223BEAB26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442" y="320040"/>
            <a:ext cx="4122868" cy="3927031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F6B41E7A-E815-328F-B9DB-FE92AC2DE5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4484" y="320040"/>
            <a:ext cx="5271184" cy="3927031"/>
          </a:xfrm>
          <a:prstGeom prst="rect">
            <a:avLst/>
          </a:prstGeom>
        </p:spPr>
      </p:pic>
      <p:sp>
        <p:nvSpPr>
          <p:cNvPr id="31" name="sketchy line">
            <a:extLst>
              <a:ext uri="{FF2B5EF4-FFF2-40B4-BE49-F238E27FC236}">
                <a16:creationId xmlns:a16="http://schemas.microsoft.com/office/drawing/2014/main" id="{35D99776-4B38-47DF-A302-11AD9AF87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337304" y="5292566"/>
            <a:ext cx="1554480" cy="18288"/>
          </a:xfrm>
          <a:custGeom>
            <a:avLst/>
            <a:gdLst>
              <a:gd name="csX0" fmla="*/ 0 w 1554480"/>
              <a:gd name="csY0" fmla="*/ 0 h 18288"/>
              <a:gd name="csX1" fmla="*/ 549250 w 1554480"/>
              <a:gd name="csY1" fmla="*/ 0 h 18288"/>
              <a:gd name="csX2" fmla="*/ 1082954 w 1554480"/>
              <a:gd name="csY2" fmla="*/ 0 h 18288"/>
              <a:gd name="csX3" fmla="*/ 1554480 w 1554480"/>
              <a:gd name="csY3" fmla="*/ 0 h 18288"/>
              <a:gd name="csX4" fmla="*/ 1554480 w 1554480"/>
              <a:gd name="csY4" fmla="*/ 18288 h 18288"/>
              <a:gd name="csX5" fmla="*/ 1067410 w 1554480"/>
              <a:gd name="csY5" fmla="*/ 18288 h 18288"/>
              <a:gd name="csX6" fmla="*/ 549250 w 1554480"/>
              <a:gd name="csY6" fmla="*/ 18288 h 18288"/>
              <a:gd name="csX7" fmla="*/ 0 w 1554480"/>
              <a:gd name="csY7" fmla="*/ 18288 h 18288"/>
              <a:gd name="csX8" fmla="*/ 0 w 1554480"/>
              <a:gd name="csY8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7EF2A0A8-B5BA-847F-0E27-DECE8B35DA2A}"/>
              </a:ext>
            </a:extLst>
          </p:cNvPr>
          <p:cNvSpPr txBox="1"/>
          <p:nvPr/>
        </p:nvSpPr>
        <p:spPr>
          <a:xfrm>
            <a:off x="5333999" y="4440365"/>
            <a:ext cx="6214871" cy="17226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b="1" dirty="0"/>
              <a:t>CEE – </a:t>
            </a:r>
            <a:r>
              <a:rPr lang="en-US" sz="2200" b="1" dirty="0" err="1"/>
              <a:t>udtag</a:t>
            </a:r>
            <a:endParaRPr lang="en-US" sz="2200" b="1" dirty="0"/>
          </a:p>
          <a:p>
            <a:pPr marL="3429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200" b="1" dirty="0"/>
          </a:p>
          <a:p>
            <a:pPr marL="3429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b="1" dirty="0"/>
              <a:t>Fast </a:t>
            </a:r>
            <a:r>
              <a:rPr lang="en-US" sz="2200" b="1" dirty="0" err="1"/>
              <a:t>tisluttet</a:t>
            </a:r>
            <a:r>
              <a:rPr lang="en-US" sz="2200" b="1" dirty="0"/>
              <a:t> (</a:t>
            </a:r>
            <a:r>
              <a:rPr lang="en-US" sz="2200" b="1" dirty="0" err="1"/>
              <a:t>dåse</a:t>
            </a:r>
            <a:r>
              <a:rPr lang="en-US" sz="2200" b="1" dirty="0"/>
              <a:t>)</a:t>
            </a:r>
            <a:endParaRPr lang="en-US" sz="2200" dirty="0"/>
          </a:p>
          <a:p>
            <a:pPr marL="3429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954838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49FB5C3-7336-4FE0-A30C-CC0A3646D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9A6B5CE-CB1D-48EE-8B43-E952235C8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3F3EAA5-4E15-400B-BBA3-82B3F49A21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2BA2E40-BE9B-4C54-9CDD-40EE804CCE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0DA909B4-15FF-46A6-8A7F-7AEF977FE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517897"/>
            <a:ext cx="11111729" cy="58579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72D3C6-88CE-5C40-1465-ECE5BFD61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025" y="922644"/>
            <a:ext cx="5040285" cy="116958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/>
              <a:t>PEN-</a:t>
            </a:r>
            <a:r>
              <a:rPr lang="en-US" sz="4000" dirty="0" err="1"/>
              <a:t>leder</a:t>
            </a:r>
            <a:r>
              <a:rPr lang="en-US" sz="4000" dirty="0"/>
              <a:t>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55714" y="2263365"/>
            <a:ext cx="49377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CCAFA571-8D63-7FBB-1F49-AE893489B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7856" y="351685"/>
            <a:ext cx="4827931" cy="3319203"/>
          </a:xfrm>
          <a:prstGeom prst="rect">
            <a:avLst/>
          </a:prstGeom>
        </p:spPr>
      </p:pic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2BE611A2-B55C-6620-B526-514FEFA512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6000" y="4491956"/>
            <a:ext cx="5342751" cy="547631"/>
          </a:xfrm>
          <a:prstGeom prst="rect">
            <a:avLst/>
          </a:prstGeom>
        </p:spPr>
      </p:pic>
      <p:sp>
        <p:nvSpPr>
          <p:cNvPr id="10" name="Tekstfelt 9">
            <a:extLst>
              <a:ext uri="{FF2B5EF4-FFF2-40B4-BE49-F238E27FC236}">
                <a16:creationId xmlns:a16="http://schemas.microsoft.com/office/drawing/2014/main" id="{11E81DEE-81E3-E342-77C9-46912E97FF97}"/>
              </a:ext>
            </a:extLst>
          </p:cNvPr>
          <p:cNvSpPr txBox="1"/>
          <p:nvPr/>
        </p:nvSpPr>
        <p:spPr>
          <a:xfrm>
            <a:off x="1277257" y="2583543"/>
            <a:ext cx="413235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 </a:t>
            </a:r>
            <a:r>
              <a:rPr lang="en-US" dirty="0" err="1"/>
              <a:t>kombineret</a:t>
            </a:r>
            <a:r>
              <a:rPr lang="en-US" dirty="0"/>
              <a:t> </a:t>
            </a:r>
            <a:r>
              <a:rPr lang="en-US" dirty="0" err="1"/>
              <a:t>beskyttelses-leder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NUL-</a:t>
            </a:r>
            <a:r>
              <a:rPr lang="en-US" dirty="0" err="1"/>
              <a:t>leder</a:t>
            </a:r>
            <a:r>
              <a:rPr lang="en-US" dirty="0"/>
              <a:t>  ( </a:t>
            </a:r>
            <a:r>
              <a:rPr lang="en-US" dirty="0">
                <a:solidFill>
                  <a:schemeClr val="accent6"/>
                </a:solidFill>
              </a:rPr>
              <a:t>P</a:t>
            </a:r>
            <a:r>
              <a:rPr lang="en-US" dirty="0">
                <a:solidFill>
                  <a:srgbClr val="FFE600"/>
                </a:solidFill>
              </a:rPr>
              <a:t>E</a:t>
            </a:r>
            <a:r>
              <a:rPr lang="en-US" dirty="0"/>
              <a:t>  &amp;  </a:t>
            </a:r>
            <a:r>
              <a:rPr lang="en-US" dirty="0">
                <a:solidFill>
                  <a:schemeClr val="accent4"/>
                </a:solidFill>
              </a:rPr>
              <a:t>N </a:t>
            </a:r>
            <a:r>
              <a:rPr lang="en-US" dirty="0"/>
              <a:t>)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Findes</a:t>
            </a:r>
            <a:r>
              <a:rPr lang="en-US" dirty="0"/>
              <a:t> I TN-</a:t>
            </a:r>
            <a:r>
              <a:rPr lang="en-US" dirty="0" err="1"/>
              <a:t>systemer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Skal </a:t>
            </a:r>
            <a:r>
              <a:rPr lang="en-US" dirty="0" err="1"/>
              <a:t>tydeligt</a:t>
            </a:r>
            <a:r>
              <a:rPr lang="en-US" dirty="0"/>
              <a:t> </a:t>
            </a:r>
            <a:r>
              <a:rPr lang="en-US" dirty="0" err="1"/>
              <a:t>Markeres</a:t>
            </a:r>
            <a:r>
              <a:rPr lang="en-US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Grøn</a:t>
            </a:r>
            <a:r>
              <a:rPr lang="en-US" dirty="0"/>
              <a:t>/</a:t>
            </a:r>
            <a:r>
              <a:rPr lang="en-US" dirty="0">
                <a:solidFill>
                  <a:srgbClr val="FFE600"/>
                </a:solidFill>
              </a:rPr>
              <a:t>Gul</a:t>
            </a:r>
            <a:r>
              <a:rPr lang="en-US" dirty="0"/>
              <a:t> – </a:t>
            </a:r>
            <a:r>
              <a:rPr lang="en-US" dirty="0" err="1">
                <a:solidFill>
                  <a:srgbClr val="00B0F0"/>
                </a:solidFill>
              </a:rPr>
              <a:t>Blå</a:t>
            </a:r>
            <a:r>
              <a:rPr lang="en-US" dirty="0"/>
              <a:t> ender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B0F0"/>
                </a:solidFill>
              </a:rPr>
              <a:t>Blå</a:t>
            </a:r>
            <a:r>
              <a:rPr lang="en-US" dirty="0"/>
              <a:t> – </a:t>
            </a:r>
            <a:r>
              <a:rPr lang="en-US" dirty="0">
                <a:solidFill>
                  <a:schemeClr val="accent6"/>
                </a:solidFill>
              </a:rPr>
              <a:t>Grøn</a:t>
            </a:r>
            <a:r>
              <a:rPr lang="en-US" dirty="0"/>
              <a:t>/</a:t>
            </a:r>
            <a:r>
              <a:rPr lang="en-US" dirty="0">
                <a:solidFill>
                  <a:srgbClr val="FFE600"/>
                </a:solidFill>
              </a:rPr>
              <a:t>Gul</a:t>
            </a:r>
            <a:r>
              <a:rPr lang="en-US" dirty="0"/>
              <a:t> ender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75269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BE0AA6-93E4-A6FB-D5B6-80FBB57A38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7BC4B0A-FD65-0194-8E30-C27D5639D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79D4979-4CE0-C702-0AC9-01AB697E6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A7BCC20-4BC5-192F-54F0-0879261DCC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C8DDF60-8BDC-8BB7-A97D-60A4F92794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4D52DFB6-FF38-9632-E469-4834A77AB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517897"/>
            <a:ext cx="11111729" cy="58579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533C67E-5EBD-39C5-2BDE-18D44EE36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025" y="922644"/>
            <a:ext cx="5040285" cy="116958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/>
              <a:t>PEN-</a:t>
            </a:r>
            <a:r>
              <a:rPr lang="en-US" sz="4000" dirty="0" err="1"/>
              <a:t>leder</a:t>
            </a:r>
            <a:r>
              <a:rPr lang="en-US" sz="4000" dirty="0"/>
              <a:t>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10EB943-3328-40AA-0FB6-53F767C40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55714" y="2263365"/>
            <a:ext cx="49377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BB97BA4E-6BFA-4652-A264-7352B3634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3990" y="1061548"/>
            <a:ext cx="6380588" cy="4386655"/>
          </a:xfrm>
          <a:prstGeom prst="rect">
            <a:avLst/>
          </a:prstGeom>
        </p:spPr>
      </p:pic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8D4A3A2E-AFDD-7D18-A601-C16334E0C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24407"/>
            <a:ext cx="10515600" cy="3652556"/>
          </a:xfrm>
        </p:spPr>
        <p:txBody>
          <a:bodyPr>
            <a:normAutofit/>
          </a:bodyPr>
          <a:lstStyle/>
          <a:p>
            <a:r>
              <a:rPr lang="da-DK" sz="2000" dirty="0"/>
              <a:t>Monteres FØRST på </a:t>
            </a:r>
            <a:r>
              <a:rPr lang="da-DK" sz="2000" dirty="0">
                <a:solidFill>
                  <a:schemeClr val="accent6"/>
                </a:solidFill>
              </a:rPr>
              <a:t>hovedjordklemmen</a:t>
            </a:r>
            <a:br>
              <a:rPr lang="da-DK" sz="2000" dirty="0"/>
            </a:br>
            <a:endParaRPr lang="da-DK" sz="2000" dirty="0"/>
          </a:p>
          <a:p>
            <a:r>
              <a:rPr lang="da-DK" sz="2000" dirty="0"/>
              <a:t>Monteres derefter på tilgangs </a:t>
            </a:r>
            <a:r>
              <a:rPr lang="da-DK" sz="2000" dirty="0" err="1">
                <a:solidFill>
                  <a:schemeClr val="accent4"/>
                </a:solidFill>
              </a:rPr>
              <a:t>NUL’en</a:t>
            </a:r>
            <a:br>
              <a:rPr lang="da-DK" sz="2000" dirty="0">
                <a:solidFill>
                  <a:schemeClr val="accent4"/>
                </a:solidFill>
              </a:rPr>
            </a:br>
            <a:endParaRPr lang="da-DK" sz="2000" dirty="0"/>
          </a:p>
          <a:p>
            <a:r>
              <a:rPr lang="da-DK" sz="2000" b="1" dirty="0"/>
              <a:t>Huskeregel!</a:t>
            </a:r>
          </a:p>
          <a:p>
            <a:pPr lvl="1"/>
            <a:r>
              <a:rPr lang="da-DK" sz="1600" u="sng" dirty="0"/>
              <a:t>PE står før N</a:t>
            </a:r>
          </a:p>
        </p:txBody>
      </p:sp>
    </p:spTree>
    <p:extLst>
      <p:ext uri="{BB962C8B-B14F-4D97-AF65-F5344CB8AC3E}">
        <p14:creationId xmlns:p14="http://schemas.microsoft.com/office/powerpoint/2010/main" val="2464844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EFE271-3BF2-8F59-444B-FDFC03FD07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B6127C-81CF-3CA5-056D-9BAAC606E6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047" y="534080"/>
            <a:ext cx="5291663" cy="162877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000" dirty="0" err="1"/>
              <a:t>Overførsel</a:t>
            </a:r>
            <a:r>
              <a:rPr lang="en-US" sz="4000" dirty="0"/>
              <a:t> </a:t>
            </a:r>
            <a:r>
              <a:rPr lang="en-US" sz="4000" dirty="0" err="1"/>
              <a:t>af</a:t>
            </a:r>
            <a:r>
              <a:rPr lang="en-US" sz="4000" dirty="0"/>
              <a:t> </a:t>
            </a:r>
            <a:r>
              <a:rPr lang="en-US" sz="4000" dirty="0" err="1"/>
              <a:t>Beskyttelsesleder</a:t>
            </a:r>
            <a:endParaRPr lang="en-US" sz="4000" dirty="0"/>
          </a:p>
        </p:txBody>
      </p:sp>
      <p:pic>
        <p:nvPicPr>
          <p:cNvPr id="1026" name="Picture 2" descr="83853 IEC Mærkat - Beskyttelsesleder uden kendetegn">
            <a:extLst>
              <a:ext uri="{FF2B5EF4-FFF2-40B4-BE49-F238E27FC236}">
                <a16:creationId xmlns:a16="http://schemas.microsoft.com/office/drawing/2014/main" id="{80016321-80BE-3E0B-A76A-ED205AFEB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7" r="5514"/>
          <a:stretch>
            <a:fillRect/>
          </a:stretch>
        </p:blipFill>
        <p:spPr bwMode="auto">
          <a:xfrm>
            <a:off x="6096001" y="0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Undertitel 2">
            <a:extLst>
              <a:ext uri="{FF2B5EF4-FFF2-40B4-BE49-F238E27FC236}">
                <a16:creationId xmlns:a16="http://schemas.microsoft.com/office/drawing/2014/main" id="{E5788410-B651-A64A-D6B2-56FF1C55C4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046" y="2571071"/>
            <a:ext cx="5291663" cy="375284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700" b="1" dirty="0"/>
              <a:t>§ 17. </a:t>
            </a:r>
            <a:r>
              <a:rPr lang="en-US" sz="1700" dirty="0"/>
              <a:t>En </a:t>
            </a:r>
            <a:r>
              <a:rPr lang="en-US" sz="1700" dirty="0" err="1"/>
              <a:t>elektrisk</a:t>
            </a:r>
            <a:r>
              <a:rPr lang="en-US" sz="1700" dirty="0"/>
              <a:t> installation </a:t>
            </a:r>
            <a:r>
              <a:rPr lang="en-US" sz="1700" dirty="0" err="1"/>
              <a:t>skal</a:t>
            </a:r>
            <a:r>
              <a:rPr lang="en-US" sz="1700" dirty="0"/>
              <a:t> </a:t>
            </a:r>
            <a:r>
              <a:rPr lang="en-US" sz="1700" dirty="0" err="1"/>
              <a:t>planlægges</a:t>
            </a:r>
            <a:r>
              <a:rPr lang="en-US" sz="1700" dirty="0"/>
              <a:t> </a:t>
            </a:r>
            <a:r>
              <a:rPr lang="en-US" sz="1700" dirty="0" err="1"/>
              <a:t>og</a:t>
            </a:r>
            <a:r>
              <a:rPr lang="en-US" sz="1700" dirty="0"/>
              <a:t> </a:t>
            </a:r>
            <a:r>
              <a:rPr lang="en-US" sz="1700" dirty="0" err="1"/>
              <a:t>udføres</a:t>
            </a:r>
            <a:r>
              <a:rPr lang="en-US" sz="1700" dirty="0"/>
              <a:t> </a:t>
            </a:r>
            <a:r>
              <a:rPr lang="en-US" sz="1700" dirty="0" err="1"/>
              <a:t>således</a:t>
            </a:r>
            <a:r>
              <a:rPr lang="en-US" sz="1700" dirty="0"/>
              <a:t>, at der </a:t>
            </a:r>
            <a:r>
              <a:rPr lang="en-US" sz="1700" dirty="0" err="1"/>
              <a:t>tages</a:t>
            </a:r>
            <a:r>
              <a:rPr lang="en-US" sz="1700" dirty="0"/>
              <a:t> </a:t>
            </a:r>
            <a:r>
              <a:rPr lang="en-US" sz="1700" dirty="0" err="1"/>
              <a:t>højde</a:t>
            </a:r>
            <a:r>
              <a:rPr lang="en-US" sz="1700" dirty="0"/>
              <a:t> for </a:t>
            </a:r>
            <a:r>
              <a:rPr lang="en-US" sz="1700" dirty="0">
                <a:highlight>
                  <a:srgbClr val="00FFFF"/>
                </a:highlight>
              </a:rPr>
              <a:t>den </a:t>
            </a:r>
            <a:r>
              <a:rPr lang="en-US" sz="1700" dirty="0" err="1">
                <a:highlight>
                  <a:srgbClr val="00FFFF"/>
                </a:highlight>
              </a:rPr>
              <a:t>korrekte</a:t>
            </a:r>
            <a:r>
              <a:rPr lang="en-US" sz="1700" dirty="0">
                <a:highlight>
                  <a:srgbClr val="00FFFF"/>
                </a:highlight>
              </a:rPr>
              <a:t> </a:t>
            </a:r>
            <a:r>
              <a:rPr lang="en-US" sz="1700" dirty="0" err="1">
                <a:highlight>
                  <a:srgbClr val="00FFFF"/>
                </a:highlight>
              </a:rPr>
              <a:t>funktion</a:t>
            </a:r>
            <a:r>
              <a:rPr lang="en-US" sz="1700" dirty="0">
                <a:highlight>
                  <a:srgbClr val="00FFFF"/>
                </a:highlight>
              </a:rPr>
              <a:t> </a:t>
            </a:r>
            <a:r>
              <a:rPr lang="en-US" sz="1700" dirty="0" err="1"/>
              <a:t>af</a:t>
            </a:r>
            <a:r>
              <a:rPr lang="en-US" sz="1700" dirty="0"/>
              <a:t> den </a:t>
            </a:r>
            <a:r>
              <a:rPr lang="en-US" sz="1700" dirty="0" err="1"/>
              <a:t>elektriske</a:t>
            </a:r>
            <a:r>
              <a:rPr lang="en-US" sz="1700" dirty="0"/>
              <a:t> installation </a:t>
            </a:r>
            <a:r>
              <a:rPr lang="en-US" sz="1700" dirty="0" err="1"/>
              <a:t>til</a:t>
            </a:r>
            <a:r>
              <a:rPr lang="en-US" sz="1700" dirty="0"/>
              <a:t> </a:t>
            </a:r>
            <a:r>
              <a:rPr lang="en-US" sz="1700" dirty="0">
                <a:highlight>
                  <a:srgbClr val="00FFFF"/>
                </a:highlight>
              </a:rPr>
              <a:t>det </a:t>
            </a:r>
            <a:r>
              <a:rPr lang="en-US" sz="1700" dirty="0" err="1">
                <a:highlight>
                  <a:srgbClr val="00FFFF"/>
                </a:highlight>
              </a:rPr>
              <a:t>påtænkte</a:t>
            </a:r>
            <a:r>
              <a:rPr lang="en-US" sz="1700" dirty="0">
                <a:highlight>
                  <a:srgbClr val="00FFFF"/>
                </a:highlight>
              </a:rPr>
              <a:t> </a:t>
            </a:r>
            <a:r>
              <a:rPr lang="en-US" sz="1700" dirty="0" err="1">
                <a:highlight>
                  <a:srgbClr val="00FFFF"/>
                </a:highlight>
              </a:rPr>
              <a:t>brug</a:t>
            </a:r>
            <a:r>
              <a:rPr lang="en-US" sz="1700" dirty="0">
                <a:highlight>
                  <a:srgbClr val="00FFFF"/>
                </a:highlight>
              </a:rPr>
              <a:t>.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700" i="1" dirty="0"/>
              <a:t>Stk. 2. </a:t>
            </a:r>
            <a:r>
              <a:rPr lang="en-US" sz="1700" dirty="0"/>
              <a:t>En </a:t>
            </a:r>
            <a:r>
              <a:rPr lang="en-US" sz="1700" dirty="0" err="1"/>
              <a:t>elektrisk</a:t>
            </a:r>
            <a:r>
              <a:rPr lang="en-US" sz="1700" dirty="0"/>
              <a:t> installation </a:t>
            </a:r>
            <a:r>
              <a:rPr lang="en-US" sz="1700" dirty="0" err="1"/>
              <a:t>skal</a:t>
            </a:r>
            <a:r>
              <a:rPr lang="en-US" sz="1700" dirty="0"/>
              <a:t> </a:t>
            </a:r>
            <a:r>
              <a:rPr lang="en-US" sz="1700" dirty="0" err="1"/>
              <a:t>planlægges</a:t>
            </a:r>
            <a:r>
              <a:rPr lang="en-US" sz="1700" dirty="0"/>
              <a:t> </a:t>
            </a:r>
            <a:r>
              <a:rPr lang="en-US" sz="1700" dirty="0" err="1"/>
              <a:t>og</a:t>
            </a:r>
            <a:r>
              <a:rPr lang="en-US" sz="1700" dirty="0"/>
              <a:t> </a:t>
            </a:r>
            <a:r>
              <a:rPr lang="en-US" sz="1700" dirty="0" err="1"/>
              <a:t>udføres</a:t>
            </a:r>
            <a:r>
              <a:rPr lang="en-US" sz="1700" dirty="0"/>
              <a:t> </a:t>
            </a:r>
            <a:r>
              <a:rPr lang="en-US" sz="1700" dirty="0" err="1"/>
              <a:t>således</a:t>
            </a:r>
            <a:r>
              <a:rPr lang="en-US" sz="1700" dirty="0"/>
              <a:t>, at der </a:t>
            </a:r>
            <a:r>
              <a:rPr lang="en-US" sz="1700" dirty="0" err="1"/>
              <a:t>tages</a:t>
            </a:r>
            <a:r>
              <a:rPr lang="en-US" sz="1700" dirty="0"/>
              <a:t> </a:t>
            </a:r>
            <a:r>
              <a:rPr lang="en-US" sz="1700" dirty="0" err="1"/>
              <a:t>højde</a:t>
            </a:r>
            <a:r>
              <a:rPr lang="en-US" sz="1700" dirty="0"/>
              <a:t> for de </a:t>
            </a:r>
            <a:r>
              <a:rPr lang="en-US" sz="1700" dirty="0" err="1">
                <a:highlight>
                  <a:srgbClr val="00FF00"/>
                </a:highlight>
              </a:rPr>
              <a:t>miljømæs</a:t>
            </a:r>
            <a:r>
              <a:rPr lang="en-US" sz="1700" dirty="0">
                <a:highlight>
                  <a:srgbClr val="00FF00"/>
                </a:highlight>
              </a:rPr>
              <a:t>- </a:t>
            </a:r>
            <a:r>
              <a:rPr lang="en-US" sz="1700" dirty="0" err="1">
                <a:highlight>
                  <a:srgbClr val="00FF00"/>
                </a:highlight>
              </a:rPr>
              <a:t>sige</a:t>
            </a:r>
            <a:r>
              <a:rPr lang="en-US" sz="1700" dirty="0">
                <a:highlight>
                  <a:srgbClr val="00FF00"/>
                </a:highlight>
              </a:rPr>
              <a:t> forhold</a:t>
            </a:r>
            <a:r>
              <a:rPr lang="en-US" sz="1700" dirty="0"/>
              <a:t>, </a:t>
            </a:r>
            <a:r>
              <a:rPr lang="en-US" sz="1700" dirty="0" err="1"/>
              <a:t>som</a:t>
            </a:r>
            <a:r>
              <a:rPr lang="en-US" sz="1700" dirty="0"/>
              <a:t> den </a:t>
            </a:r>
            <a:r>
              <a:rPr lang="en-US" sz="1700" dirty="0" err="1"/>
              <a:t>elektriske</a:t>
            </a:r>
            <a:r>
              <a:rPr lang="en-US" sz="1700" dirty="0"/>
              <a:t> installation </a:t>
            </a:r>
            <a:r>
              <a:rPr lang="en-US" sz="1700" dirty="0" err="1"/>
              <a:t>vil</a:t>
            </a:r>
            <a:r>
              <a:rPr lang="en-US" sz="1700" dirty="0"/>
              <a:t> </a:t>
            </a:r>
            <a:r>
              <a:rPr lang="en-US" sz="1700" dirty="0" err="1"/>
              <a:t>blive</a:t>
            </a:r>
            <a:r>
              <a:rPr lang="en-US" sz="1700" dirty="0"/>
              <a:t> </a:t>
            </a:r>
            <a:r>
              <a:rPr lang="en-US" sz="1700" dirty="0" err="1"/>
              <a:t>udsat</a:t>
            </a:r>
            <a:r>
              <a:rPr lang="en-US" sz="1700" dirty="0"/>
              <a:t> for </a:t>
            </a:r>
            <a:r>
              <a:rPr lang="en-US" sz="1700" dirty="0" err="1"/>
              <a:t>i</a:t>
            </a:r>
            <a:r>
              <a:rPr lang="en-US" sz="1700" dirty="0"/>
              <a:t> </a:t>
            </a:r>
            <a:r>
              <a:rPr lang="en-US" sz="1700" dirty="0" err="1"/>
              <a:t>installationens</a:t>
            </a:r>
            <a:r>
              <a:rPr lang="en-US" sz="1700" dirty="0"/>
              <a:t> </a:t>
            </a:r>
            <a:r>
              <a:rPr lang="en-US" sz="1700" dirty="0" err="1">
                <a:highlight>
                  <a:srgbClr val="00FF00"/>
                </a:highlight>
              </a:rPr>
              <a:t>forventede</a:t>
            </a:r>
            <a:r>
              <a:rPr lang="en-US" sz="1700" dirty="0">
                <a:highlight>
                  <a:srgbClr val="00FF00"/>
                </a:highlight>
              </a:rPr>
              <a:t> </a:t>
            </a:r>
            <a:r>
              <a:rPr lang="en-US" sz="1700" dirty="0" err="1">
                <a:highlight>
                  <a:srgbClr val="00FF00"/>
                </a:highlight>
              </a:rPr>
              <a:t>levetid</a:t>
            </a:r>
            <a:r>
              <a:rPr lang="en-US" sz="1700" dirty="0"/>
              <a:t>.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700" i="1" dirty="0"/>
              <a:t>Stk. 3. </a:t>
            </a:r>
            <a:r>
              <a:rPr lang="en-US" sz="1700" dirty="0" err="1"/>
              <a:t>Elektrisk</a:t>
            </a:r>
            <a:r>
              <a:rPr lang="en-US" sz="1700" dirty="0"/>
              <a:t> materiel, der </a:t>
            </a:r>
            <a:r>
              <a:rPr lang="en-US" sz="1700" dirty="0" err="1"/>
              <a:t>indgår</a:t>
            </a:r>
            <a:r>
              <a:rPr lang="en-US" sz="1700" dirty="0"/>
              <a:t> </a:t>
            </a:r>
            <a:r>
              <a:rPr lang="en-US" sz="1700" dirty="0" err="1"/>
              <a:t>i</a:t>
            </a:r>
            <a:r>
              <a:rPr lang="en-US" sz="1700" dirty="0"/>
              <a:t> den </a:t>
            </a:r>
            <a:r>
              <a:rPr lang="en-US" sz="1700" dirty="0" err="1"/>
              <a:t>elektriske</a:t>
            </a:r>
            <a:r>
              <a:rPr lang="en-US" sz="1700" dirty="0"/>
              <a:t> installation, </a:t>
            </a:r>
            <a:r>
              <a:rPr lang="en-US" sz="1700" dirty="0" err="1"/>
              <a:t>og</a:t>
            </a:r>
            <a:r>
              <a:rPr lang="en-US" sz="1700" dirty="0"/>
              <a:t> </a:t>
            </a:r>
            <a:r>
              <a:rPr lang="en-US" sz="1700" dirty="0" err="1">
                <a:highlight>
                  <a:srgbClr val="FFFF00"/>
                </a:highlight>
              </a:rPr>
              <a:t>som</a:t>
            </a:r>
            <a:r>
              <a:rPr lang="en-US" sz="1700" dirty="0">
                <a:highlight>
                  <a:srgbClr val="FFFF00"/>
                </a:highlight>
              </a:rPr>
              <a:t> </a:t>
            </a:r>
            <a:r>
              <a:rPr lang="en-US" sz="1700" dirty="0" err="1">
                <a:highlight>
                  <a:srgbClr val="FFFF00"/>
                </a:highlight>
              </a:rPr>
              <a:t>ikke</a:t>
            </a:r>
            <a:r>
              <a:rPr lang="en-US" sz="1700" dirty="0">
                <a:highlight>
                  <a:srgbClr val="FFFF00"/>
                </a:highlight>
              </a:rPr>
              <a:t> </a:t>
            </a:r>
            <a:r>
              <a:rPr lang="en-US" sz="1700" dirty="0" err="1">
                <a:highlight>
                  <a:srgbClr val="FFFF00"/>
                </a:highlight>
              </a:rPr>
              <a:t>i</a:t>
            </a:r>
            <a:r>
              <a:rPr lang="en-US" sz="1700" dirty="0">
                <a:highlight>
                  <a:srgbClr val="FFFF00"/>
                </a:highlight>
              </a:rPr>
              <a:t> sig </a:t>
            </a:r>
            <a:r>
              <a:rPr lang="en-US" sz="1700" dirty="0" err="1">
                <a:highlight>
                  <a:srgbClr val="FFFF00"/>
                </a:highlight>
              </a:rPr>
              <a:t>selv</a:t>
            </a:r>
            <a:r>
              <a:rPr lang="en-US" sz="1700" dirty="0">
                <a:highlight>
                  <a:srgbClr val="FFFF00"/>
                </a:highlight>
              </a:rPr>
              <a:t> </a:t>
            </a:r>
            <a:r>
              <a:rPr lang="en-US" sz="1700" dirty="0" err="1">
                <a:highlight>
                  <a:srgbClr val="FFFF00"/>
                </a:highlight>
              </a:rPr>
              <a:t>har</a:t>
            </a:r>
            <a:r>
              <a:rPr lang="en-US" sz="1700" dirty="0">
                <a:highlight>
                  <a:srgbClr val="FFFF00"/>
                </a:highlight>
              </a:rPr>
              <a:t> de </a:t>
            </a:r>
            <a:r>
              <a:rPr lang="en-US" sz="1700" dirty="0" err="1">
                <a:highlight>
                  <a:srgbClr val="FFFF00"/>
                </a:highlight>
              </a:rPr>
              <a:t>egenskaber</a:t>
            </a:r>
            <a:r>
              <a:rPr lang="en-US" sz="1700" dirty="0"/>
              <a:t>, der </a:t>
            </a:r>
            <a:r>
              <a:rPr lang="en-US" sz="1700" dirty="0" err="1"/>
              <a:t>kræves</a:t>
            </a:r>
            <a:r>
              <a:rPr lang="en-US" sz="1700" dirty="0"/>
              <a:t> </a:t>
            </a:r>
            <a:r>
              <a:rPr lang="en-US" sz="1700" dirty="0" err="1"/>
              <a:t>efter</a:t>
            </a:r>
            <a:r>
              <a:rPr lang="en-US" sz="1700" dirty="0"/>
              <a:t> stk. 2, </a:t>
            </a:r>
            <a:r>
              <a:rPr lang="en-US" sz="1700" dirty="0" err="1"/>
              <a:t>skal</a:t>
            </a:r>
            <a:r>
              <a:rPr lang="en-US" sz="1700" dirty="0"/>
              <a:t> </a:t>
            </a:r>
            <a:r>
              <a:rPr lang="en-US" sz="1700" dirty="0" err="1"/>
              <a:t>sikres</a:t>
            </a:r>
            <a:r>
              <a:rPr lang="en-US" sz="1700" dirty="0"/>
              <a:t> </a:t>
            </a:r>
            <a:r>
              <a:rPr lang="en-US" sz="1700" dirty="0" err="1"/>
              <a:t>ved</a:t>
            </a:r>
            <a:r>
              <a:rPr lang="en-US" sz="1700" dirty="0"/>
              <a:t> </a:t>
            </a:r>
            <a:r>
              <a:rPr lang="en-US" sz="1700" dirty="0" err="1"/>
              <a:t>en</a:t>
            </a:r>
            <a:r>
              <a:rPr lang="en-US" sz="1700" dirty="0"/>
              <a:t> </a:t>
            </a:r>
            <a:r>
              <a:rPr lang="en-US" sz="1700" dirty="0" err="1"/>
              <a:t>tilstrækkelig</a:t>
            </a:r>
            <a:r>
              <a:rPr lang="en-US" sz="1700" dirty="0"/>
              <a:t> </a:t>
            </a:r>
            <a:r>
              <a:rPr lang="en-US" sz="1700" dirty="0" err="1">
                <a:highlight>
                  <a:srgbClr val="FFFF00"/>
                </a:highlight>
              </a:rPr>
              <a:t>supplerende</a:t>
            </a:r>
            <a:r>
              <a:rPr lang="en-US" sz="1700" dirty="0">
                <a:highlight>
                  <a:srgbClr val="FFFF00"/>
                </a:highlight>
              </a:rPr>
              <a:t> </a:t>
            </a:r>
            <a:r>
              <a:rPr lang="en-US" sz="1700" dirty="0" err="1">
                <a:highlight>
                  <a:srgbClr val="FFFF00"/>
                </a:highlight>
              </a:rPr>
              <a:t>beskyttelse</a:t>
            </a:r>
            <a:r>
              <a:rPr lang="en-US" sz="1700" dirty="0"/>
              <a:t>, </a:t>
            </a:r>
            <a:r>
              <a:rPr lang="en-US" sz="1700" dirty="0" err="1"/>
              <a:t>som</a:t>
            </a:r>
            <a:r>
              <a:rPr lang="en-US" sz="1700" dirty="0"/>
              <a:t> </a:t>
            </a:r>
            <a:r>
              <a:rPr lang="en-US" sz="1700" dirty="0" err="1"/>
              <a:t>en</a:t>
            </a:r>
            <a:r>
              <a:rPr lang="en-US" sz="1700" dirty="0"/>
              <a:t> del </a:t>
            </a:r>
            <a:r>
              <a:rPr lang="en-US" sz="1700" dirty="0" err="1"/>
              <a:t>af</a:t>
            </a:r>
            <a:r>
              <a:rPr lang="en-US" sz="1700" dirty="0"/>
              <a:t> den </a:t>
            </a:r>
            <a:r>
              <a:rPr lang="en-US" sz="1700" dirty="0" err="1"/>
              <a:t>færdige</a:t>
            </a:r>
            <a:r>
              <a:rPr lang="en-US" sz="1700" dirty="0"/>
              <a:t> </a:t>
            </a:r>
            <a:r>
              <a:rPr lang="en-US" sz="1700" dirty="0" err="1"/>
              <a:t>elektriske</a:t>
            </a:r>
            <a:r>
              <a:rPr lang="en-US" sz="1700" dirty="0"/>
              <a:t> installation.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4180456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B2B84E-CF70-D5A7-CAD0-4425D11445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36F859-8D61-A7D1-48CC-F77B413C7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047" y="534080"/>
            <a:ext cx="5291663" cy="162877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000" dirty="0" err="1"/>
              <a:t>Overførsel</a:t>
            </a:r>
            <a:r>
              <a:rPr lang="en-US" sz="4000" dirty="0"/>
              <a:t> </a:t>
            </a:r>
            <a:r>
              <a:rPr lang="en-US" sz="4000" dirty="0" err="1"/>
              <a:t>af</a:t>
            </a:r>
            <a:r>
              <a:rPr lang="en-US" sz="4000" dirty="0"/>
              <a:t> </a:t>
            </a:r>
            <a:r>
              <a:rPr lang="en-US" sz="4000" dirty="0" err="1"/>
              <a:t>Beskyttelsesleder</a:t>
            </a:r>
            <a:endParaRPr lang="en-US" sz="4000" dirty="0"/>
          </a:p>
        </p:txBody>
      </p:sp>
      <p:pic>
        <p:nvPicPr>
          <p:cNvPr id="1026" name="Picture 2" descr="83853 IEC Mærkat - Beskyttelsesleder uden kendetegn">
            <a:extLst>
              <a:ext uri="{FF2B5EF4-FFF2-40B4-BE49-F238E27FC236}">
                <a16:creationId xmlns:a16="http://schemas.microsoft.com/office/drawing/2014/main" id="{1F3FC9D1-A27C-9116-248D-7BE1EF50C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7" r="5514"/>
          <a:stretch>
            <a:fillRect/>
          </a:stretch>
        </p:blipFill>
        <p:spPr bwMode="auto">
          <a:xfrm>
            <a:off x="6096001" y="0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6EEE2F36-183F-30F7-EB34-807368AA540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641047" y="2202156"/>
            <a:ext cx="587212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a-DK" altLang="da-D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Aftal med bruger/ejer hvordan </a:t>
            </a:r>
            <a:r>
              <a:rPr kumimoji="0" lang="da-DK" altLang="da-DK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stikkontaktsystemet </a:t>
            </a:r>
            <a:br>
              <a:rPr kumimoji="0" lang="da-DK" altLang="da-DK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kumimoji="0" lang="da-DK" altLang="da-DK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skal udføres </a:t>
            </a:r>
            <a:br>
              <a:rPr kumimoji="0" lang="da-DK" altLang="da-DK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da-DK" altLang="da-DK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a-DK" altLang="da-DK" sz="1800" b="0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Særligt i køkken: </a:t>
            </a:r>
          </a:p>
          <a:p>
            <a:pPr marL="742950" lvl="1" indent="-28575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da-DK" altLang="da-D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apparater i </a:t>
            </a:r>
            <a:r>
              <a:rPr kumimoji="0" lang="da-DK" altLang="da-DK" sz="1600" b="1" i="1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klasse 1 </a:t>
            </a:r>
            <a:br>
              <a:rPr kumimoji="0" lang="da-DK" altLang="da-D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kumimoji="0" lang="da-DK" altLang="da-D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har ofte </a:t>
            </a:r>
            <a:r>
              <a:rPr kumimoji="0" lang="da-DK" altLang="da-DK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kombinationsstik (</a:t>
            </a:r>
            <a:r>
              <a:rPr kumimoji="0" lang="da-DK" altLang="da-DK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Schuko</a:t>
            </a:r>
            <a:r>
              <a:rPr kumimoji="0" lang="da-DK" altLang="da-DK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/sidejord </a:t>
            </a:r>
            <a:br>
              <a:rPr kumimoji="0" lang="da-DK" altLang="da-DK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kumimoji="0" lang="da-DK" altLang="da-DK" sz="16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eller</a:t>
            </a:r>
            <a:r>
              <a:rPr kumimoji="0" lang="da-DK" altLang="da-DK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pindjord)</a:t>
            </a:r>
            <a:br>
              <a:rPr kumimoji="0" lang="da-DK" altLang="da-DK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kumimoji="0" lang="da-DK" altLang="da-DK" sz="16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a-DK" altLang="da-DK" sz="1800" dirty="0">
                <a:solidFill>
                  <a:srgbClr val="000000"/>
                </a:solidFill>
                <a:latin typeface="Arial" panose="020B0604020202020204" pitchFamily="34" charset="0"/>
              </a:rPr>
              <a:t>Hvad er klasse 1?</a:t>
            </a:r>
            <a:endParaRPr kumimoji="0" lang="da-DK" altLang="da-DK" sz="180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da-DK" altLang="da-DK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410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61E16C1-82E1-7C00-9A8E-C51777F58C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1AD478-A92A-2B5C-A428-B5098FC169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047" y="534080"/>
            <a:ext cx="5291663" cy="162877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000" dirty="0" err="1"/>
              <a:t>Overførsel</a:t>
            </a:r>
            <a:r>
              <a:rPr lang="en-US" sz="4000" dirty="0"/>
              <a:t> </a:t>
            </a:r>
            <a:r>
              <a:rPr lang="en-US" sz="4000" dirty="0" err="1"/>
              <a:t>af</a:t>
            </a:r>
            <a:r>
              <a:rPr lang="en-US" sz="4000" dirty="0"/>
              <a:t> </a:t>
            </a:r>
            <a:r>
              <a:rPr lang="en-US" sz="4000" dirty="0" err="1"/>
              <a:t>Beskyttelsesleder</a:t>
            </a:r>
            <a:endParaRPr lang="en-US" sz="4000" dirty="0"/>
          </a:p>
        </p:txBody>
      </p:sp>
      <p:pic>
        <p:nvPicPr>
          <p:cNvPr id="1026" name="Picture 2" descr="83853 IEC Mærkat - Beskyttelsesleder uden kendetegn">
            <a:extLst>
              <a:ext uri="{FF2B5EF4-FFF2-40B4-BE49-F238E27FC236}">
                <a16:creationId xmlns:a16="http://schemas.microsoft.com/office/drawing/2014/main" id="{5D35B1F0-398A-4B88-1142-23E82A94E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7" r="5514"/>
          <a:stretch>
            <a:fillRect/>
          </a:stretch>
        </p:blipFill>
        <p:spPr bwMode="auto">
          <a:xfrm>
            <a:off x="6096001" y="0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88E014F0-29A2-168C-3785-E91C1A50AB5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641047" y="2209393"/>
            <a:ext cx="5825121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a-DK" altLang="da-DK" sz="1800" b="1" dirty="0">
                <a:solidFill>
                  <a:srgbClr val="000000"/>
                </a:solidFill>
                <a:latin typeface="Arial" panose="020B0604020202020204" pitchFamily="34" charset="0"/>
              </a:rPr>
              <a:t>Klasse 1 </a:t>
            </a:r>
          </a:p>
          <a:p>
            <a:pPr marL="742950" lvl="1" indent="-28575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kumimoji="0" lang="da-DK" altLang="da-DK" sz="140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da-DK" altLang="da-DK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Produkter med beskyttelsesleder </a:t>
            </a:r>
            <a:r>
              <a:rPr kumimoji="0" lang="da-DK" altLang="da-DK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eller </a:t>
            </a:r>
            <a:r>
              <a:rPr kumimoji="0" lang="da-DK" altLang="da-DK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mulighed </a:t>
            </a:r>
            <a:br>
              <a:rPr kumimoji="0" lang="da-DK" altLang="da-DK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kumimoji="0" lang="da-DK" altLang="da-DK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for tilslutning af beskyttelsesleder </a:t>
            </a:r>
            <a:br>
              <a:rPr kumimoji="0" lang="da-DK" altLang="da-DK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kumimoji="0" lang="da-DK" altLang="da-DK" sz="140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da-DK" altLang="da-DK" sz="14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Vaskemaskiner, opvaskemaskiner, ovne, computere med </a:t>
            </a:r>
            <a:br>
              <a:rPr kumimoji="0" lang="da-DK" altLang="da-DK" sz="14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kumimoji="0" lang="da-DK" altLang="da-DK" sz="14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jordstik, </a:t>
            </a:r>
            <a:r>
              <a:rPr lang="da-DK" altLang="da-DK" sz="1400" b="1" i="1" dirty="0">
                <a:solidFill>
                  <a:srgbClr val="000000"/>
                </a:solidFill>
                <a:latin typeface="Arial" panose="020B0604020202020204" pitchFamily="34" charset="0"/>
              </a:rPr>
              <a:t>vores </a:t>
            </a:r>
            <a:r>
              <a:rPr lang="da-DK" altLang="da-DK" sz="1400" b="1" i="1" dirty="0" err="1">
                <a:solidFill>
                  <a:srgbClr val="000000"/>
                </a:solidFill>
                <a:latin typeface="Arial" panose="020B0604020202020204" pitchFamily="34" charset="0"/>
              </a:rPr>
              <a:t>elkeddel</a:t>
            </a:r>
            <a:r>
              <a:rPr kumimoji="0" lang="da-DK" altLang="da-DK" sz="14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osv. </a:t>
            </a:r>
            <a:br>
              <a:rPr kumimoji="0" lang="da-DK" altLang="da-DK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kumimoji="0" lang="da-DK" altLang="da-DK" sz="140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da-DK" altLang="da-DK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Klasse 2</a:t>
            </a:r>
            <a:br>
              <a:rPr kumimoji="0" lang="da-DK" altLang="da-DK" sz="18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kumimoji="0" lang="da-DK" altLang="da-DK" sz="180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a-DK" altLang="da-DK" sz="1400" dirty="0">
                <a:solidFill>
                  <a:srgbClr val="000000"/>
                </a:solidFill>
                <a:latin typeface="Arial" panose="020B0604020202020204" pitchFamily="34" charset="0"/>
              </a:rPr>
              <a:t>Produkter der er dobbeltisoleret – Altså produceret så der </a:t>
            </a:r>
            <a:br>
              <a:rPr lang="da-DK" altLang="da-DK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a-DK" altLang="da-DK" sz="1400" dirty="0">
                <a:solidFill>
                  <a:srgbClr val="000000"/>
                </a:solidFill>
                <a:latin typeface="Arial" panose="020B0604020202020204" pitchFamily="34" charset="0"/>
              </a:rPr>
              <a:t>ikke er risiko for at spændingsførende dele bliver </a:t>
            </a:r>
            <a:r>
              <a:rPr lang="da-DK" altLang="da-DK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berørbare</a:t>
            </a:r>
            <a:r>
              <a:rPr lang="da-DK" altLang="da-DK" sz="14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br>
              <a:rPr lang="da-DK" altLang="da-DK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a-DK" altLang="da-DK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742950" lvl="1" indent="-28575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da-DK" altLang="da-DK" sz="14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Lamper, støvsuger, hårdtørre, mobilopladere, </a:t>
            </a:r>
            <a:r>
              <a:rPr kumimoji="0" lang="da-DK" altLang="da-DK" sz="14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oplader til </a:t>
            </a:r>
            <a:r>
              <a:rPr lang="da-DK" altLang="da-DK" sz="1400" b="1" i="1" dirty="0" err="1">
                <a:solidFill>
                  <a:srgbClr val="000000"/>
                </a:solidFill>
                <a:latin typeface="Arial" panose="020B0604020202020204" pitchFamily="34" charset="0"/>
              </a:rPr>
              <a:t>mac</a:t>
            </a:r>
            <a:br>
              <a:rPr kumimoji="0" lang="da-DK" altLang="da-DK" sz="12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kumimoji="0" lang="da-DK" altLang="da-DK" sz="120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da-DK" altLang="da-DK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05602EEB-C02C-43BF-D3D7-797D9B6466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2561" y="2327687"/>
            <a:ext cx="441779" cy="423426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5E15E6E2-3570-647C-7558-0A4DA8EF6F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2561" y="4056052"/>
            <a:ext cx="552198" cy="50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419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AD3A24-2FEB-3A77-83E9-707900EEBF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1A7094-1CCC-7747-7A2A-D597126CA0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047" y="534080"/>
            <a:ext cx="5291663" cy="162877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000" dirty="0" err="1"/>
              <a:t>Overførsel</a:t>
            </a:r>
            <a:r>
              <a:rPr lang="en-US" sz="4000" dirty="0"/>
              <a:t> </a:t>
            </a:r>
            <a:r>
              <a:rPr lang="en-US" sz="4000" dirty="0" err="1"/>
              <a:t>af</a:t>
            </a:r>
            <a:r>
              <a:rPr lang="en-US" sz="4000" dirty="0"/>
              <a:t> </a:t>
            </a:r>
            <a:r>
              <a:rPr lang="en-US" sz="4000" dirty="0" err="1"/>
              <a:t>Beskyttelsesleder</a:t>
            </a:r>
            <a:endParaRPr lang="en-US" sz="4000" dirty="0"/>
          </a:p>
        </p:txBody>
      </p:sp>
      <p:pic>
        <p:nvPicPr>
          <p:cNvPr id="1026" name="Picture 2" descr="83853 IEC Mærkat - Beskyttelsesleder uden kendetegn">
            <a:extLst>
              <a:ext uri="{FF2B5EF4-FFF2-40B4-BE49-F238E27FC236}">
                <a16:creationId xmlns:a16="http://schemas.microsoft.com/office/drawing/2014/main" id="{55A701E2-525A-D694-4651-22BAD4E17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7" r="5514"/>
          <a:stretch>
            <a:fillRect/>
          </a:stretch>
        </p:blipFill>
        <p:spPr bwMode="auto">
          <a:xfrm>
            <a:off x="6096001" y="0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C0466383-5DFC-AABC-247E-D222B6DEB75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641047" y="2311990"/>
            <a:ext cx="6192721" cy="301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a-DK" altLang="da-D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Stikkontakt og stikprop skal kunne kombineres → ellers </a:t>
            </a:r>
            <a:br>
              <a:rPr kumimoji="0" lang="da-DK" altLang="da-D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kumimoji="0" lang="da-DK" altLang="da-D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kræves det at ejeren skal </a:t>
            </a:r>
            <a:r>
              <a:rPr kumimoji="0" lang="da-DK" altLang="da-DK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udskifte stikkontakt, </a:t>
            </a:r>
            <a:br>
              <a:rPr kumimoji="0" lang="da-DK" altLang="da-DK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kumimoji="0" lang="da-DK" altLang="da-DK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stikprop eller bruge en adapter</a:t>
            </a:r>
            <a:br>
              <a:rPr kumimoji="0" lang="da-DK" altLang="da-DK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kumimoji="0" lang="da-DK" altLang="da-DK" sz="18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a-DK" altLang="da-DK" sz="1800" b="1" dirty="0">
                <a:solidFill>
                  <a:srgbClr val="000000"/>
                </a:solidFill>
                <a:latin typeface="Arial" panose="020B0604020202020204" pitchFamily="34" charset="0"/>
              </a:rPr>
              <a:t>For boliger gælder det:</a:t>
            </a:r>
            <a:br>
              <a:rPr lang="da-DK" altLang="da-DK" sz="1800" b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a-DK" altLang="da-DK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742950" lvl="1" indent="-28575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da-DK" altLang="da-DK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Efter 1. juli 2017:</a:t>
            </a:r>
            <a:r>
              <a:rPr kumimoji="0" lang="da-DK" altLang="da-D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beskyttelsesleder skal overføres</a:t>
            </a:r>
            <a:br>
              <a:rPr kumimoji="0" lang="da-DK" altLang="da-D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kumimoji="0" lang="da-DK" altLang="da-DK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da-DK" altLang="da-DK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Før 1. juli 2017:</a:t>
            </a:r>
            <a:r>
              <a:rPr kumimoji="0" lang="da-DK" altLang="da-DK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kan undlades hvis der er </a:t>
            </a:r>
            <a:r>
              <a:rPr kumimoji="0" lang="da-DK" altLang="da-DK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RCD ≤ 30 mA</a:t>
            </a:r>
            <a:br>
              <a:rPr kumimoji="0" lang="da-DK" altLang="da-DK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kumimoji="0" lang="da-DK" altLang="da-DK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kumimoji="0" lang="da-DK" altLang="da-DK" sz="1600" i="1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da-DK" altLang="da-DK" sz="1600" i="1" dirty="0" err="1">
                <a:solidFill>
                  <a:srgbClr val="000000"/>
                </a:solidFill>
                <a:latin typeface="Arial" panose="020B0604020202020204" pitchFamily="34" charset="0"/>
              </a:rPr>
              <a:t>Eli</a:t>
            </a:r>
            <a:r>
              <a:rPr kumimoji="0" lang="da-DK" altLang="da-DK" sz="1600" i="1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nstillationsbekendtgørelsen</a:t>
            </a:r>
            <a:r>
              <a:rPr kumimoji="0" lang="da-DK" altLang="da-DK" sz="1600" i="1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§54)</a:t>
            </a:r>
            <a:endParaRPr kumimoji="0" lang="da-DK" altLang="da-DK" sz="1600" b="0" i="1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456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3AD8B9-97F8-D8A5-FA74-45B56F03A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 b="1" dirty="0">
                <a:solidFill>
                  <a:srgbClr val="333333"/>
                </a:solidFill>
                <a:latin typeface="rawline"/>
              </a:rPr>
              <a:t>Forskellige typer el-produkter i klasse I</a:t>
            </a:r>
            <a:br>
              <a:rPr lang="da-DK" altLang="da-DK" b="1" dirty="0">
                <a:solidFill>
                  <a:srgbClr val="333333"/>
                </a:solidFill>
                <a:latin typeface="rawline"/>
              </a:rPr>
            </a:br>
            <a:endParaRPr lang="da-DK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4901592-E22B-DAC3-3517-E439E6AD0E5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1413112"/>
            <a:ext cx="11262699" cy="4031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52352" rIns="0" bIns="152352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kumimoji="0" lang="da-DK" altLang="da-DK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awline"/>
              </a:rPr>
              <a:t>Der findes forskellige typer af </a:t>
            </a:r>
            <a:r>
              <a:rPr kumimoji="0" lang="da-DK" altLang="da-DK" sz="18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rawline"/>
              </a:rPr>
              <a:t>elprodukter</a:t>
            </a:r>
            <a:r>
              <a:rPr kumimoji="0" lang="da-DK" altLang="da-DK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awline"/>
              </a:rPr>
              <a:t>, som er beregnet til 230V.</a:t>
            </a:r>
            <a:br>
              <a:rPr kumimoji="0" lang="da-DK" altLang="da-DK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awline"/>
              </a:rPr>
            </a:br>
            <a:endParaRPr kumimoji="0" lang="da-DK" altLang="da-DK" sz="2000" b="1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rawlin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highlight>
                  <a:srgbClr val="FFFF00"/>
                </a:highlight>
                <a:latin typeface="rawline"/>
              </a:rPr>
              <a:t>Transportable </a:t>
            </a:r>
            <a:r>
              <a:rPr kumimoji="0" lang="da-DK" altLang="da-DK" sz="2000" b="1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highlight>
                  <a:srgbClr val="FFFF00"/>
                </a:highlight>
                <a:latin typeface="rawline"/>
              </a:rPr>
              <a:t>elprodukter</a:t>
            </a:r>
            <a:r>
              <a:rPr kumimoji="0" lang="da-DK" altLang="da-DK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highlight>
                  <a:srgbClr val="FFFF00"/>
                </a:highlight>
                <a:latin typeface="rawline"/>
              </a:rPr>
              <a:t> </a:t>
            </a:r>
            <a:r>
              <a:rPr kumimoji="0" lang="da-DK" altLang="da-DK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awline"/>
              </a:rPr>
              <a:t>i klasse I</a:t>
            </a:r>
          </a:p>
          <a:p>
            <a:pPr>
              <a:lnSpc>
                <a:spcPct val="100000"/>
              </a:lnSpc>
            </a:pPr>
            <a:r>
              <a:rPr kumimoji="0" lang="da-DK" altLang="da-DK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awline"/>
              </a:rPr>
              <a:t>Almindelige transportable 230V klasse 1 el-apparater, som eksempelvis kaffemaskiner, strygejern og brødristere, </a:t>
            </a:r>
            <a:r>
              <a:rPr kumimoji="0" lang="da-DK" altLang="da-DK" sz="1800" b="0" i="1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rawline"/>
              </a:rPr>
              <a:t>skal </a:t>
            </a:r>
            <a:br>
              <a:rPr kumimoji="0" lang="da-DK" altLang="da-DK" sz="1800" b="0" i="1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rawline"/>
              </a:rPr>
            </a:br>
            <a:r>
              <a:rPr kumimoji="0" lang="da-DK" altLang="da-DK" sz="1800" b="0" i="1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rawline"/>
              </a:rPr>
              <a:t>være forsynet med en stikprop</a:t>
            </a:r>
            <a:r>
              <a:rPr kumimoji="0" lang="da-DK" altLang="da-DK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awline"/>
              </a:rPr>
              <a:t>, der giver jordforbindelse. Der er dog </a:t>
            </a:r>
            <a:r>
              <a:rPr kumimoji="0" lang="da-DK" altLang="da-DK" sz="1800" b="1" i="0" u="sng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rawline"/>
              </a:rPr>
              <a:t>ikke</a:t>
            </a:r>
            <a:r>
              <a:rPr kumimoji="0" lang="da-DK" altLang="da-DK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awline"/>
              </a:rPr>
              <a:t> krav om, at jordforbindelsen bliver overført  </a:t>
            </a:r>
            <a:br>
              <a:rPr kumimoji="0" lang="da-DK" altLang="da-DK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awline"/>
              </a:rPr>
            </a:br>
            <a:r>
              <a:rPr kumimoji="0" lang="da-DK" altLang="da-DK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awline"/>
              </a:rPr>
              <a:t>til transportable brugsgenstande i boliger opført </a:t>
            </a:r>
            <a:r>
              <a:rPr kumimoji="0" lang="da-DK" altLang="da-DK" sz="18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rawline"/>
              </a:rPr>
              <a:t>før 1. juli 2017.</a:t>
            </a:r>
            <a:endParaRPr kumimoji="0" lang="da-DK" altLang="da-DK" sz="2000" b="1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rawlin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altLang="da-DK" sz="2000" b="1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rawlin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highlight>
                  <a:srgbClr val="FFFF00"/>
                </a:highlight>
                <a:latin typeface="rawline"/>
              </a:rPr>
              <a:t>Stationære </a:t>
            </a:r>
            <a:r>
              <a:rPr kumimoji="0" lang="da-DK" altLang="da-DK" sz="2000" b="1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highlight>
                  <a:srgbClr val="FFFF00"/>
                </a:highlight>
                <a:latin typeface="rawline"/>
              </a:rPr>
              <a:t>elprodukter</a:t>
            </a:r>
            <a:r>
              <a:rPr kumimoji="0" lang="da-DK" altLang="da-DK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highlight>
                  <a:srgbClr val="FFFF00"/>
                </a:highlight>
                <a:latin typeface="rawline"/>
              </a:rPr>
              <a:t> </a:t>
            </a:r>
            <a:r>
              <a:rPr kumimoji="0" lang="da-DK" altLang="da-DK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awline"/>
              </a:rPr>
              <a:t>i klasse I</a:t>
            </a:r>
          </a:p>
          <a:p>
            <a:pPr>
              <a:lnSpc>
                <a:spcPct val="100000"/>
              </a:lnSpc>
            </a:pPr>
            <a:r>
              <a:rPr kumimoji="0" lang="da-DK" altLang="da-DK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awline"/>
              </a:rPr>
              <a:t>Når du har at gøre med el-apparater af klasse I – for eksempel køleskabe, frysere, vaskemaskiner eller fastmonterede </a:t>
            </a:r>
            <a:br>
              <a:rPr kumimoji="0" lang="da-DK" altLang="da-DK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awline"/>
              </a:rPr>
            </a:br>
            <a:r>
              <a:rPr kumimoji="0" lang="da-DK" altLang="da-DK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awline"/>
              </a:rPr>
              <a:t>el-apparater som el-ovne, </a:t>
            </a:r>
            <a:r>
              <a:rPr kumimoji="0" lang="da-DK" altLang="da-DK" sz="18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rawline"/>
              </a:rPr>
              <a:t>håndklædetørrere</a:t>
            </a:r>
            <a:r>
              <a:rPr kumimoji="0" lang="da-DK" altLang="da-DK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awline"/>
              </a:rPr>
              <a:t> og fastmonterede lamper – </a:t>
            </a:r>
            <a:r>
              <a:rPr kumimoji="0" lang="da-DK" altLang="da-DK" sz="18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rawline"/>
              </a:rPr>
              <a:t>skal jordforbindelsen overføres </a:t>
            </a:r>
            <a:br>
              <a:rPr kumimoji="0" lang="da-DK" altLang="da-DK" sz="18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rawline"/>
              </a:rPr>
            </a:br>
            <a:r>
              <a:rPr kumimoji="0" lang="da-DK" altLang="da-DK" sz="18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rawline"/>
              </a:rPr>
              <a:t>fra stikkontakten</a:t>
            </a:r>
            <a:r>
              <a:rPr kumimoji="0" lang="da-DK" altLang="da-DK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awline"/>
              </a:rPr>
              <a:t>.</a:t>
            </a:r>
            <a:br>
              <a:rPr kumimoji="0" lang="da-DK" altLang="da-DK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awline"/>
              </a:rPr>
            </a:br>
            <a:endParaRPr kumimoji="0" lang="da-DK" altLang="da-DK" sz="18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rawlin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awline"/>
              </a:rPr>
              <a:t>Beskyttelsesjorden bliver overført ved anvendelse af en stikprop med samme jordsystem.</a:t>
            </a:r>
            <a:endParaRPr kumimoji="0" lang="da-DK" altLang="da-DK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B3FEF698-792F-F1A6-69A9-C6D140D44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6500" y="5311775"/>
            <a:ext cx="25273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856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C98A213-5994-475E-B327-DC6EC27FB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B2D4EE3-1D62-8E52-7B95-1C59CB85A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670218"/>
            <a:ext cx="10909640" cy="1065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100"/>
              <a:t>Stikkontakter, Stikpropper og Adaptere </a:t>
            </a: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4B030A0D-0DAD-4A99-89BB-419527D6A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9376" y="1800088"/>
            <a:ext cx="5410200" cy="18288"/>
          </a:xfrm>
          <a:custGeom>
            <a:avLst/>
            <a:gdLst>
              <a:gd name="csX0" fmla="*/ 0 w 5410200"/>
              <a:gd name="csY0" fmla="*/ 0 h 18288"/>
              <a:gd name="csX1" fmla="*/ 568071 w 5410200"/>
              <a:gd name="csY1" fmla="*/ 0 h 18288"/>
              <a:gd name="csX2" fmla="*/ 1298448 w 5410200"/>
              <a:gd name="csY2" fmla="*/ 0 h 18288"/>
              <a:gd name="csX3" fmla="*/ 1920621 w 5410200"/>
              <a:gd name="csY3" fmla="*/ 0 h 18288"/>
              <a:gd name="csX4" fmla="*/ 2488692 w 5410200"/>
              <a:gd name="csY4" fmla="*/ 0 h 18288"/>
              <a:gd name="csX5" fmla="*/ 3219069 w 5410200"/>
              <a:gd name="csY5" fmla="*/ 0 h 18288"/>
              <a:gd name="csX6" fmla="*/ 3895344 w 5410200"/>
              <a:gd name="csY6" fmla="*/ 0 h 18288"/>
              <a:gd name="csX7" fmla="*/ 4571619 w 5410200"/>
              <a:gd name="csY7" fmla="*/ 0 h 18288"/>
              <a:gd name="csX8" fmla="*/ 5410200 w 5410200"/>
              <a:gd name="csY8" fmla="*/ 0 h 18288"/>
              <a:gd name="csX9" fmla="*/ 5410200 w 5410200"/>
              <a:gd name="csY9" fmla="*/ 18288 h 18288"/>
              <a:gd name="csX10" fmla="*/ 4842129 w 5410200"/>
              <a:gd name="csY10" fmla="*/ 18288 h 18288"/>
              <a:gd name="csX11" fmla="*/ 4328160 w 5410200"/>
              <a:gd name="csY11" fmla="*/ 18288 h 18288"/>
              <a:gd name="csX12" fmla="*/ 3597783 w 5410200"/>
              <a:gd name="csY12" fmla="*/ 18288 h 18288"/>
              <a:gd name="csX13" fmla="*/ 3029712 w 5410200"/>
              <a:gd name="csY13" fmla="*/ 18288 h 18288"/>
              <a:gd name="csX14" fmla="*/ 2299335 w 5410200"/>
              <a:gd name="csY14" fmla="*/ 18288 h 18288"/>
              <a:gd name="csX15" fmla="*/ 1514856 w 5410200"/>
              <a:gd name="csY15" fmla="*/ 18288 h 18288"/>
              <a:gd name="csX16" fmla="*/ 892683 w 5410200"/>
              <a:gd name="csY16" fmla="*/ 18288 h 18288"/>
              <a:gd name="csX17" fmla="*/ 0 w 5410200"/>
              <a:gd name="csY17" fmla="*/ 18288 h 18288"/>
              <a:gd name="csX18" fmla="*/ 0 w 5410200"/>
              <a:gd name="csY18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52484229-2BCB-FB3E-AD2F-4807735AB3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0685" y="2619784"/>
            <a:ext cx="2682029" cy="3600041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8C346269-8994-9309-57D4-711A096E7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6908" y="2738017"/>
            <a:ext cx="3758184" cy="3363574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EFB08489-30A7-3C88-E3C2-BFA17405B6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1208" y="2817879"/>
            <a:ext cx="3758184" cy="320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059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E9575C-CA46-2B11-5705-1DF3F3DB1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138036"/>
            <a:ext cx="3962400" cy="14024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/>
              <a:t>Stikkontakter 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felt 5">
            <a:extLst>
              <a:ext uri="{FF2B5EF4-FFF2-40B4-BE49-F238E27FC236}">
                <a16:creationId xmlns:a16="http://schemas.microsoft.com/office/drawing/2014/main" id="{27781F65-4689-E39D-8D58-BA7744DB1E17}"/>
              </a:ext>
            </a:extLst>
          </p:cNvPr>
          <p:cNvSpPr txBox="1"/>
          <p:nvPr/>
        </p:nvSpPr>
        <p:spPr>
          <a:xfrm>
            <a:off x="762001" y="2551176"/>
            <a:ext cx="4187370" cy="35912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err="1"/>
              <a:t>Sidejord</a:t>
            </a:r>
            <a:r>
              <a:rPr lang="en-US" sz="2000" b="1" dirty="0"/>
              <a:t> </a:t>
            </a:r>
            <a:r>
              <a:rPr lang="en-US" sz="2000" dirty="0"/>
              <a:t>( Den </a:t>
            </a:r>
            <a:r>
              <a:rPr lang="en-US" sz="2000" dirty="0" err="1"/>
              <a:t>Tyske</a:t>
            </a:r>
            <a:r>
              <a:rPr lang="en-US" sz="2000" dirty="0"/>
              <a:t> </a:t>
            </a:r>
            <a:r>
              <a:rPr lang="en-US" sz="2000" dirty="0" err="1"/>
              <a:t>Schuko</a:t>
            </a:r>
            <a:r>
              <a:rPr lang="en-US" sz="2000" dirty="0"/>
              <a:t> )</a:t>
            </a:r>
            <a:br>
              <a:rPr lang="en-US" sz="2000" dirty="0"/>
            </a:br>
            <a:endParaRPr lang="en-US" sz="20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err="1"/>
              <a:t>Pindjord</a:t>
            </a:r>
            <a:r>
              <a:rPr lang="en-US" sz="2000" dirty="0"/>
              <a:t> ( Den Franske )</a:t>
            </a:r>
            <a:br>
              <a:rPr lang="en-US" sz="2000" dirty="0"/>
            </a:br>
            <a:endParaRPr lang="en-US" sz="2000" b="1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Den </a:t>
            </a:r>
            <a:r>
              <a:rPr lang="en-US" sz="2000" b="1" dirty="0" err="1"/>
              <a:t>almindelige</a:t>
            </a:r>
            <a:r>
              <a:rPr lang="en-US" sz="2000" b="1" dirty="0"/>
              <a:t> </a:t>
            </a:r>
            <a:r>
              <a:rPr lang="en-US" sz="2000" dirty="0"/>
              <a:t>( Den Danske )</a:t>
            </a:r>
            <a:br>
              <a:rPr lang="en-US" sz="2000" dirty="0"/>
            </a:br>
            <a:br>
              <a:rPr lang="en-US" sz="2000" dirty="0"/>
            </a:br>
            <a:endParaRPr lang="en-US" sz="20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1" dirty="0"/>
              <a:t>(</a:t>
            </a:r>
            <a:r>
              <a:rPr lang="en-US" sz="2000" i="1" dirty="0" err="1"/>
              <a:t>Må</a:t>
            </a:r>
            <a:r>
              <a:rPr lang="en-US" sz="2000" i="1" dirty="0"/>
              <a:t> gerne </a:t>
            </a:r>
            <a:r>
              <a:rPr lang="en-US" sz="2000" i="1" dirty="0" err="1"/>
              <a:t>blandes</a:t>
            </a:r>
            <a:r>
              <a:rPr lang="en-US" sz="2000" i="1" dirty="0"/>
              <a:t> I </a:t>
            </a:r>
            <a:r>
              <a:rPr lang="en-US" sz="2000" i="1" dirty="0" err="1"/>
              <a:t>boligen</a:t>
            </a:r>
            <a:r>
              <a:rPr lang="en-US" sz="2000" i="1" dirty="0"/>
              <a:t>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AB11B05-5E59-5B88-D8DB-0E975DEAE4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64727" y="0"/>
            <a:ext cx="6927273" cy="6876532"/>
          </a:xfrm>
          <a:prstGeom prst="rect">
            <a:avLst/>
          </a:prstGeom>
          <a:solidFill>
            <a:schemeClr val="bg1">
              <a:lumMod val="9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19BC889A-5059-2913-4E2C-DFA81FA400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16953"/>
            <a:ext cx="2658860" cy="3629842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F2D60748-7CDE-0B73-D341-ADB59D7602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5278" y="968852"/>
            <a:ext cx="2378539" cy="2372592"/>
          </a:xfrm>
          <a:prstGeom prst="rect">
            <a:avLst/>
          </a:prstGeom>
        </p:spPr>
      </p:pic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7BC26DBE-3BC9-82D5-0955-B4F3155801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8935278" y="3524333"/>
            <a:ext cx="1838860" cy="246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623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8CE79A-7A36-A92F-6958-E1CAC1437E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3">
            <a:extLst>
              <a:ext uri="{FF2B5EF4-FFF2-40B4-BE49-F238E27FC236}">
                <a16:creationId xmlns:a16="http://schemas.microsoft.com/office/drawing/2014/main" id="{EE30EEB6-1483-4128-8331-806627678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8F5F20-4C44-0328-1207-27929CB0A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32461"/>
            <a:ext cx="3378085" cy="100605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Stikpropper</a:t>
            </a:r>
            <a:endParaRPr lang="en-US" sz="5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1ED61ADD-CF0C-82CF-FA41-A59BE5EC941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411" r="2" b="2"/>
          <a:stretch>
            <a:fillRect/>
          </a:stretch>
        </p:blipFill>
        <p:spPr>
          <a:xfrm>
            <a:off x="4581286" y="4"/>
            <a:ext cx="3424835" cy="3900326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5F08884B-110D-D270-EF44-E37986BA243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977" r="-1" b="-1"/>
          <a:stretch>
            <a:fillRect/>
          </a:stretch>
        </p:blipFill>
        <p:spPr>
          <a:xfrm>
            <a:off x="4590673" y="4079987"/>
            <a:ext cx="3424834" cy="2778011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8AEE5E50-7EFB-90DF-C57E-7DFD3544C45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14877"/>
          <a:stretch>
            <a:fillRect/>
          </a:stretch>
        </p:blipFill>
        <p:spPr>
          <a:xfrm>
            <a:off x="8178547" y="-2"/>
            <a:ext cx="4013450" cy="6858000"/>
          </a:xfrm>
          <a:prstGeom prst="rect">
            <a:avLst/>
          </a:prstGeom>
        </p:spPr>
      </p:pic>
      <p:sp>
        <p:nvSpPr>
          <p:cNvPr id="10" name="Tekstfelt 9">
            <a:extLst>
              <a:ext uri="{FF2B5EF4-FFF2-40B4-BE49-F238E27FC236}">
                <a16:creationId xmlns:a16="http://schemas.microsoft.com/office/drawing/2014/main" id="{C107CC2D-5569-1D64-0188-80D744D98392}"/>
              </a:ext>
            </a:extLst>
          </p:cNvPr>
          <p:cNvSpPr txBox="1"/>
          <p:nvPr/>
        </p:nvSpPr>
        <p:spPr>
          <a:xfrm>
            <a:off x="702193" y="2859315"/>
            <a:ext cx="3656194" cy="322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b="1" dirty="0"/>
              <a:t>Skal </a:t>
            </a:r>
            <a:r>
              <a:rPr lang="en-US" b="1" dirty="0" err="1"/>
              <a:t>kunne</a:t>
            </a:r>
            <a:r>
              <a:rPr lang="en-US" b="1" dirty="0"/>
              <a:t> </a:t>
            </a:r>
            <a:r>
              <a:rPr lang="en-US" b="1" dirty="0" err="1"/>
              <a:t>kombineres</a:t>
            </a:r>
            <a:r>
              <a:rPr lang="en-US" b="1" dirty="0"/>
              <a:t> med </a:t>
            </a:r>
            <a:br>
              <a:rPr lang="en-US" b="1" dirty="0"/>
            </a:br>
            <a:r>
              <a:rPr lang="en-US" b="1" dirty="0" err="1"/>
              <a:t>kontakterne</a:t>
            </a:r>
            <a:br>
              <a:rPr lang="en-US" b="1" dirty="0"/>
            </a:br>
            <a:endParaRPr lang="en-US" b="1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err="1"/>
              <a:t>Sidejord</a:t>
            </a:r>
            <a:r>
              <a:rPr lang="en-US" b="1" dirty="0"/>
              <a:t> </a:t>
            </a:r>
            <a:r>
              <a:rPr lang="en-US" dirty="0"/>
              <a:t>( Den </a:t>
            </a:r>
            <a:r>
              <a:rPr lang="en-US" dirty="0" err="1"/>
              <a:t>Tyske</a:t>
            </a:r>
            <a:r>
              <a:rPr lang="en-US" dirty="0"/>
              <a:t> </a:t>
            </a:r>
            <a:r>
              <a:rPr lang="en-US" dirty="0" err="1"/>
              <a:t>Schuko</a:t>
            </a:r>
            <a:r>
              <a:rPr lang="en-US" dirty="0"/>
              <a:t> )</a:t>
            </a:r>
            <a:br>
              <a:rPr lang="en-US" dirty="0"/>
            </a:br>
            <a:endParaRPr lang="en-US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err="1"/>
              <a:t>Pindjord</a:t>
            </a:r>
            <a:r>
              <a:rPr lang="en-US" dirty="0"/>
              <a:t> ( Den Franske )</a:t>
            </a:r>
            <a:br>
              <a:rPr lang="en-US" dirty="0"/>
            </a:br>
            <a:endParaRPr lang="en-US" b="1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Den </a:t>
            </a:r>
            <a:r>
              <a:rPr lang="en-US" b="1" dirty="0" err="1"/>
              <a:t>almindelige</a:t>
            </a:r>
            <a:r>
              <a:rPr lang="en-US" b="1" dirty="0"/>
              <a:t> </a:t>
            </a:r>
            <a:r>
              <a:rPr lang="en-US" dirty="0"/>
              <a:t>( Den Danske )</a:t>
            </a:r>
          </a:p>
          <a:p>
            <a:br>
              <a:rPr lang="da-DK" dirty="0"/>
            </a:b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Ellers….</a:t>
            </a:r>
          </a:p>
        </p:txBody>
      </p:sp>
    </p:spTree>
    <p:extLst>
      <p:ext uri="{BB962C8B-B14F-4D97-AF65-F5344CB8AC3E}">
        <p14:creationId xmlns:p14="http://schemas.microsoft.com/office/powerpoint/2010/main" val="594224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1359</TotalTime>
  <Words>687</Words>
  <Application>Microsoft Office PowerPoint</Application>
  <PresentationFormat>Widescreen</PresentationFormat>
  <Paragraphs>80</Paragraphs>
  <Slides>13</Slides>
  <Notes>5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13</vt:i4>
      </vt:variant>
    </vt:vector>
  </HeadingPairs>
  <TitlesOfParts>
    <vt:vector size="18" baseType="lpstr">
      <vt:lpstr>Aptos</vt:lpstr>
      <vt:lpstr>Aptos Display</vt:lpstr>
      <vt:lpstr>Arial</vt:lpstr>
      <vt:lpstr>rawline</vt:lpstr>
      <vt:lpstr>Office-tema</vt:lpstr>
      <vt:lpstr>Overførsel af Beskyttelsesleder</vt:lpstr>
      <vt:lpstr>Overførsel af Beskyttelsesleder</vt:lpstr>
      <vt:lpstr>Overførsel af Beskyttelsesleder</vt:lpstr>
      <vt:lpstr>Overførsel af Beskyttelsesleder</vt:lpstr>
      <vt:lpstr>Overførsel af Beskyttelsesleder</vt:lpstr>
      <vt:lpstr>Forskellige typer el-produkter i klasse I </vt:lpstr>
      <vt:lpstr>Stikkontakter, Stikpropper og Adaptere </vt:lpstr>
      <vt:lpstr>Stikkontakter </vt:lpstr>
      <vt:lpstr>Stikpropper</vt:lpstr>
      <vt:lpstr>Adaptere</vt:lpstr>
      <vt:lpstr>Andre måder at overføre</vt:lpstr>
      <vt:lpstr>PEN-leder </vt:lpstr>
      <vt:lpstr>PEN-leder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Frederik Frost Engdahl</dc:creator>
  <cp:lastModifiedBy>Martin Surrow</cp:lastModifiedBy>
  <cp:revision>7</cp:revision>
  <dcterms:created xsi:type="dcterms:W3CDTF">2026-04-09T08:34:45Z</dcterms:created>
  <dcterms:modified xsi:type="dcterms:W3CDTF">2026-04-13T07:14:39Z</dcterms:modified>
</cp:coreProperties>
</file>