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 id="2147484104" r:id="rId2"/>
  </p:sldMasterIdLst>
  <p:sldIdLst>
    <p:sldId id="352" r:id="rId3"/>
    <p:sldId id="353" r:id="rId4"/>
    <p:sldId id="354" r:id="rId5"/>
    <p:sldId id="326" r:id="rId6"/>
    <p:sldId id="361" r:id="rId7"/>
    <p:sldId id="356" r:id="rId8"/>
    <p:sldId id="366" r:id="rId9"/>
    <p:sldId id="357" r:id="rId10"/>
    <p:sldId id="391" r:id="rId11"/>
    <p:sldId id="392" r:id="rId12"/>
    <p:sldId id="393" r:id="rId13"/>
    <p:sldId id="394" r:id="rId14"/>
    <p:sldId id="404" r:id="rId15"/>
    <p:sldId id="405" r:id="rId16"/>
    <p:sldId id="358" r:id="rId17"/>
    <p:sldId id="395" r:id="rId18"/>
    <p:sldId id="396" r:id="rId19"/>
    <p:sldId id="397" r:id="rId20"/>
    <p:sldId id="398" r:id="rId21"/>
    <p:sldId id="399" r:id="rId22"/>
    <p:sldId id="400" r:id="rId23"/>
    <p:sldId id="401" r:id="rId24"/>
    <p:sldId id="367" r:id="rId25"/>
    <p:sldId id="359" r:id="rId26"/>
    <p:sldId id="360" r:id="rId27"/>
    <p:sldId id="380" r:id="rId28"/>
    <p:sldId id="381" r:id="rId29"/>
    <p:sldId id="382" r:id="rId30"/>
    <p:sldId id="383" r:id="rId31"/>
    <p:sldId id="384" r:id="rId32"/>
    <p:sldId id="385" r:id="rId33"/>
    <p:sldId id="386" r:id="rId34"/>
    <p:sldId id="387" r:id="rId35"/>
    <p:sldId id="388" r:id="rId36"/>
    <p:sldId id="389" r:id="rId37"/>
    <p:sldId id="390" r:id="rId38"/>
    <p:sldId id="362" r:id="rId39"/>
    <p:sldId id="364" r:id="rId40"/>
    <p:sldId id="365" r:id="rId41"/>
    <p:sldId id="277" r:id="rId42"/>
    <p:sldId id="278" r:id="rId43"/>
    <p:sldId id="304" r:id="rId44"/>
    <p:sldId id="306" r:id="rId45"/>
    <p:sldId id="307" r:id="rId46"/>
    <p:sldId id="279" r:id="rId47"/>
    <p:sldId id="280" r:id="rId48"/>
    <p:sldId id="281" r:id="rId49"/>
    <p:sldId id="282" r:id="rId50"/>
    <p:sldId id="283" r:id="rId51"/>
    <p:sldId id="284" r:id="rId52"/>
    <p:sldId id="286" r:id="rId53"/>
    <p:sldId id="287" r:id="rId54"/>
    <p:sldId id="288" r:id="rId55"/>
    <p:sldId id="289" r:id="rId56"/>
    <p:sldId id="290" r:id="rId57"/>
    <p:sldId id="292" r:id="rId58"/>
    <p:sldId id="293" r:id="rId59"/>
    <p:sldId id="294" r:id="rId60"/>
    <p:sldId id="296" r:id="rId61"/>
    <p:sldId id="271" r:id="rId62"/>
    <p:sldId id="272" r:id="rId63"/>
    <p:sldId id="273" r:id="rId64"/>
    <p:sldId id="268" r:id="rId65"/>
    <p:sldId id="261" r:id="rId66"/>
    <p:sldId id="276" r:id="rId67"/>
    <p:sldId id="259" r:id="rId68"/>
    <p:sldId id="260" r:id="rId69"/>
    <p:sldId id="267" r:id="rId70"/>
    <p:sldId id="274" r:id="rId71"/>
    <p:sldId id="257" r:id="rId72"/>
    <p:sldId id="269" r:id="rId73"/>
    <p:sldId id="297" r:id="rId74"/>
    <p:sldId id="298" r:id="rId75"/>
    <p:sldId id="299" r:id="rId76"/>
    <p:sldId id="300" r:id="rId77"/>
    <p:sldId id="270" r:id="rId78"/>
    <p:sldId id="301" r:id="rId79"/>
    <p:sldId id="325" r:id="rId80"/>
    <p:sldId id="328" r:id="rId81"/>
    <p:sldId id="329" r:id="rId82"/>
    <p:sldId id="368" r:id="rId83"/>
    <p:sldId id="369" r:id="rId84"/>
    <p:sldId id="371" r:id="rId85"/>
    <p:sldId id="372" r:id="rId86"/>
    <p:sldId id="373" r:id="rId87"/>
    <p:sldId id="374" r:id="rId88"/>
    <p:sldId id="375" r:id="rId89"/>
    <p:sldId id="376" r:id="rId90"/>
    <p:sldId id="377" r:id="rId91"/>
    <p:sldId id="378" r:id="rId92"/>
    <p:sldId id="379" r:id="rId93"/>
    <p:sldId id="330" r:id="rId94"/>
    <p:sldId id="331" r:id="rId95"/>
    <p:sldId id="402" r:id="rId96"/>
    <p:sldId id="403" r:id="rId97"/>
    <p:sldId id="332" r:id="rId98"/>
    <p:sldId id="333" r:id="rId99"/>
    <p:sldId id="334" r:id="rId100"/>
    <p:sldId id="335" r:id="rId101"/>
    <p:sldId id="342" r:id="rId102"/>
    <p:sldId id="349" r:id="rId103"/>
    <p:sldId id="350" r:id="rId104"/>
  </p:sldIdLst>
  <p:sldSz cx="9144000" cy="6858000" type="screen4x3"/>
  <p:notesSz cx="6858000" cy="9144000"/>
  <p:defaultTextStyle>
    <a:defPPr>
      <a:defRPr lang="da-D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07D7F0-C8E5-44E3-AABD-DA74E768EE9C}" v="3" dt="2024-11-27T06:08:19.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186"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5/10/relationships/revisionInfo" Target="revisionInfo.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da-DK"/>
              <a:t>Klik for at redigere i master</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da-DK"/>
              <a:t>Klik for at redigere i master</a:t>
            </a:r>
            <a:endParaRPr lang="en-US" dirty="0"/>
          </a:p>
        </p:txBody>
      </p:sp>
      <p:sp>
        <p:nvSpPr>
          <p:cNvPr id="4" name="Date Placeholder 3">
            <a:extLst>
              <a:ext uri="{FF2B5EF4-FFF2-40B4-BE49-F238E27FC236}">
                <a16:creationId xmlns:a16="http://schemas.microsoft.com/office/drawing/2014/main" id="{ACDD5DFE-7AC6-5003-AD1A-3DEDF00E0348}"/>
              </a:ext>
            </a:extLst>
          </p:cNvPr>
          <p:cNvSpPr>
            <a:spLocks noGrp="1"/>
          </p:cNvSpPr>
          <p:nvPr>
            <p:ph type="dt" sz="half" idx="10"/>
          </p:nvPr>
        </p:nvSpPr>
        <p:spPr/>
        <p:txBody>
          <a:bodyPr/>
          <a:lstStyle>
            <a:lvl1pPr>
              <a:defRPr/>
            </a:lvl1pPr>
          </a:lstStyle>
          <a:p>
            <a:pPr>
              <a:defRPr/>
            </a:pPr>
            <a:endParaRPr lang="da-DK"/>
          </a:p>
        </p:txBody>
      </p:sp>
      <p:sp>
        <p:nvSpPr>
          <p:cNvPr id="5" name="Footer Placeholder 4">
            <a:extLst>
              <a:ext uri="{FF2B5EF4-FFF2-40B4-BE49-F238E27FC236}">
                <a16:creationId xmlns:a16="http://schemas.microsoft.com/office/drawing/2014/main" id="{4FBF2181-0E6D-3FB5-8E49-BA5226611CE9}"/>
              </a:ext>
            </a:extLst>
          </p:cNvPr>
          <p:cNvSpPr>
            <a:spLocks noGrp="1"/>
          </p:cNvSpPr>
          <p:nvPr>
            <p:ph type="ftr" sz="quarter" idx="11"/>
          </p:nvPr>
        </p:nvSpPr>
        <p:spPr/>
        <p:txBody>
          <a:bodyPr/>
          <a:lstStyle>
            <a:lvl1pPr>
              <a:defRPr/>
            </a:lvl1pPr>
          </a:lstStyle>
          <a:p>
            <a:pPr>
              <a:defRPr/>
            </a:pPr>
            <a:endParaRPr lang="da-DK"/>
          </a:p>
        </p:txBody>
      </p:sp>
      <p:sp>
        <p:nvSpPr>
          <p:cNvPr id="6" name="Slide Number Placeholder 5">
            <a:extLst>
              <a:ext uri="{FF2B5EF4-FFF2-40B4-BE49-F238E27FC236}">
                <a16:creationId xmlns:a16="http://schemas.microsoft.com/office/drawing/2014/main" id="{7375D6F6-DD42-8310-F008-32A72D066096}"/>
              </a:ext>
            </a:extLst>
          </p:cNvPr>
          <p:cNvSpPr>
            <a:spLocks noGrp="1"/>
          </p:cNvSpPr>
          <p:nvPr>
            <p:ph type="sldNum" sz="quarter" idx="12"/>
          </p:nvPr>
        </p:nvSpPr>
        <p:spPr/>
        <p:txBody>
          <a:bodyPr/>
          <a:lstStyle>
            <a:lvl1pPr>
              <a:defRPr/>
            </a:lvl1pPr>
          </a:lstStyle>
          <a:p>
            <a:fld id="{48624070-93B3-4EFB-AE5F-F589C1818CBB}" type="slidenum">
              <a:rPr lang="da-DK" altLang="da-DK"/>
              <a:pPr/>
              <a:t>‹nr.›</a:t>
            </a:fld>
            <a:endParaRPr lang="da-DK" altLang="da-DK"/>
          </a:p>
        </p:txBody>
      </p:sp>
    </p:spTree>
    <p:extLst>
      <p:ext uri="{BB962C8B-B14F-4D97-AF65-F5344CB8AC3E}">
        <p14:creationId xmlns:p14="http://schemas.microsoft.com/office/powerpoint/2010/main" val="27007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a:p>
        </p:txBody>
      </p:sp>
      <p:sp>
        <p:nvSpPr>
          <p:cNvPr id="3" name="Vertical Text Placeholder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a:extLst>
              <a:ext uri="{FF2B5EF4-FFF2-40B4-BE49-F238E27FC236}">
                <a16:creationId xmlns:a16="http://schemas.microsoft.com/office/drawing/2014/main" id="{FCD8BEA3-F90A-9917-9CB8-417D8E7F905B}"/>
              </a:ext>
            </a:extLst>
          </p:cNvPr>
          <p:cNvSpPr>
            <a:spLocks noGrp="1"/>
          </p:cNvSpPr>
          <p:nvPr>
            <p:ph type="dt" sz="half" idx="10"/>
          </p:nvPr>
        </p:nvSpPr>
        <p:spPr/>
        <p:txBody>
          <a:bodyPr/>
          <a:lstStyle>
            <a:lvl1pPr>
              <a:defRPr/>
            </a:lvl1pPr>
          </a:lstStyle>
          <a:p>
            <a:pPr>
              <a:defRPr/>
            </a:pPr>
            <a:endParaRPr lang="da-DK"/>
          </a:p>
        </p:txBody>
      </p:sp>
      <p:sp>
        <p:nvSpPr>
          <p:cNvPr id="5" name="Footer Placeholder 4">
            <a:extLst>
              <a:ext uri="{FF2B5EF4-FFF2-40B4-BE49-F238E27FC236}">
                <a16:creationId xmlns:a16="http://schemas.microsoft.com/office/drawing/2014/main" id="{5A77610B-6D03-6FF8-B317-2C743B2819B6}"/>
              </a:ext>
            </a:extLst>
          </p:cNvPr>
          <p:cNvSpPr>
            <a:spLocks noGrp="1"/>
          </p:cNvSpPr>
          <p:nvPr>
            <p:ph type="ftr" sz="quarter" idx="11"/>
          </p:nvPr>
        </p:nvSpPr>
        <p:spPr/>
        <p:txBody>
          <a:bodyPr/>
          <a:lstStyle>
            <a:lvl1pPr>
              <a:defRPr/>
            </a:lvl1pPr>
          </a:lstStyle>
          <a:p>
            <a:pPr>
              <a:defRPr/>
            </a:pPr>
            <a:endParaRPr lang="da-DK"/>
          </a:p>
        </p:txBody>
      </p:sp>
      <p:sp>
        <p:nvSpPr>
          <p:cNvPr id="6" name="Slide Number Placeholder 5">
            <a:extLst>
              <a:ext uri="{FF2B5EF4-FFF2-40B4-BE49-F238E27FC236}">
                <a16:creationId xmlns:a16="http://schemas.microsoft.com/office/drawing/2014/main" id="{4F3A9D96-6568-DAF2-543A-0CAC35F7EB38}"/>
              </a:ext>
            </a:extLst>
          </p:cNvPr>
          <p:cNvSpPr>
            <a:spLocks noGrp="1"/>
          </p:cNvSpPr>
          <p:nvPr>
            <p:ph type="sldNum" sz="quarter" idx="12"/>
          </p:nvPr>
        </p:nvSpPr>
        <p:spPr/>
        <p:txBody>
          <a:bodyPr/>
          <a:lstStyle>
            <a:lvl1pPr>
              <a:defRPr/>
            </a:lvl1pPr>
          </a:lstStyle>
          <a:p>
            <a:fld id="{1B419FF3-E459-42C5-A80B-9294035CCDF7}" type="slidenum">
              <a:rPr lang="da-DK" altLang="da-DK"/>
              <a:pPr/>
              <a:t>‹nr.›</a:t>
            </a:fld>
            <a:endParaRPr lang="da-DK" altLang="da-DK"/>
          </a:p>
        </p:txBody>
      </p:sp>
    </p:spTree>
    <p:extLst>
      <p:ext uri="{BB962C8B-B14F-4D97-AF65-F5344CB8AC3E}">
        <p14:creationId xmlns:p14="http://schemas.microsoft.com/office/powerpoint/2010/main" val="180830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da-DK"/>
              <a:t>Klik for at redigere i master</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a:extLst>
              <a:ext uri="{FF2B5EF4-FFF2-40B4-BE49-F238E27FC236}">
                <a16:creationId xmlns:a16="http://schemas.microsoft.com/office/drawing/2014/main" id="{A265B8D8-F749-9456-4809-245DF567FBBC}"/>
              </a:ext>
            </a:extLst>
          </p:cNvPr>
          <p:cNvSpPr>
            <a:spLocks noGrp="1"/>
          </p:cNvSpPr>
          <p:nvPr>
            <p:ph type="dt" sz="half" idx="10"/>
          </p:nvPr>
        </p:nvSpPr>
        <p:spPr/>
        <p:txBody>
          <a:bodyPr/>
          <a:lstStyle>
            <a:lvl1pPr>
              <a:defRPr/>
            </a:lvl1pPr>
          </a:lstStyle>
          <a:p>
            <a:pPr>
              <a:defRPr/>
            </a:pPr>
            <a:endParaRPr lang="da-DK"/>
          </a:p>
        </p:txBody>
      </p:sp>
      <p:sp>
        <p:nvSpPr>
          <p:cNvPr id="5" name="Footer Placeholder 4">
            <a:extLst>
              <a:ext uri="{FF2B5EF4-FFF2-40B4-BE49-F238E27FC236}">
                <a16:creationId xmlns:a16="http://schemas.microsoft.com/office/drawing/2014/main" id="{0BD22EFB-F91E-14E1-8851-4F6BE5694FE7}"/>
              </a:ext>
            </a:extLst>
          </p:cNvPr>
          <p:cNvSpPr>
            <a:spLocks noGrp="1"/>
          </p:cNvSpPr>
          <p:nvPr>
            <p:ph type="ftr" sz="quarter" idx="11"/>
          </p:nvPr>
        </p:nvSpPr>
        <p:spPr/>
        <p:txBody>
          <a:bodyPr/>
          <a:lstStyle>
            <a:lvl1pPr>
              <a:defRPr/>
            </a:lvl1pPr>
          </a:lstStyle>
          <a:p>
            <a:pPr>
              <a:defRPr/>
            </a:pPr>
            <a:endParaRPr lang="da-DK"/>
          </a:p>
        </p:txBody>
      </p:sp>
      <p:sp>
        <p:nvSpPr>
          <p:cNvPr id="6" name="Slide Number Placeholder 5">
            <a:extLst>
              <a:ext uri="{FF2B5EF4-FFF2-40B4-BE49-F238E27FC236}">
                <a16:creationId xmlns:a16="http://schemas.microsoft.com/office/drawing/2014/main" id="{43906276-BE82-E833-5F5B-6E06C7CBDF77}"/>
              </a:ext>
            </a:extLst>
          </p:cNvPr>
          <p:cNvSpPr>
            <a:spLocks noGrp="1"/>
          </p:cNvSpPr>
          <p:nvPr>
            <p:ph type="sldNum" sz="quarter" idx="12"/>
          </p:nvPr>
        </p:nvSpPr>
        <p:spPr/>
        <p:txBody>
          <a:bodyPr/>
          <a:lstStyle>
            <a:lvl1pPr>
              <a:defRPr/>
            </a:lvl1pPr>
          </a:lstStyle>
          <a:p>
            <a:fld id="{BB095EAF-6445-4D54-8C38-16BB458AA41A}" type="slidenum">
              <a:rPr lang="da-DK" altLang="da-DK"/>
              <a:pPr/>
              <a:t>‹nr.›</a:t>
            </a:fld>
            <a:endParaRPr lang="da-DK" altLang="da-DK"/>
          </a:p>
        </p:txBody>
      </p:sp>
    </p:spTree>
    <p:extLst>
      <p:ext uri="{BB962C8B-B14F-4D97-AF65-F5344CB8AC3E}">
        <p14:creationId xmlns:p14="http://schemas.microsoft.com/office/powerpoint/2010/main" val="400308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el og tekst over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a:t>Klik for at redigere titeltypografi i masteren</a:t>
            </a:r>
          </a:p>
        </p:txBody>
      </p:sp>
      <p:sp>
        <p:nvSpPr>
          <p:cNvPr id="3" name="Pladsholder til tekst 2"/>
          <p:cNvSpPr>
            <a:spLocks noGrp="1"/>
          </p:cNvSpPr>
          <p:nvPr>
            <p:ph type="body" sz="half" idx="1"/>
          </p:nvPr>
        </p:nvSpPr>
        <p:spPr>
          <a:xfrm>
            <a:off x="457200" y="1600200"/>
            <a:ext cx="8229600" cy="21717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57200" y="3924300"/>
            <a:ext cx="8229600" cy="21717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3">
            <a:extLst>
              <a:ext uri="{FF2B5EF4-FFF2-40B4-BE49-F238E27FC236}">
                <a16:creationId xmlns:a16="http://schemas.microsoft.com/office/drawing/2014/main" id="{A833595B-4CBD-92A1-6883-EBED93CFE95A}"/>
              </a:ext>
            </a:extLst>
          </p:cNvPr>
          <p:cNvSpPr>
            <a:spLocks noGrp="1"/>
          </p:cNvSpPr>
          <p:nvPr>
            <p:ph type="dt" sz="half" idx="10"/>
          </p:nvPr>
        </p:nvSpPr>
        <p:spPr/>
        <p:txBody>
          <a:bodyPr/>
          <a:lstStyle>
            <a:lvl1pPr>
              <a:defRPr/>
            </a:lvl1pPr>
          </a:lstStyle>
          <a:p>
            <a:pPr>
              <a:defRPr/>
            </a:pPr>
            <a:endParaRPr lang="da-DK"/>
          </a:p>
        </p:txBody>
      </p:sp>
      <p:sp>
        <p:nvSpPr>
          <p:cNvPr id="6" name="Footer Placeholder 4">
            <a:extLst>
              <a:ext uri="{FF2B5EF4-FFF2-40B4-BE49-F238E27FC236}">
                <a16:creationId xmlns:a16="http://schemas.microsoft.com/office/drawing/2014/main" id="{3A7CBE11-DE02-3829-4876-DB6143C0AF59}"/>
              </a:ext>
            </a:extLst>
          </p:cNvPr>
          <p:cNvSpPr>
            <a:spLocks noGrp="1"/>
          </p:cNvSpPr>
          <p:nvPr>
            <p:ph type="ftr" sz="quarter" idx="11"/>
          </p:nvPr>
        </p:nvSpPr>
        <p:spPr/>
        <p:txBody>
          <a:bodyPr/>
          <a:lstStyle>
            <a:lvl1pPr>
              <a:defRPr/>
            </a:lvl1pPr>
          </a:lstStyle>
          <a:p>
            <a:pPr>
              <a:defRPr/>
            </a:pPr>
            <a:endParaRPr lang="da-DK"/>
          </a:p>
        </p:txBody>
      </p:sp>
      <p:sp>
        <p:nvSpPr>
          <p:cNvPr id="7" name="Slide Number Placeholder 5">
            <a:extLst>
              <a:ext uri="{FF2B5EF4-FFF2-40B4-BE49-F238E27FC236}">
                <a16:creationId xmlns:a16="http://schemas.microsoft.com/office/drawing/2014/main" id="{B3FA8E66-A066-E64F-6E04-CB01E74628F5}"/>
              </a:ext>
            </a:extLst>
          </p:cNvPr>
          <p:cNvSpPr>
            <a:spLocks noGrp="1"/>
          </p:cNvSpPr>
          <p:nvPr>
            <p:ph type="sldNum" sz="quarter" idx="12"/>
          </p:nvPr>
        </p:nvSpPr>
        <p:spPr/>
        <p:txBody>
          <a:bodyPr/>
          <a:lstStyle>
            <a:lvl1pPr>
              <a:defRPr/>
            </a:lvl1pPr>
          </a:lstStyle>
          <a:p>
            <a:fld id="{08BDCA96-0E87-427D-879F-3933A9A93148}" type="slidenum">
              <a:rPr lang="da-DK" altLang="da-DK"/>
              <a:pPr/>
              <a:t>‹nr.›</a:t>
            </a:fld>
            <a:endParaRPr lang="da-DK" altLang="da-DK"/>
          </a:p>
        </p:txBody>
      </p:sp>
    </p:spTree>
    <p:extLst>
      <p:ext uri="{BB962C8B-B14F-4D97-AF65-F5344CB8AC3E}">
        <p14:creationId xmlns:p14="http://schemas.microsoft.com/office/powerpoint/2010/main" val="1946206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a:t>Klik for at redigere titeltypografi i masteren</a:t>
            </a:r>
          </a:p>
        </p:txBody>
      </p:sp>
      <p:sp>
        <p:nvSpPr>
          <p:cNvPr id="3" name="Pladsholder til tekst 2"/>
          <p:cNvSpPr>
            <a:spLocks noGrp="1"/>
          </p:cNvSpPr>
          <p:nvPr>
            <p:ph type="body" sz="half" idx="1"/>
          </p:nvPr>
        </p:nvSpPr>
        <p:spPr>
          <a:xfrm>
            <a:off x="457200" y="1600200"/>
            <a:ext cx="4038600" cy="4530725"/>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30725"/>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3">
            <a:extLst>
              <a:ext uri="{FF2B5EF4-FFF2-40B4-BE49-F238E27FC236}">
                <a16:creationId xmlns:a16="http://schemas.microsoft.com/office/drawing/2014/main" id="{3AE71741-A07D-CCEF-16C3-7FC29EDC5FE2}"/>
              </a:ext>
            </a:extLst>
          </p:cNvPr>
          <p:cNvSpPr>
            <a:spLocks noGrp="1"/>
          </p:cNvSpPr>
          <p:nvPr>
            <p:ph type="dt" sz="half" idx="10"/>
          </p:nvPr>
        </p:nvSpPr>
        <p:spPr/>
        <p:txBody>
          <a:bodyPr/>
          <a:lstStyle>
            <a:lvl1pPr>
              <a:defRPr/>
            </a:lvl1pPr>
          </a:lstStyle>
          <a:p>
            <a:pPr>
              <a:defRPr/>
            </a:pPr>
            <a:endParaRPr lang="da-DK"/>
          </a:p>
        </p:txBody>
      </p:sp>
      <p:sp>
        <p:nvSpPr>
          <p:cNvPr id="6" name="Footer Placeholder 4">
            <a:extLst>
              <a:ext uri="{FF2B5EF4-FFF2-40B4-BE49-F238E27FC236}">
                <a16:creationId xmlns:a16="http://schemas.microsoft.com/office/drawing/2014/main" id="{4996DFA5-0DA9-92E4-A76A-4443FD84B035}"/>
              </a:ext>
            </a:extLst>
          </p:cNvPr>
          <p:cNvSpPr>
            <a:spLocks noGrp="1"/>
          </p:cNvSpPr>
          <p:nvPr>
            <p:ph type="ftr" sz="quarter" idx="11"/>
          </p:nvPr>
        </p:nvSpPr>
        <p:spPr/>
        <p:txBody>
          <a:bodyPr/>
          <a:lstStyle>
            <a:lvl1pPr>
              <a:defRPr/>
            </a:lvl1pPr>
          </a:lstStyle>
          <a:p>
            <a:pPr>
              <a:defRPr/>
            </a:pPr>
            <a:endParaRPr lang="da-DK"/>
          </a:p>
        </p:txBody>
      </p:sp>
      <p:sp>
        <p:nvSpPr>
          <p:cNvPr id="7" name="Slide Number Placeholder 5">
            <a:extLst>
              <a:ext uri="{FF2B5EF4-FFF2-40B4-BE49-F238E27FC236}">
                <a16:creationId xmlns:a16="http://schemas.microsoft.com/office/drawing/2014/main" id="{448D9C21-BC57-F18B-9128-F428031C99CA}"/>
              </a:ext>
            </a:extLst>
          </p:cNvPr>
          <p:cNvSpPr>
            <a:spLocks noGrp="1"/>
          </p:cNvSpPr>
          <p:nvPr>
            <p:ph type="sldNum" sz="quarter" idx="12"/>
          </p:nvPr>
        </p:nvSpPr>
        <p:spPr/>
        <p:txBody>
          <a:bodyPr/>
          <a:lstStyle>
            <a:lvl1pPr>
              <a:defRPr/>
            </a:lvl1pPr>
          </a:lstStyle>
          <a:p>
            <a:fld id="{91C06C5E-AD08-42E1-8A79-B06CFCD2070D}" type="slidenum">
              <a:rPr lang="da-DK" altLang="da-DK"/>
              <a:pPr/>
              <a:t>‹nr.›</a:t>
            </a:fld>
            <a:endParaRPr lang="da-DK" altLang="da-DK"/>
          </a:p>
        </p:txBody>
      </p:sp>
    </p:spTree>
    <p:extLst>
      <p:ext uri="{BB962C8B-B14F-4D97-AF65-F5344CB8AC3E}">
        <p14:creationId xmlns:p14="http://schemas.microsoft.com/office/powerpoint/2010/main" val="3530466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pPr>
              <a:defRPr/>
            </a:pPr>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fld id="{EDE3885B-0CC3-4FA7-9BAA-9DE682CD1442}" type="slidenum">
              <a:rPr lang="da-DK" altLang="da-DK" smtClean="0"/>
              <a:pPr/>
              <a:t>‹nr.›</a:t>
            </a:fld>
            <a:endParaRPr lang="da-DK" altLang="da-DK"/>
          </a:p>
        </p:txBody>
      </p:sp>
    </p:spTree>
    <p:extLst>
      <p:ext uri="{BB962C8B-B14F-4D97-AF65-F5344CB8AC3E}">
        <p14:creationId xmlns:p14="http://schemas.microsoft.com/office/powerpoint/2010/main" val="3099436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a:defRPr/>
            </a:pPr>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fld id="{7F8E77B7-0B33-480E-A1E7-9A87C3E70394}" type="slidenum">
              <a:rPr lang="da-DK" altLang="da-DK" smtClean="0"/>
              <a:pPr/>
              <a:t>‹nr.›</a:t>
            </a:fld>
            <a:endParaRPr lang="da-DK" altLang="da-DK"/>
          </a:p>
        </p:txBody>
      </p:sp>
    </p:spTree>
    <p:extLst>
      <p:ext uri="{BB962C8B-B14F-4D97-AF65-F5344CB8AC3E}">
        <p14:creationId xmlns:p14="http://schemas.microsoft.com/office/powerpoint/2010/main" val="116584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pPr>
              <a:defRPr/>
            </a:pPr>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fld id="{074B43AE-BA19-4B79-AE69-5EA7B8309BED}" type="slidenum">
              <a:rPr lang="da-DK" altLang="da-DK" smtClean="0"/>
              <a:pPr/>
              <a:t>‹nr.›</a:t>
            </a:fld>
            <a:endParaRPr lang="da-DK" altLang="da-DK"/>
          </a:p>
        </p:txBody>
      </p:sp>
    </p:spTree>
    <p:extLst>
      <p:ext uri="{BB962C8B-B14F-4D97-AF65-F5344CB8AC3E}">
        <p14:creationId xmlns:p14="http://schemas.microsoft.com/office/powerpoint/2010/main" val="2690259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pPr>
              <a:defRPr/>
            </a:pPr>
            <a:endParaRPr lang="da-DK"/>
          </a:p>
        </p:txBody>
      </p:sp>
      <p:sp>
        <p:nvSpPr>
          <p:cNvPr id="6" name="Footer Placeholder 5"/>
          <p:cNvSpPr>
            <a:spLocks noGrp="1"/>
          </p:cNvSpPr>
          <p:nvPr>
            <p:ph type="ftr" sz="quarter" idx="11"/>
          </p:nvPr>
        </p:nvSpPr>
        <p:spPr/>
        <p:txBody>
          <a:bodyPr/>
          <a:lstStyle/>
          <a:p>
            <a:pPr>
              <a:defRPr/>
            </a:pPr>
            <a:endParaRPr lang="da-DK"/>
          </a:p>
        </p:txBody>
      </p:sp>
      <p:sp>
        <p:nvSpPr>
          <p:cNvPr id="7" name="Slide Number Placeholder 6"/>
          <p:cNvSpPr>
            <a:spLocks noGrp="1"/>
          </p:cNvSpPr>
          <p:nvPr>
            <p:ph type="sldNum" sz="quarter" idx="12"/>
          </p:nvPr>
        </p:nvSpPr>
        <p:spPr/>
        <p:txBody>
          <a:bodyPr/>
          <a:lstStyle/>
          <a:p>
            <a:fld id="{BAC0C59D-90BE-43AB-84FF-040B35CC8253}" type="slidenum">
              <a:rPr lang="da-DK" altLang="da-DK" smtClean="0"/>
              <a:pPr/>
              <a:t>‹nr.›</a:t>
            </a:fld>
            <a:endParaRPr lang="da-DK" altLang="da-DK"/>
          </a:p>
        </p:txBody>
      </p:sp>
    </p:spTree>
    <p:extLst>
      <p:ext uri="{BB962C8B-B14F-4D97-AF65-F5344CB8AC3E}">
        <p14:creationId xmlns:p14="http://schemas.microsoft.com/office/powerpoint/2010/main" val="1776645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pPr>
              <a:defRPr/>
            </a:pPr>
            <a:endParaRPr lang="da-DK"/>
          </a:p>
        </p:txBody>
      </p:sp>
      <p:sp>
        <p:nvSpPr>
          <p:cNvPr id="8" name="Footer Placeholder 7"/>
          <p:cNvSpPr>
            <a:spLocks noGrp="1"/>
          </p:cNvSpPr>
          <p:nvPr>
            <p:ph type="ftr" sz="quarter" idx="11"/>
          </p:nvPr>
        </p:nvSpPr>
        <p:spPr/>
        <p:txBody>
          <a:bodyPr/>
          <a:lstStyle/>
          <a:p>
            <a:pPr>
              <a:defRPr/>
            </a:pPr>
            <a:endParaRPr lang="da-DK"/>
          </a:p>
        </p:txBody>
      </p:sp>
      <p:sp>
        <p:nvSpPr>
          <p:cNvPr id="9" name="Slide Number Placeholder 8"/>
          <p:cNvSpPr>
            <a:spLocks noGrp="1"/>
          </p:cNvSpPr>
          <p:nvPr>
            <p:ph type="sldNum" sz="quarter" idx="12"/>
          </p:nvPr>
        </p:nvSpPr>
        <p:spPr/>
        <p:txBody>
          <a:bodyPr/>
          <a:lstStyle/>
          <a:p>
            <a:fld id="{750DB03D-2DDE-4397-8BDD-50E56D9C7319}" type="slidenum">
              <a:rPr lang="da-DK" altLang="da-DK" smtClean="0"/>
              <a:pPr/>
              <a:t>‹nr.›</a:t>
            </a:fld>
            <a:endParaRPr lang="da-DK" altLang="da-DK"/>
          </a:p>
        </p:txBody>
      </p:sp>
    </p:spTree>
    <p:extLst>
      <p:ext uri="{BB962C8B-B14F-4D97-AF65-F5344CB8AC3E}">
        <p14:creationId xmlns:p14="http://schemas.microsoft.com/office/powerpoint/2010/main" val="1712815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pPr>
              <a:defRPr/>
            </a:pPr>
            <a:endParaRPr lang="da-DK"/>
          </a:p>
        </p:txBody>
      </p:sp>
      <p:sp>
        <p:nvSpPr>
          <p:cNvPr id="4" name="Footer Placeholder 3"/>
          <p:cNvSpPr>
            <a:spLocks noGrp="1"/>
          </p:cNvSpPr>
          <p:nvPr>
            <p:ph type="ftr" sz="quarter" idx="11"/>
          </p:nvPr>
        </p:nvSpPr>
        <p:spPr/>
        <p:txBody>
          <a:bodyPr/>
          <a:lstStyle/>
          <a:p>
            <a:pPr>
              <a:defRPr/>
            </a:pPr>
            <a:endParaRPr lang="da-DK"/>
          </a:p>
        </p:txBody>
      </p:sp>
      <p:sp>
        <p:nvSpPr>
          <p:cNvPr id="5" name="Slide Number Placeholder 4"/>
          <p:cNvSpPr>
            <a:spLocks noGrp="1"/>
          </p:cNvSpPr>
          <p:nvPr>
            <p:ph type="sldNum" sz="quarter" idx="12"/>
          </p:nvPr>
        </p:nvSpPr>
        <p:spPr/>
        <p:txBody>
          <a:bodyPr/>
          <a:lstStyle/>
          <a:p>
            <a:fld id="{8DC76D76-6E1F-4EA6-B40E-E852E44E8722}" type="slidenum">
              <a:rPr lang="da-DK" altLang="da-DK" smtClean="0"/>
              <a:pPr/>
              <a:t>‹nr.›</a:t>
            </a:fld>
            <a:endParaRPr lang="da-DK" altLang="da-DK"/>
          </a:p>
        </p:txBody>
      </p:sp>
    </p:spTree>
    <p:extLst>
      <p:ext uri="{BB962C8B-B14F-4D97-AF65-F5344CB8AC3E}">
        <p14:creationId xmlns:p14="http://schemas.microsoft.com/office/powerpoint/2010/main" val="60330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a:extLst>
              <a:ext uri="{FF2B5EF4-FFF2-40B4-BE49-F238E27FC236}">
                <a16:creationId xmlns:a16="http://schemas.microsoft.com/office/drawing/2014/main" id="{32A29D8B-77CE-8058-8D80-60DFB8AB34CE}"/>
              </a:ext>
            </a:extLst>
          </p:cNvPr>
          <p:cNvSpPr>
            <a:spLocks noGrp="1"/>
          </p:cNvSpPr>
          <p:nvPr>
            <p:ph type="dt" sz="half" idx="10"/>
          </p:nvPr>
        </p:nvSpPr>
        <p:spPr/>
        <p:txBody>
          <a:bodyPr/>
          <a:lstStyle>
            <a:lvl1pPr>
              <a:defRPr/>
            </a:lvl1pPr>
          </a:lstStyle>
          <a:p>
            <a:pPr>
              <a:defRPr/>
            </a:pPr>
            <a:endParaRPr lang="da-DK"/>
          </a:p>
        </p:txBody>
      </p:sp>
      <p:sp>
        <p:nvSpPr>
          <p:cNvPr id="5" name="Footer Placeholder 4">
            <a:extLst>
              <a:ext uri="{FF2B5EF4-FFF2-40B4-BE49-F238E27FC236}">
                <a16:creationId xmlns:a16="http://schemas.microsoft.com/office/drawing/2014/main" id="{2ACFAAE7-6DC3-A0C2-0B7D-F673A23CE5AB}"/>
              </a:ext>
            </a:extLst>
          </p:cNvPr>
          <p:cNvSpPr>
            <a:spLocks noGrp="1"/>
          </p:cNvSpPr>
          <p:nvPr>
            <p:ph type="ftr" sz="quarter" idx="11"/>
          </p:nvPr>
        </p:nvSpPr>
        <p:spPr/>
        <p:txBody>
          <a:bodyPr/>
          <a:lstStyle>
            <a:lvl1pPr>
              <a:defRPr/>
            </a:lvl1pPr>
          </a:lstStyle>
          <a:p>
            <a:pPr>
              <a:defRPr/>
            </a:pPr>
            <a:endParaRPr lang="da-DK"/>
          </a:p>
        </p:txBody>
      </p:sp>
      <p:sp>
        <p:nvSpPr>
          <p:cNvPr id="6" name="Slide Number Placeholder 5">
            <a:extLst>
              <a:ext uri="{FF2B5EF4-FFF2-40B4-BE49-F238E27FC236}">
                <a16:creationId xmlns:a16="http://schemas.microsoft.com/office/drawing/2014/main" id="{16D402B4-325E-3948-79E0-9924ADFB5B18}"/>
              </a:ext>
            </a:extLst>
          </p:cNvPr>
          <p:cNvSpPr>
            <a:spLocks noGrp="1"/>
          </p:cNvSpPr>
          <p:nvPr>
            <p:ph type="sldNum" sz="quarter" idx="12"/>
          </p:nvPr>
        </p:nvSpPr>
        <p:spPr/>
        <p:txBody>
          <a:bodyPr/>
          <a:lstStyle>
            <a:lvl1pPr>
              <a:defRPr/>
            </a:lvl1pPr>
          </a:lstStyle>
          <a:p>
            <a:fld id="{015BAB4D-72DB-42BA-9EC3-4918927DE17D}" type="slidenum">
              <a:rPr lang="da-DK" altLang="da-DK"/>
              <a:pPr/>
              <a:t>‹nr.›</a:t>
            </a:fld>
            <a:endParaRPr lang="da-DK" altLang="da-DK"/>
          </a:p>
        </p:txBody>
      </p:sp>
    </p:spTree>
    <p:extLst>
      <p:ext uri="{BB962C8B-B14F-4D97-AF65-F5344CB8AC3E}">
        <p14:creationId xmlns:p14="http://schemas.microsoft.com/office/powerpoint/2010/main" val="1855302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da-DK"/>
          </a:p>
        </p:txBody>
      </p:sp>
      <p:sp>
        <p:nvSpPr>
          <p:cNvPr id="3" name="Footer Placeholder 2"/>
          <p:cNvSpPr>
            <a:spLocks noGrp="1"/>
          </p:cNvSpPr>
          <p:nvPr>
            <p:ph type="ftr" sz="quarter" idx="11"/>
          </p:nvPr>
        </p:nvSpPr>
        <p:spPr/>
        <p:txBody>
          <a:bodyPr/>
          <a:lstStyle/>
          <a:p>
            <a:pPr>
              <a:defRPr/>
            </a:pPr>
            <a:endParaRPr lang="da-DK"/>
          </a:p>
        </p:txBody>
      </p:sp>
      <p:sp>
        <p:nvSpPr>
          <p:cNvPr id="4" name="Slide Number Placeholder 3"/>
          <p:cNvSpPr>
            <a:spLocks noGrp="1"/>
          </p:cNvSpPr>
          <p:nvPr>
            <p:ph type="sldNum" sz="quarter" idx="12"/>
          </p:nvPr>
        </p:nvSpPr>
        <p:spPr/>
        <p:txBody>
          <a:bodyPr/>
          <a:lstStyle/>
          <a:p>
            <a:fld id="{63FC7867-99DA-4EB6-AD2C-A17F6EC94E7E}" type="slidenum">
              <a:rPr lang="da-DK" altLang="da-DK" smtClean="0"/>
              <a:pPr/>
              <a:t>‹nr.›</a:t>
            </a:fld>
            <a:endParaRPr lang="da-DK" altLang="da-DK"/>
          </a:p>
        </p:txBody>
      </p:sp>
    </p:spTree>
    <p:extLst>
      <p:ext uri="{BB962C8B-B14F-4D97-AF65-F5344CB8AC3E}">
        <p14:creationId xmlns:p14="http://schemas.microsoft.com/office/powerpoint/2010/main" val="2361883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da-DK"/>
              <a:t>Klik for at redigere titeltypografien i masteren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pPr>
              <a:defRPr/>
            </a:pPr>
            <a:endParaRPr lang="da-DK"/>
          </a:p>
        </p:txBody>
      </p:sp>
      <p:sp>
        <p:nvSpPr>
          <p:cNvPr id="6" name="Footer Placeholder 5"/>
          <p:cNvSpPr>
            <a:spLocks noGrp="1"/>
          </p:cNvSpPr>
          <p:nvPr>
            <p:ph type="ftr" sz="quarter" idx="11"/>
          </p:nvPr>
        </p:nvSpPr>
        <p:spPr/>
        <p:txBody>
          <a:bodyPr/>
          <a:lstStyle/>
          <a:p>
            <a:pPr>
              <a:defRPr/>
            </a:pPr>
            <a:endParaRPr lang="da-DK"/>
          </a:p>
        </p:txBody>
      </p:sp>
      <p:sp>
        <p:nvSpPr>
          <p:cNvPr id="7" name="Slide Number Placeholder 6"/>
          <p:cNvSpPr>
            <a:spLocks noGrp="1"/>
          </p:cNvSpPr>
          <p:nvPr>
            <p:ph type="sldNum" sz="quarter" idx="12"/>
          </p:nvPr>
        </p:nvSpPr>
        <p:spPr/>
        <p:txBody>
          <a:bodyPr/>
          <a:lstStyle/>
          <a:p>
            <a:fld id="{7D0DAAE8-95B1-4D09-A662-C6EE5B2C4287}" type="slidenum">
              <a:rPr lang="da-DK" altLang="da-DK" smtClean="0"/>
              <a:pPr/>
              <a:t>‹nr.›</a:t>
            </a:fld>
            <a:endParaRPr lang="da-DK" altLang="da-DK"/>
          </a:p>
        </p:txBody>
      </p:sp>
    </p:spTree>
    <p:extLst>
      <p:ext uri="{BB962C8B-B14F-4D97-AF65-F5344CB8AC3E}">
        <p14:creationId xmlns:p14="http://schemas.microsoft.com/office/powerpoint/2010/main" val="3274166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pPr>
              <a:defRPr/>
            </a:pPr>
            <a:endParaRPr lang="da-DK"/>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6EE5F57-8C64-431C-8CDB-1BF4D77FC074}" type="slidenum">
              <a:rPr lang="da-DK" altLang="da-DK" smtClean="0"/>
              <a:pPr/>
              <a:t>‹nr.›</a:t>
            </a:fld>
            <a:endParaRPr lang="da-DK" altLang="da-DK"/>
          </a:p>
        </p:txBody>
      </p:sp>
    </p:spTree>
    <p:extLst>
      <p:ext uri="{BB962C8B-B14F-4D97-AF65-F5344CB8AC3E}">
        <p14:creationId xmlns:p14="http://schemas.microsoft.com/office/powerpoint/2010/main" val="1454561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pPr>
              <a:defRPr/>
            </a:pPr>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fld id="{98F52802-5230-4B55-B9E4-BCD60DF435A5}" type="slidenum">
              <a:rPr lang="da-DK" altLang="da-DK" smtClean="0"/>
              <a:pPr/>
              <a:t>‹nr.›</a:t>
            </a:fld>
            <a:endParaRPr lang="da-DK" altLang="da-DK"/>
          </a:p>
        </p:txBody>
      </p:sp>
    </p:spTree>
    <p:extLst>
      <p:ext uri="{BB962C8B-B14F-4D97-AF65-F5344CB8AC3E}">
        <p14:creationId xmlns:p14="http://schemas.microsoft.com/office/powerpoint/2010/main" val="3455959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pPr>
              <a:defRPr/>
            </a:pPr>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fld id="{98F52802-5230-4B55-B9E4-BCD60DF435A5}" type="slidenum">
              <a:rPr lang="da-DK" altLang="da-DK" smtClean="0"/>
              <a:pPr/>
              <a:t>‹nr.›</a:t>
            </a:fld>
            <a:endParaRPr lang="da-DK" altLang="da-DK"/>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9874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pPr>
              <a:defRPr/>
            </a:pPr>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fld id="{98F52802-5230-4B55-B9E4-BCD60DF435A5}" type="slidenum">
              <a:rPr lang="da-DK" altLang="da-DK" smtClean="0"/>
              <a:pPr/>
              <a:t>‹nr.›</a:t>
            </a:fld>
            <a:endParaRPr lang="da-DK" altLang="da-DK"/>
          </a:p>
        </p:txBody>
      </p:sp>
    </p:spTree>
    <p:extLst>
      <p:ext uri="{BB962C8B-B14F-4D97-AF65-F5344CB8AC3E}">
        <p14:creationId xmlns:p14="http://schemas.microsoft.com/office/powerpoint/2010/main" val="1304082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pPr>
              <a:defRPr/>
            </a:pPr>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fld id="{98F52802-5230-4B55-B9E4-BCD60DF435A5}" type="slidenum">
              <a:rPr lang="da-DK" altLang="da-DK" smtClean="0"/>
              <a:pPr/>
              <a:t>‹nr.›</a:t>
            </a:fld>
            <a:endParaRPr lang="da-DK" altLang="da-DK"/>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4130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pPr>
              <a:defRPr/>
            </a:pPr>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fld id="{98F52802-5230-4B55-B9E4-BCD60DF435A5}" type="slidenum">
              <a:rPr lang="da-DK" altLang="da-DK" smtClean="0"/>
              <a:pPr/>
              <a:t>‹nr.›</a:t>
            </a:fld>
            <a:endParaRPr lang="da-DK" altLang="da-DK"/>
          </a:p>
        </p:txBody>
      </p:sp>
    </p:spTree>
    <p:extLst>
      <p:ext uri="{BB962C8B-B14F-4D97-AF65-F5344CB8AC3E}">
        <p14:creationId xmlns:p14="http://schemas.microsoft.com/office/powerpoint/2010/main" val="3539012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a:defRPr/>
            </a:pPr>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fld id="{52AF6549-05A5-4F9F-836B-C83C2308F095}" type="slidenum">
              <a:rPr lang="da-DK" altLang="da-DK" smtClean="0"/>
              <a:pPr/>
              <a:t>‹nr.›</a:t>
            </a:fld>
            <a:endParaRPr lang="da-DK" altLang="da-DK"/>
          </a:p>
        </p:txBody>
      </p:sp>
    </p:spTree>
    <p:extLst>
      <p:ext uri="{BB962C8B-B14F-4D97-AF65-F5344CB8AC3E}">
        <p14:creationId xmlns:p14="http://schemas.microsoft.com/office/powerpoint/2010/main" val="1271282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a:defRPr/>
            </a:pPr>
            <a:endParaRPr lang="da-DK"/>
          </a:p>
        </p:txBody>
      </p:sp>
      <p:sp>
        <p:nvSpPr>
          <p:cNvPr id="5" name="Footer Placeholder 4"/>
          <p:cNvSpPr>
            <a:spLocks noGrp="1"/>
          </p:cNvSpPr>
          <p:nvPr>
            <p:ph type="ftr" sz="quarter" idx="11"/>
          </p:nvPr>
        </p:nvSpPr>
        <p:spPr/>
        <p:txBody>
          <a:bodyPr/>
          <a:lstStyle/>
          <a:p>
            <a:pPr>
              <a:defRPr/>
            </a:pPr>
            <a:endParaRPr lang="da-DK"/>
          </a:p>
        </p:txBody>
      </p:sp>
      <p:sp>
        <p:nvSpPr>
          <p:cNvPr id="6" name="Slide Number Placeholder 5"/>
          <p:cNvSpPr>
            <a:spLocks noGrp="1"/>
          </p:cNvSpPr>
          <p:nvPr>
            <p:ph type="sldNum" sz="quarter" idx="12"/>
          </p:nvPr>
        </p:nvSpPr>
        <p:spPr/>
        <p:txBody>
          <a:bodyPr/>
          <a:lstStyle/>
          <a:p>
            <a:fld id="{4B6A9ED9-3D9C-4257-B1B9-07118D1443E8}" type="slidenum">
              <a:rPr lang="da-DK" altLang="da-DK" smtClean="0"/>
              <a:pPr/>
              <a:t>‹nr.›</a:t>
            </a:fld>
            <a:endParaRPr lang="da-DK" altLang="da-DK"/>
          </a:p>
        </p:txBody>
      </p:sp>
    </p:spTree>
    <p:extLst>
      <p:ext uri="{BB962C8B-B14F-4D97-AF65-F5344CB8AC3E}">
        <p14:creationId xmlns:p14="http://schemas.microsoft.com/office/powerpoint/2010/main" val="385445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da-DK"/>
              <a:t>Klik for at redigere i master</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a-DK"/>
              <a:t>Klik for at redigere i master</a:t>
            </a:r>
          </a:p>
        </p:txBody>
      </p:sp>
      <p:sp>
        <p:nvSpPr>
          <p:cNvPr id="4" name="Date Placeholder 3">
            <a:extLst>
              <a:ext uri="{FF2B5EF4-FFF2-40B4-BE49-F238E27FC236}">
                <a16:creationId xmlns:a16="http://schemas.microsoft.com/office/drawing/2014/main" id="{D2F896A2-480F-75E3-C027-CFD169EBD98D}"/>
              </a:ext>
            </a:extLst>
          </p:cNvPr>
          <p:cNvSpPr>
            <a:spLocks noGrp="1"/>
          </p:cNvSpPr>
          <p:nvPr>
            <p:ph type="dt" sz="half" idx="10"/>
          </p:nvPr>
        </p:nvSpPr>
        <p:spPr/>
        <p:txBody>
          <a:bodyPr/>
          <a:lstStyle>
            <a:lvl1pPr>
              <a:defRPr/>
            </a:lvl1pPr>
          </a:lstStyle>
          <a:p>
            <a:pPr>
              <a:defRPr/>
            </a:pPr>
            <a:endParaRPr lang="da-DK"/>
          </a:p>
        </p:txBody>
      </p:sp>
      <p:sp>
        <p:nvSpPr>
          <p:cNvPr id="5" name="Footer Placeholder 4">
            <a:extLst>
              <a:ext uri="{FF2B5EF4-FFF2-40B4-BE49-F238E27FC236}">
                <a16:creationId xmlns:a16="http://schemas.microsoft.com/office/drawing/2014/main" id="{3E0863A7-904F-7569-3EB8-2E2EE692C438}"/>
              </a:ext>
            </a:extLst>
          </p:cNvPr>
          <p:cNvSpPr>
            <a:spLocks noGrp="1"/>
          </p:cNvSpPr>
          <p:nvPr>
            <p:ph type="ftr" sz="quarter" idx="11"/>
          </p:nvPr>
        </p:nvSpPr>
        <p:spPr/>
        <p:txBody>
          <a:bodyPr/>
          <a:lstStyle>
            <a:lvl1pPr>
              <a:defRPr/>
            </a:lvl1pPr>
          </a:lstStyle>
          <a:p>
            <a:pPr>
              <a:defRPr/>
            </a:pPr>
            <a:endParaRPr lang="da-DK"/>
          </a:p>
        </p:txBody>
      </p:sp>
      <p:sp>
        <p:nvSpPr>
          <p:cNvPr id="6" name="Slide Number Placeholder 5">
            <a:extLst>
              <a:ext uri="{FF2B5EF4-FFF2-40B4-BE49-F238E27FC236}">
                <a16:creationId xmlns:a16="http://schemas.microsoft.com/office/drawing/2014/main" id="{4CEAF822-7AE2-2A44-8799-132B0E8EE63C}"/>
              </a:ext>
            </a:extLst>
          </p:cNvPr>
          <p:cNvSpPr>
            <a:spLocks noGrp="1"/>
          </p:cNvSpPr>
          <p:nvPr>
            <p:ph type="sldNum" sz="quarter" idx="12"/>
          </p:nvPr>
        </p:nvSpPr>
        <p:spPr/>
        <p:txBody>
          <a:bodyPr/>
          <a:lstStyle>
            <a:lvl1pPr>
              <a:defRPr/>
            </a:lvl1pPr>
          </a:lstStyle>
          <a:p>
            <a:fld id="{4A79C330-D537-493E-9BAC-3E19FA9C1D7A}" type="slidenum">
              <a:rPr lang="da-DK" altLang="da-DK"/>
              <a:pPr/>
              <a:t>‹nr.›</a:t>
            </a:fld>
            <a:endParaRPr lang="da-DK" altLang="da-DK"/>
          </a:p>
        </p:txBody>
      </p:sp>
    </p:spTree>
    <p:extLst>
      <p:ext uri="{BB962C8B-B14F-4D97-AF65-F5344CB8AC3E}">
        <p14:creationId xmlns:p14="http://schemas.microsoft.com/office/powerpoint/2010/main" val="555807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cSld name="Titel og tekst over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a:t>Klik for at redigere titeltypografi i masteren</a:t>
            </a:r>
          </a:p>
        </p:txBody>
      </p:sp>
      <p:sp>
        <p:nvSpPr>
          <p:cNvPr id="3" name="Pladsholder til tekst 2"/>
          <p:cNvSpPr>
            <a:spLocks noGrp="1"/>
          </p:cNvSpPr>
          <p:nvPr>
            <p:ph type="body" sz="half" idx="1"/>
          </p:nvPr>
        </p:nvSpPr>
        <p:spPr>
          <a:xfrm>
            <a:off x="457200" y="1600200"/>
            <a:ext cx="8229600" cy="21717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57200" y="3924300"/>
            <a:ext cx="8229600" cy="21717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a:extLst>
              <a:ext uri="{FF2B5EF4-FFF2-40B4-BE49-F238E27FC236}">
                <a16:creationId xmlns:a16="http://schemas.microsoft.com/office/drawing/2014/main" id="{2EA47D02-D9C2-AAE9-D4C1-22BBD32C717F}"/>
              </a:ext>
            </a:extLst>
          </p:cNvPr>
          <p:cNvSpPr>
            <a:spLocks noGrp="1"/>
          </p:cNvSpPr>
          <p:nvPr>
            <p:ph type="dt" sz="half" idx="10"/>
          </p:nvPr>
        </p:nvSpPr>
        <p:spPr/>
        <p:txBody>
          <a:bodyPr/>
          <a:lstStyle>
            <a:lvl1pPr>
              <a:defRPr/>
            </a:lvl1pPr>
          </a:lstStyle>
          <a:p>
            <a:pPr>
              <a:defRPr/>
            </a:pPr>
            <a:endParaRPr lang="da-DK"/>
          </a:p>
        </p:txBody>
      </p:sp>
      <p:sp>
        <p:nvSpPr>
          <p:cNvPr id="6" name="Pladsholder til sidefod 4">
            <a:extLst>
              <a:ext uri="{FF2B5EF4-FFF2-40B4-BE49-F238E27FC236}">
                <a16:creationId xmlns:a16="http://schemas.microsoft.com/office/drawing/2014/main" id="{19AF2995-30EE-69FC-B7A4-2FE2311F9B9A}"/>
              </a:ext>
            </a:extLst>
          </p:cNvPr>
          <p:cNvSpPr>
            <a:spLocks noGrp="1"/>
          </p:cNvSpPr>
          <p:nvPr>
            <p:ph type="ftr" sz="quarter" idx="11"/>
          </p:nvPr>
        </p:nvSpPr>
        <p:spPr/>
        <p:txBody>
          <a:bodyPr/>
          <a:lstStyle>
            <a:lvl1pPr>
              <a:defRPr/>
            </a:lvl1pPr>
          </a:lstStyle>
          <a:p>
            <a:pPr>
              <a:defRPr/>
            </a:pPr>
            <a:endParaRPr lang="da-DK"/>
          </a:p>
        </p:txBody>
      </p:sp>
      <p:sp>
        <p:nvSpPr>
          <p:cNvPr id="7" name="Pladsholder til slidenummer 5">
            <a:extLst>
              <a:ext uri="{FF2B5EF4-FFF2-40B4-BE49-F238E27FC236}">
                <a16:creationId xmlns:a16="http://schemas.microsoft.com/office/drawing/2014/main" id="{7F36C488-C083-1058-3DD9-2C8BC3A47CF5}"/>
              </a:ext>
            </a:extLst>
          </p:cNvPr>
          <p:cNvSpPr>
            <a:spLocks noGrp="1"/>
          </p:cNvSpPr>
          <p:nvPr>
            <p:ph type="sldNum" sz="quarter" idx="12"/>
          </p:nvPr>
        </p:nvSpPr>
        <p:spPr/>
        <p:txBody>
          <a:bodyPr/>
          <a:lstStyle>
            <a:lvl1pPr>
              <a:defRPr/>
            </a:lvl1pPr>
          </a:lstStyle>
          <a:p>
            <a:fld id="{B84050F6-70D5-4F3F-A097-FE6D03E641E1}" type="slidenum">
              <a:rPr lang="da-DK" altLang="da-DK"/>
              <a:pPr/>
              <a:t>‹nr.›</a:t>
            </a:fld>
            <a:endParaRPr lang="da-DK" altLang="da-DK"/>
          </a:p>
        </p:txBody>
      </p:sp>
    </p:spTree>
    <p:extLst>
      <p:ext uri="{BB962C8B-B14F-4D97-AF65-F5344CB8AC3E}">
        <p14:creationId xmlns:p14="http://schemas.microsoft.com/office/powerpoint/2010/main" val="3669546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a:t>Klik for at redigere titeltypografi i masteren</a:t>
            </a:r>
          </a:p>
        </p:txBody>
      </p:sp>
      <p:sp>
        <p:nvSpPr>
          <p:cNvPr id="3" name="Pladsholder til tekst 2"/>
          <p:cNvSpPr>
            <a:spLocks noGrp="1"/>
          </p:cNvSpPr>
          <p:nvPr>
            <p:ph type="body" sz="half" idx="1"/>
          </p:nvPr>
        </p:nvSpPr>
        <p:spPr>
          <a:xfrm>
            <a:off x="457200" y="1600200"/>
            <a:ext cx="4038600" cy="4530725"/>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30725"/>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a:extLst>
              <a:ext uri="{FF2B5EF4-FFF2-40B4-BE49-F238E27FC236}">
                <a16:creationId xmlns:a16="http://schemas.microsoft.com/office/drawing/2014/main" id="{631E5488-FFDF-7E7E-4D1A-14037F65159D}"/>
              </a:ext>
            </a:extLst>
          </p:cNvPr>
          <p:cNvSpPr>
            <a:spLocks noGrp="1"/>
          </p:cNvSpPr>
          <p:nvPr>
            <p:ph type="dt" sz="half" idx="10"/>
          </p:nvPr>
        </p:nvSpPr>
        <p:spPr/>
        <p:txBody>
          <a:bodyPr/>
          <a:lstStyle>
            <a:lvl1pPr>
              <a:defRPr/>
            </a:lvl1pPr>
          </a:lstStyle>
          <a:p>
            <a:pPr>
              <a:defRPr/>
            </a:pPr>
            <a:endParaRPr lang="da-DK"/>
          </a:p>
        </p:txBody>
      </p:sp>
      <p:sp>
        <p:nvSpPr>
          <p:cNvPr id="6" name="Pladsholder til sidefod 4">
            <a:extLst>
              <a:ext uri="{FF2B5EF4-FFF2-40B4-BE49-F238E27FC236}">
                <a16:creationId xmlns:a16="http://schemas.microsoft.com/office/drawing/2014/main" id="{05418D9E-FD02-D62B-BE4C-3A2D05504049}"/>
              </a:ext>
            </a:extLst>
          </p:cNvPr>
          <p:cNvSpPr>
            <a:spLocks noGrp="1"/>
          </p:cNvSpPr>
          <p:nvPr>
            <p:ph type="ftr" sz="quarter" idx="11"/>
          </p:nvPr>
        </p:nvSpPr>
        <p:spPr/>
        <p:txBody>
          <a:bodyPr/>
          <a:lstStyle>
            <a:lvl1pPr>
              <a:defRPr/>
            </a:lvl1pPr>
          </a:lstStyle>
          <a:p>
            <a:pPr>
              <a:defRPr/>
            </a:pPr>
            <a:endParaRPr lang="da-DK"/>
          </a:p>
        </p:txBody>
      </p:sp>
      <p:sp>
        <p:nvSpPr>
          <p:cNvPr id="7" name="Pladsholder til slidenummer 5">
            <a:extLst>
              <a:ext uri="{FF2B5EF4-FFF2-40B4-BE49-F238E27FC236}">
                <a16:creationId xmlns:a16="http://schemas.microsoft.com/office/drawing/2014/main" id="{DCC2BE1F-D827-1D22-9D6F-518A8A107FBC}"/>
              </a:ext>
            </a:extLst>
          </p:cNvPr>
          <p:cNvSpPr>
            <a:spLocks noGrp="1"/>
          </p:cNvSpPr>
          <p:nvPr>
            <p:ph type="sldNum" sz="quarter" idx="12"/>
          </p:nvPr>
        </p:nvSpPr>
        <p:spPr/>
        <p:txBody>
          <a:bodyPr/>
          <a:lstStyle>
            <a:lvl1pPr>
              <a:defRPr/>
            </a:lvl1pPr>
          </a:lstStyle>
          <a:p>
            <a:fld id="{DA83AD18-557F-4695-BA25-787AC89757B7}" type="slidenum">
              <a:rPr lang="da-DK" altLang="da-DK"/>
              <a:pPr/>
              <a:t>‹nr.›</a:t>
            </a:fld>
            <a:endParaRPr lang="da-DK" altLang="da-DK"/>
          </a:p>
        </p:txBody>
      </p:sp>
    </p:spTree>
    <p:extLst>
      <p:ext uri="{BB962C8B-B14F-4D97-AF65-F5344CB8AC3E}">
        <p14:creationId xmlns:p14="http://schemas.microsoft.com/office/powerpoint/2010/main" val="403125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3">
            <a:extLst>
              <a:ext uri="{FF2B5EF4-FFF2-40B4-BE49-F238E27FC236}">
                <a16:creationId xmlns:a16="http://schemas.microsoft.com/office/drawing/2014/main" id="{A32A7074-6174-83A7-29A5-DB79A8A58BDD}"/>
              </a:ext>
            </a:extLst>
          </p:cNvPr>
          <p:cNvSpPr>
            <a:spLocks noGrp="1"/>
          </p:cNvSpPr>
          <p:nvPr>
            <p:ph type="dt" sz="half" idx="10"/>
          </p:nvPr>
        </p:nvSpPr>
        <p:spPr/>
        <p:txBody>
          <a:bodyPr/>
          <a:lstStyle>
            <a:lvl1pPr>
              <a:defRPr/>
            </a:lvl1pPr>
          </a:lstStyle>
          <a:p>
            <a:pPr>
              <a:defRPr/>
            </a:pPr>
            <a:endParaRPr lang="da-DK"/>
          </a:p>
        </p:txBody>
      </p:sp>
      <p:sp>
        <p:nvSpPr>
          <p:cNvPr id="6" name="Footer Placeholder 4">
            <a:extLst>
              <a:ext uri="{FF2B5EF4-FFF2-40B4-BE49-F238E27FC236}">
                <a16:creationId xmlns:a16="http://schemas.microsoft.com/office/drawing/2014/main" id="{A6C9B46B-BD18-B697-0ED2-3940AC054F07}"/>
              </a:ext>
            </a:extLst>
          </p:cNvPr>
          <p:cNvSpPr>
            <a:spLocks noGrp="1"/>
          </p:cNvSpPr>
          <p:nvPr>
            <p:ph type="ftr" sz="quarter" idx="11"/>
          </p:nvPr>
        </p:nvSpPr>
        <p:spPr/>
        <p:txBody>
          <a:bodyPr/>
          <a:lstStyle>
            <a:lvl1pPr>
              <a:defRPr/>
            </a:lvl1pPr>
          </a:lstStyle>
          <a:p>
            <a:pPr>
              <a:defRPr/>
            </a:pPr>
            <a:endParaRPr lang="da-DK"/>
          </a:p>
        </p:txBody>
      </p:sp>
      <p:sp>
        <p:nvSpPr>
          <p:cNvPr id="7" name="Slide Number Placeholder 5">
            <a:extLst>
              <a:ext uri="{FF2B5EF4-FFF2-40B4-BE49-F238E27FC236}">
                <a16:creationId xmlns:a16="http://schemas.microsoft.com/office/drawing/2014/main" id="{E3C5F7AD-3815-5C60-675F-840197ECE884}"/>
              </a:ext>
            </a:extLst>
          </p:cNvPr>
          <p:cNvSpPr>
            <a:spLocks noGrp="1"/>
          </p:cNvSpPr>
          <p:nvPr>
            <p:ph type="sldNum" sz="quarter" idx="12"/>
          </p:nvPr>
        </p:nvSpPr>
        <p:spPr/>
        <p:txBody>
          <a:bodyPr/>
          <a:lstStyle>
            <a:lvl1pPr>
              <a:defRPr/>
            </a:lvl1pPr>
          </a:lstStyle>
          <a:p>
            <a:fld id="{0C6BC608-CC68-432A-B197-E5599A1BC89A}" type="slidenum">
              <a:rPr lang="da-DK" altLang="da-DK"/>
              <a:pPr/>
              <a:t>‹nr.›</a:t>
            </a:fld>
            <a:endParaRPr lang="da-DK" altLang="da-DK"/>
          </a:p>
        </p:txBody>
      </p:sp>
    </p:spTree>
    <p:extLst>
      <p:ext uri="{BB962C8B-B14F-4D97-AF65-F5344CB8AC3E}">
        <p14:creationId xmlns:p14="http://schemas.microsoft.com/office/powerpoint/2010/main" val="335572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Content Placeholder 3"/>
          <p:cNvSpPr>
            <a:spLocks noGrp="1"/>
          </p:cNvSpPr>
          <p:nvPr>
            <p:ph sz="half" idx="2"/>
          </p:nvPr>
        </p:nvSpPr>
        <p:spPr>
          <a:xfrm>
            <a:off x="633845" y="2507551"/>
            <a:ext cx="3867150" cy="36805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Content Placeholder 5"/>
          <p:cNvSpPr>
            <a:spLocks noGrp="1"/>
          </p:cNvSpPr>
          <p:nvPr>
            <p:ph sz="quarter" idx="4"/>
          </p:nvPr>
        </p:nvSpPr>
        <p:spPr>
          <a:xfrm>
            <a:off x="4629150" y="2507551"/>
            <a:ext cx="3886201" cy="36805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10" name="Title 9"/>
          <p:cNvSpPr>
            <a:spLocks noGrp="1"/>
          </p:cNvSpPr>
          <p:nvPr>
            <p:ph type="title"/>
          </p:nvPr>
        </p:nvSpPr>
        <p:spPr/>
        <p:txBody>
          <a:bodyPr/>
          <a:lstStyle/>
          <a:p>
            <a:r>
              <a:rPr lang="da-DK"/>
              <a:t>Klik for at redigere i master</a:t>
            </a:r>
            <a:endParaRPr lang="en-US" dirty="0"/>
          </a:p>
        </p:txBody>
      </p:sp>
      <p:sp>
        <p:nvSpPr>
          <p:cNvPr id="2" name="Date Placeholder 3">
            <a:extLst>
              <a:ext uri="{FF2B5EF4-FFF2-40B4-BE49-F238E27FC236}">
                <a16:creationId xmlns:a16="http://schemas.microsoft.com/office/drawing/2014/main" id="{27AB0F6F-8EDF-AFC0-346E-8756DCBF7DF0}"/>
              </a:ext>
            </a:extLst>
          </p:cNvPr>
          <p:cNvSpPr>
            <a:spLocks noGrp="1"/>
          </p:cNvSpPr>
          <p:nvPr>
            <p:ph type="dt" sz="half" idx="10"/>
          </p:nvPr>
        </p:nvSpPr>
        <p:spPr/>
        <p:txBody>
          <a:bodyPr/>
          <a:lstStyle>
            <a:lvl1pPr>
              <a:defRPr/>
            </a:lvl1pPr>
          </a:lstStyle>
          <a:p>
            <a:pPr>
              <a:defRPr/>
            </a:pPr>
            <a:endParaRPr lang="da-DK"/>
          </a:p>
        </p:txBody>
      </p:sp>
      <p:sp>
        <p:nvSpPr>
          <p:cNvPr id="7" name="Footer Placeholder 4">
            <a:extLst>
              <a:ext uri="{FF2B5EF4-FFF2-40B4-BE49-F238E27FC236}">
                <a16:creationId xmlns:a16="http://schemas.microsoft.com/office/drawing/2014/main" id="{362B1C15-DABF-C6ED-3053-1900BB834835}"/>
              </a:ext>
            </a:extLst>
          </p:cNvPr>
          <p:cNvSpPr>
            <a:spLocks noGrp="1"/>
          </p:cNvSpPr>
          <p:nvPr>
            <p:ph type="ftr" sz="quarter" idx="11"/>
          </p:nvPr>
        </p:nvSpPr>
        <p:spPr/>
        <p:txBody>
          <a:bodyPr/>
          <a:lstStyle>
            <a:lvl1pPr>
              <a:defRPr/>
            </a:lvl1pPr>
          </a:lstStyle>
          <a:p>
            <a:pPr>
              <a:defRPr/>
            </a:pPr>
            <a:endParaRPr lang="da-DK"/>
          </a:p>
        </p:txBody>
      </p:sp>
      <p:sp>
        <p:nvSpPr>
          <p:cNvPr id="8" name="Slide Number Placeholder 5">
            <a:extLst>
              <a:ext uri="{FF2B5EF4-FFF2-40B4-BE49-F238E27FC236}">
                <a16:creationId xmlns:a16="http://schemas.microsoft.com/office/drawing/2014/main" id="{AD967177-FE86-17E4-9E7E-CF89449B7135}"/>
              </a:ext>
            </a:extLst>
          </p:cNvPr>
          <p:cNvSpPr>
            <a:spLocks noGrp="1"/>
          </p:cNvSpPr>
          <p:nvPr>
            <p:ph type="sldNum" sz="quarter" idx="12"/>
          </p:nvPr>
        </p:nvSpPr>
        <p:spPr/>
        <p:txBody>
          <a:bodyPr/>
          <a:lstStyle>
            <a:lvl1pPr>
              <a:defRPr/>
            </a:lvl1pPr>
          </a:lstStyle>
          <a:p>
            <a:fld id="{DAA88CC6-4C42-41D8-A435-48ACF09762F1}" type="slidenum">
              <a:rPr lang="da-DK" altLang="da-DK"/>
              <a:pPr/>
              <a:t>‹nr.›</a:t>
            </a:fld>
            <a:endParaRPr lang="da-DK" altLang="da-DK"/>
          </a:p>
        </p:txBody>
      </p:sp>
    </p:spTree>
    <p:extLst>
      <p:ext uri="{BB962C8B-B14F-4D97-AF65-F5344CB8AC3E}">
        <p14:creationId xmlns:p14="http://schemas.microsoft.com/office/powerpoint/2010/main" val="315751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a:t>Klik for at redigere i master</a:t>
            </a:r>
            <a:endParaRPr lang="en-US"/>
          </a:p>
        </p:txBody>
      </p:sp>
      <p:sp>
        <p:nvSpPr>
          <p:cNvPr id="2" name="Date Placeholder 3">
            <a:extLst>
              <a:ext uri="{FF2B5EF4-FFF2-40B4-BE49-F238E27FC236}">
                <a16:creationId xmlns:a16="http://schemas.microsoft.com/office/drawing/2014/main" id="{EDA535AB-6C5E-83FB-9D2E-4E2300758E3A}"/>
              </a:ext>
            </a:extLst>
          </p:cNvPr>
          <p:cNvSpPr>
            <a:spLocks noGrp="1"/>
          </p:cNvSpPr>
          <p:nvPr>
            <p:ph type="dt" sz="half" idx="10"/>
          </p:nvPr>
        </p:nvSpPr>
        <p:spPr/>
        <p:txBody>
          <a:bodyPr/>
          <a:lstStyle>
            <a:lvl1pPr>
              <a:defRPr/>
            </a:lvl1pPr>
          </a:lstStyle>
          <a:p>
            <a:pPr>
              <a:defRPr/>
            </a:pPr>
            <a:endParaRPr lang="da-DK"/>
          </a:p>
        </p:txBody>
      </p:sp>
      <p:sp>
        <p:nvSpPr>
          <p:cNvPr id="3" name="Footer Placeholder 4">
            <a:extLst>
              <a:ext uri="{FF2B5EF4-FFF2-40B4-BE49-F238E27FC236}">
                <a16:creationId xmlns:a16="http://schemas.microsoft.com/office/drawing/2014/main" id="{153A70A3-5F84-B6A4-7E37-4EF6897CC06D}"/>
              </a:ext>
            </a:extLst>
          </p:cNvPr>
          <p:cNvSpPr>
            <a:spLocks noGrp="1"/>
          </p:cNvSpPr>
          <p:nvPr>
            <p:ph type="ftr" sz="quarter" idx="11"/>
          </p:nvPr>
        </p:nvSpPr>
        <p:spPr/>
        <p:txBody>
          <a:bodyPr/>
          <a:lstStyle>
            <a:lvl1pPr>
              <a:defRPr/>
            </a:lvl1pPr>
          </a:lstStyle>
          <a:p>
            <a:pPr>
              <a:defRPr/>
            </a:pPr>
            <a:endParaRPr lang="da-DK"/>
          </a:p>
        </p:txBody>
      </p:sp>
      <p:sp>
        <p:nvSpPr>
          <p:cNvPr id="4" name="Slide Number Placeholder 5">
            <a:extLst>
              <a:ext uri="{FF2B5EF4-FFF2-40B4-BE49-F238E27FC236}">
                <a16:creationId xmlns:a16="http://schemas.microsoft.com/office/drawing/2014/main" id="{663013E1-BB14-6A45-47D0-824A1C31DE28}"/>
              </a:ext>
            </a:extLst>
          </p:cNvPr>
          <p:cNvSpPr>
            <a:spLocks noGrp="1"/>
          </p:cNvSpPr>
          <p:nvPr>
            <p:ph type="sldNum" sz="quarter" idx="12"/>
          </p:nvPr>
        </p:nvSpPr>
        <p:spPr/>
        <p:txBody>
          <a:bodyPr/>
          <a:lstStyle>
            <a:lvl1pPr>
              <a:defRPr/>
            </a:lvl1pPr>
          </a:lstStyle>
          <a:p>
            <a:fld id="{405EC0CE-B520-4BB7-A20C-F59A3FE9A80D}" type="slidenum">
              <a:rPr lang="da-DK" altLang="da-DK"/>
              <a:pPr/>
              <a:t>‹nr.›</a:t>
            </a:fld>
            <a:endParaRPr lang="da-DK" altLang="da-DK"/>
          </a:p>
        </p:txBody>
      </p:sp>
    </p:spTree>
    <p:extLst>
      <p:ext uri="{BB962C8B-B14F-4D97-AF65-F5344CB8AC3E}">
        <p14:creationId xmlns:p14="http://schemas.microsoft.com/office/powerpoint/2010/main" val="404734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EE967A-3D2E-1525-9FA5-BD601FCB3CA0}"/>
              </a:ext>
            </a:extLst>
          </p:cNvPr>
          <p:cNvSpPr>
            <a:spLocks noGrp="1"/>
          </p:cNvSpPr>
          <p:nvPr>
            <p:ph type="dt" sz="half" idx="10"/>
          </p:nvPr>
        </p:nvSpPr>
        <p:spPr/>
        <p:txBody>
          <a:bodyPr/>
          <a:lstStyle>
            <a:lvl1pPr>
              <a:defRPr/>
            </a:lvl1pPr>
          </a:lstStyle>
          <a:p>
            <a:pPr>
              <a:defRPr/>
            </a:pPr>
            <a:endParaRPr lang="da-DK"/>
          </a:p>
        </p:txBody>
      </p:sp>
      <p:sp>
        <p:nvSpPr>
          <p:cNvPr id="3" name="Footer Placeholder 4">
            <a:extLst>
              <a:ext uri="{FF2B5EF4-FFF2-40B4-BE49-F238E27FC236}">
                <a16:creationId xmlns:a16="http://schemas.microsoft.com/office/drawing/2014/main" id="{C850EE15-860E-224A-3EB8-550751EA2E98}"/>
              </a:ext>
            </a:extLst>
          </p:cNvPr>
          <p:cNvSpPr>
            <a:spLocks noGrp="1"/>
          </p:cNvSpPr>
          <p:nvPr>
            <p:ph type="ftr" sz="quarter" idx="11"/>
          </p:nvPr>
        </p:nvSpPr>
        <p:spPr/>
        <p:txBody>
          <a:bodyPr/>
          <a:lstStyle>
            <a:lvl1pPr>
              <a:defRPr/>
            </a:lvl1pPr>
          </a:lstStyle>
          <a:p>
            <a:pPr>
              <a:defRPr/>
            </a:pPr>
            <a:endParaRPr lang="da-DK"/>
          </a:p>
        </p:txBody>
      </p:sp>
      <p:sp>
        <p:nvSpPr>
          <p:cNvPr id="4" name="Slide Number Placeholder 5">
            <a:extLst>
              <a:ext uri="{FF2B5EF4-FFF2-40B4-BE49-F238E27FC236}">
                <a16:creationId xmlns:a16="http://schemas.microsoft.com/office/drawing/2014/main" id="{4028BC9B-8B70-AB89-1B6C-9A9C887AAF4F}"/>
              </a:ext>
            </a:extLst>
          </p:cNvPr>
          <p:cNvSpPr>
            <a:spLocks noGrp="1"/>
          </p:cNvSpPr>
          <p:nvPr>
            <p:ph type="sldNum" sz="quarter" idx="12"/>
          </p:nvPr>
        </p:nvSpPr>
        <p:spPr/>
        <p:txBody>
          <a:bodyPr/>
          <a:lstStyle>
            <a:lvl1pPr>
              <a:defRPr/>
            </a:lvl1pPr>
          </a:lstStyle>
          <a:p>
            <a:fld id="{E8E5F566-0692-4515-94CB-244E2D955BCB}" type="slidenum">
              <a:rPr lang="da-DK" altLang="da-DK"/>
              <a:pPr/>
              <a:t>‹nr.›</a:t>
            </a:fld>
            <a:endParaRPr lang="da-DK" altLang="da-DK"/>
          </a:p>
        </p:txBody>
      </p:sp>
    </p:spTree>
    <p:extLst>
      <p:ext uri="{BB962C8B-B14F-4D97-AF65-F5344CB8AC3E}">
        <p14:creationId xmlns:p14="http://schemas.microsoft.com/office/powerpoint/2010/main" val="30893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da-DK"/>
              <a:t>Klik for at redigere i master</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i master</a:t>
            </a:r>
          </a:p>
        </p:txBody>
      </p:sp>
      <p:sp>
        <p:nvSpPr>
          <p:cNvPr id="5" name="Date Placeholder 3">
            <a:extLst>
              <a:ext uri="{FF2B5EF4-FFF2-40B4-BE49-F238E27FC236}">
                <a16:creationId xmlns:a16="http://schemas.microsoft.com/office/drawing/2014/main" id="{66E1E2E1-1A62-DA86-59CF-CF24C5BAE7BC}"/>
              </a:ext>
            </a:extLst>
          </p:cNvPr>
          <p:cNvSpPr>
            <a:spLocks noGrp="1"/>
          </p:cNvSpPr>
          <p:nvPr>
            <p:ph type="dt" sz="half" idx="10"/>
          </p:nvPr>
        </p:nvSpPr>
        <p:spPr/>
        <p:txBody>
          <a:bodyPr/>
          <a:lstStyle>
            <a:lvl1pPr>
              <a:defRPr/>
            </a:lvl1pPr>
          </a:lstStyle>
          <a:p>
            <a:pPr>
              <a:defRPr/>
            </a:pPr>
            <a:endParaRPr lang="da-DK"/>
          </a:p>
        </p:txBody>
      </p:sp>
      <p:sp>
        <p:nvSpPr>
          <p:cNvPr id="6" name="Footer Placeholder 4">
            <a:extLst>
              <a:ext uri="{FF2B5EF4-FFF2-40B4-BE49-F238E27FC236}">
                <a16:creationId xmlns:a16="http://schemas.microsoft.com/office/drawing/2014/main" id="{030E5CA0-4843-BEF9-81BD-F5A95F8787BC}"/>
              </a:ext>
            </a:extLst>
          </p:cNvPr>
          <p:cNvSpPr>
            <a:spLocks noGrp="1"/>
          </p:cNvSpPr>
          <p:nvPr>
            <p:ph type="ftr" sz="quarter" idx="11"/>
          </p:nvPr>
        </p:nvSpPr>
        <p:spPr/>
        <p:txBody>
          <a:bodyPr/>
          <a:lstStyle>
            <a:lvl1pPr>
              <a:defRPr/>
            </a:lvl1pPr>
          </a:lstStyle>
          <a:p>
            <a:pPr>
              <a:defRPr/>
            </a:pPr>
            <a:endParaRPr lang="da-DK"/>
          </a:p>
        </p:txBody>
      </p:sp>
      <p:sp>
        <p:nvSpPr>
          <p:cNvPr id="7" name="Slide Number Placeholder 5">
            <a:extLst>
              <a:ext uri="{FF2B5EF4-FFF2-40B4-BE49-F238E27FC236}">
                <a16:creationId xmlns:a16="http://schemas.microsoft.com/office/drawing/2014/main" id="{0E32CF3B-EFEE-7257-3672-458F19886456}"/>
              </a:ext>
            </a:extLst>
          </p:cNvPr>
          <p:cNvSpPr>
            <a:spLocks noGrp="1"/>
          </p:cNvSpPr>
          <p:nvPr>
            <p:ph type="sldNum" sz="quarter" idx="12"/>
          </p:nvPr>
        </p:nvSpPr>
        <p:spPr/>
        <p:txBody>
          <a:bodyPr/>
          <a:lstStyle>
            <a:lvl1pPr>
              <a:defRPr/>
            </a:lvl1pPr>
          </a:lstStyle>
          <a:p>
            <a:fld id="{CE12722B-B48A-4A8B-87B5-211BE6C01573}" type="slidenum">
              <a:rPr lang="da-DK" altLang="da-DK"/>
              <a:pPr/>
              <a:t>‹nr.›</a:t>
            </a:fld>
            <a:endParaRPr lang="da-DK" altLang="da-DK"/>
          </a:p>
        </p:txBody>
      </p:sp>
    </p:spTree>
    <p:extLst>
      <p:ext uri="{BB962C8B-B14F-4D97-AF65-F5344CB8AC3E}">
        <p14:creationId xmlns:p14="http://schemas.microsoft.com/office/powerpoint/2010/main" val="212983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da-DK"/>
              <a:t>Klik for at redigere i master</a:t>
            </a:r>
            <a:endParaRPr lang="en-US" dirty="0"/>
          </a:p>
        </p:txBody>
      </p:sp>
      <p:sp>
        <p:nvSpPr>
          <p:cNvPr id="3" name="Picture Placeholder 2"/>
          <p:cNvSpPr>
            <a:spLocks noGrp="1"/>
          </p:cNvSpPr>
          <p:nvPr>
            <p:ph type="pic" idx="1"/>
          </p:nvPr>
        </p:nvSpPr>
        <p:spPr>
          <a:xfrm>
            <a:off x="3886200" y="990600"/>
            <a:ext cx="462915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a-DK" noProof="0"/>
              <a:t>Klik på ikonet for at tilføje et billede</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i master</a:t>
            </a:r>
          </a:p>
        </p:txBody>
      </p:sp>
      <p:sp>
        <p:nvSpPr>
          <p:cNvPr id="5" name="Date Placeholder 4">
            <a:extLst>
              <a:ext uri="{FF2B5EF4-FFF2-40B4-BE49-F238E27FC236}">
                <a16:creationId xmlns:a16="http://schemas.microsoft.com/office/drawing/2014/main" id="{58E39A72-E245-C769-E382-34380CC042E4}"/>
              </a:ext>
            </a:extLst>
          </p:cNvPr>
          <p:cNvSpPr>
            <a:spLocks noGrp="1"/>
          </p:cNvSpPr>
          <p:nvPr>
            <p:ph type="dt" sz="half" idx="10"/>
          </p:nvPr>
        </p:nvSpPr>
        <p:spPr/>
        <p:txBody>
          <a:bodyPr/>
          <a:lstStyle>
            <a:lvl1pPr>
              <a:defRPr/>
            </a:lvl1pPr>
          </a:lstStyle>
          <a:p>
            <a:pPr>
              <a:defRPr/>
            </a:pPr>
            <a:endParaRPr lang="da-DK"/>
          </a:p>
        </p:txBody>
      </p:sp>
      <p:sp>
        <p:nvSpPr>
          <p:cNvPr id="6" name="Footer Placeholder 5">
            <a:extLst>
              <a:ext uri="{FF2B5EF4-FFF2-40B4-BE49-F238E27FC236}">
                <a16:creationId xmlns:a16="http://schemas.microsoft.com/office/drawing/2014/main" id="{061AC7FF-35DA-45C5-F07D-C5A5AB7CB1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1F26D61-F556-8507-EE04-102CA8CC7F12}"/>
              </a:ext>
            </a:extLst>
          </p:cNvPr>
          <p:cNvSpPr>
            <a:spLocks noGrp="1"/>
          </p:cNvSpPr>
          <p:nvPr>
            <p:ph type="sldNum" sz="quarter" idx="12"/>
          </p:nvPr>
        </p:nvSpPr>
        <p:spPr/>
        <p:txBody>
          <a:bodyPr/>
          <a:lstStyle>
            <a:lvl1pPr>
              <a:defRPr/>
            </a:lvl1pPr>
          </a:lstStyle>
          <a:p>
            <a:fld id="{12AC8780-862A-46F1-8E3D-BDEEDDC98717}" type="slidenum">
              <a:rPr lang="da-DK" altLang="da-DK"/>
              <a:pPr/>
              <a:t>‹nr.›</a:t>
            </a:fld>
            <a:endParaRPr lang="da-DK" altLang="da-DK"/>
          </a:p>
        </p:txBody>
      </p:sp>
    </p:spTree>
    <p:extLst>
      <p:ext uri="{BB962C8B-B14F-4D97-AF65-F5344CB8AC3E}">
        <p14:creationId xmlns:p14="http://schemas.microsoft.com/office/powerpoint/2010/main" val="96057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D2258F9-5E7D-4A9C-E646-916819143EB7}"/>
              </a:ext>
            </a:extLst>
          </p:cNvPr>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Klik for at redigere i master</a:t>
            </a:r>
            <a:endParaRPr lang="en-US" altLang="da-DK"/>
          </a:p>
        </p:txBody>
      </p:sp>
      <p:sp>
        <p:nvSpPr>
          <p:cNvPr id="1027" name="Text Placeholder 2">
            <a:extLst>
              <a:ext uri="{FF2B5EF4-FFF2-40B4-BE49-F238E27FC236}">
                <a16:creationId xmlns:a16="http://schemas.microsoft.com/office/drawing/2014/main" id="{AF9E9AE4-64DA-09D2-0FB9-57D4AFED5446}"/>
              </a:ext>
            </a:extLst>
          </p:cNvPr>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Klik for at redigere i master</a:t>
            </a:r>
          </a:p>
          <a:p>
            <a:pPr lvl="1"/>
            <a:r>
              <a:rPr lang="da-DK" altLang="da-DK"/>
              <a:t>Andet niveau</a:t>
            </a:r>
          </a:p>
          <a:p>
            <a:pPr lvl="2"/>
            <a:r>
              <a:rPr lang="da-DK" altLang="da-DK"/>
              <a:t>Tredje niveau</a:t>
            </a:r>
          </a:p>
          <a:p>
            <a:pPr lvl="3"/>
            <a:r>
              <a:rPr lang="da-DK" altLang="da-DK"/>
              <a:t>Fjerde niveau</a:t>
            </a:r>
          </a:p>
          <a:p>
            <a:pPr lvl="4"/>
            <a:r>
              <a:rPr lang="da-DK" altLang="da-DK"/>
              <a:t>Femte niveau</a:t>
            </a:r>
            <a:endParaRPr lang="en-US" altLang="da-DK"/>
          </a:p>
        </p:txBody>
      </p:sp>
      <p:sp>
        <p:nvSpPr>
          <p:cNvPr id="4" name="Date Placeholder 3">
            <a:extLst>
              <a:ext uri="{FF2B5EF4-FFF2-40B4-BE49-F238E27FC236}">
                <a16:creationId xmlns:a16="http://schemas.microsoft.com/office/drawing/2014/main" id="{9AB0A5CD-1757-934C-A46B-2B46543CF7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da-DK"/>
          </a:p>
        </p:txBody>
      </p:sp>
      <p:sp>
        <p:nvSpPr>
          <p:cNvPr id="5" name="Footer Placeholder 4">
            <a:extLst>
              <a:ext uri="{FF2B5EF4-FFF2-40B4-BE49-F238E27FC236}">
                <a16:creationId xmlns:a16="http://schemas.microsoft.com/office/drawing/2014/main" id="{8B5DBC9C-CA49-6706-2703-EE3F710196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da-DK"/>
          </a:p>
        </p:txBody>
      </p:sp>
      <p:sp>
        <p:nvSpPr>
          <p:cNvPr id="6" name="Slide Number Placeholder 5">
            <a:extLst>
              <a:ext uri="{FF2B5EF4-FFF2-40B4-BE49-F238E27FC236}">
                <a16:creationId xmlns:a16="http://schemas.microsoft.com/office/drawing/2014/main" id="{567AED38-92C9-8A8D-E43B-42387A291F3D}"/>
              </a:ext>
            </a:extLst>
          </p:cNvPr>
          <p:cNvSpPr>
            <a:spLocks noGrp="1"/>
          </p:cNvSpPr>
          <p:nvPr>
            <p:ph type="sldNum" sz="quarter" idx="4"/>
          </p:nvPr>
        </p:nvSpPr>
        <p:spPr>
          <a:xfrm>
            <a:off x="6462713"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fld id="{C64BB11F-BA8F-4010-B299-D7D605EF2939}" type="slidenum">
              <a:rPr lang="da-DK" altLang="da-DK"/>
              <a:pPr/>
              <a:t>‹nr.›</a:t>
            </a:fld>
            <a:endParaRPr lang="da-DK" altLang="da-DK"/>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102" r:id="rId9"/>
    <p:sldLayoutId id="2147484086" r:id="rId10"/>
    <p:sldLayoutId id="2147484087" r:id="rId11"/>
    <p:sldLayoutId id="2147484088" r:id="rId12"/>
    <p:sldLayoutId id="2147484089"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da-DK"/>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da-DK"/>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64BB11F-BA8F-4010-B299-D7D605EF2939}" type="slidenum">
              <a:rPr lang="da-DK" altLang="da-DK" smtClean="0"/>
              <a:pPr/>
              <a:t>‹nr.›</a:t>
            </a:fld>
            <a:endParaRPr lang="da-DK" altLang="da-DK"/>
          </a:p>
        </p:txBody>
      </p:sp>
    </p:spTree>
    <p:extLst>
      <p:ext uri="{BB962C8B-B14F-4D97-AF65-F5344CB8AC3E}">
        <p14:creationId xmlns:p14="http://schemas.microsoft.com/office/powerpoint/2010/main" val="3916320187"/>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 id="2147484119" r:id="rId15"/>
    <p:sldLayoutId id="2147484120" r:id="rId16"/>
    <p:sldLayoutId id="2147484121" r:id="rId17"/>
    <p:sldLayoutId id="2147484122"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www.virk.dk/" TargetMode="External"/><Relationship Id="rId2" Type="http://schemas.openxmlformats.org/officeDocument/2006/relationships/image" Target="../media/image3.em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3B7AC6-D11E-78DD-CD85-2970CE9909D1}"/>
              </a:ext>
            </a:extLst>
          </p:cNvPr>
          <p:cNvPicPr>
            <a:picLocks noChangeAspect="1"/>
          </p:cNvPicPr>
          <p:nvPr/>
        </p:nvPicPr>
        <p:blipFill rotWithShape="1">
          <a:blip r:embed="rId2"/>
          <a:srcRect l="15618" r="23086" b="-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78C0B138-9494-A7B7-BA9F-D42B1556BC99}"/>
              </a:ext>
            </a:extLst>
          </p:cNvPr>
          <p:cNvSpPr>
            <a:spLocks noGrp="1"/>
          </p:cNvSpPr>
          <p:nvPr>
            <p:ph type="title"/>
          </p:nvPr>
        </p:nvSpPr>
        <p:spPr>
          <a:xfrm>
            <a:off x="507999" y="609600"/>
            <a:ext cx="2888343" cy="1320800"/>
          </a:xfrm>
        </p:spPr>
        <p:txBody>
          <a:bodyPr>
            <a:normAutofit/>
          </a:bodyPr>
          <a:lstStyle/>
          <a:p>
            <a:r>
              <a:rPr lang="da-DK" dirty="0"/>
              <a:t>Gas</a:t>
            </a:r>
          </a:p>
        </p:txBody>
      </p:sp>
      <p:sp>
        <p:nvSpPr>
          <p:cNvPr id="3" name="Pladsholder til indhold 2">
            <a:extLst>
              <a:ext uri="{FF2B5EF4-FFF2-40B4-BE49-F238E27FC236}">
                <a16:creationId xmlns:a16="http://schemas.microsoft.com/office/drawing/2014/main" id="{D75B0125-FD2F-45F2-B9E3-93F9838FA7B3}"/>
              </a:ext>
            </a:extLst>
          </p:cNvPr>
          <p:cNvSpPr>
            <a:spLocks noGrp="1"/>
          </p:cNvSpPr>
          <p:nvPr>
            <p:ph idx="1"/>
          </p:nvPr>
        </p:nvSpPr>
        <p:spPr>
          <a:xfrm>
            <a:off x="508000" y="2160589"/>
            <a:ext cx="2888342" cy="3880773"/>
          </a:xfrm>
        </p:spPr>
        <p:txBody>
          <a:bodyPr>
            <a:normAutofit/>
          </a:bodyPr>
          <a:lstStyle/>
          <a:p>
            <a:r>
              <a:rPr lang="da-DK" dirty="0"/>
              <a:t>Renovering start 2019</a:t>
            </a:r>
          </a:p>
          <a:p>
            <a:r>
              <a:rPr lang="da-DK" dirty="0"/>
              <a:t>Åbnet igen i 2024</a:t>
            </a:r>
          </a:p>
          <a:p>
            <a:r>
              <a:rPr lang="da-DK" dirty="0"/>
              <a:t>Kan levere 2,8 </a:t>
            </a:r>
            <a:r>
              <a:rPr lang="da-DK" dirty="0" err="1"/>
              <a:t>millarder</a:t>
            </a:r>
            <a:r>
              <a:rPr lang="da-DK" dirty="0"/>
              <a:t> m3 gas</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Tree>
    <p:extLst>
      <p:ext uri="{BB962C8B-B14F-4D97-AF65-F5344CB8AC3E}">
        <p14:creationId xmlns:p14="http://schemas.microsoft.com/office/powerpoint/2010/main" val="3253625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92578-2AC5-6474-03C8-2B6DE01064ED}"/>
              </a:ext>
            </a:extLst>
          </p:cNvPr>
          <p:cNvSpPr>
            <a:spLocks noGrp="1"/>
          </p:cNvSpPr>
          <p:nvPr>
            <p:ph type="title"/>
          </p:nvPr>
        </p:nvSpPr>
        <p:spPr/>
        <p:txBody>
          <a:bodyPr/>
          <a:lstStyle/>
          <a:p>
            <a:r>
              <a:rPr lang="da-DK" dirty="0"/>
              <a:t>Gas måler</a:t>
            </a:r>
          </a:p>
        </p:txBody>
      </p:sp>
      <p:sp>
        <p:nvSpPr>
          <p:cNvPr id="3" name="Pladsholder til indhold 2">
            <a:extLst>
              <a:ext uri="{FF2B5EF4-FFF2-40B4-BE49-F238E27FC236}">
                <a16:creationId xmlns:a16="http://schemas.microsoft.com/office/drawing/2014/main" id="{97651E14-3A95-EFCA-CB49-96AAD5038C4C}"/>
              </a:ext>
            </a:extLst>
          </p:cNvPr>
          <p:cNvSpPr>
            <a:spLocks noGrp="1"/>
          </p:cNvSpPr>
          <p:nvPr>
            <p:ph idx="1"/>
          </p:nvPr>
        </p:nvSpPr>
        <p:spPr/>
        <p:txBody>
          <a:bodyPr/>
          <a:lstStyle/>
          <a:p>
            <a:pPr algn="l"/>
            <a:r>
              <a:rPr lang="da-DK" b="0" i="0" dirty="0">
                <a:solidFill>
                  <a:srgbClr val="000000"/>
                </a:solidFill>
                <a:effectLst/>
                <a:latin typeface="Lato" panose="020F0502020204030203" pitchFamily="34" charset="0"/>
              </a:rPr>
              <a:t>Gasmåleren skal være placeret på en sådan måde, at den er beskyttet imod beskadigelse og let kan aflæses og udskiftes.</a:t>
            </a:r>
          </a:p>
          <a:p>
            <a:pPr algn="l"/>
            <a:r>
              <a:rPr lang="da-DK" b="0" i="0" dirty="0">
                <a:solidFill>
                  <a:srgbClr val="000000"/>
                </a:solidFill>
                <a:effectLst/>
                <a:latin typeface="Lato" panose="020F0502020204030203" pitchFamily="34" charset="0"/>
              </a:rPr>
              <a:t>Gasmåleren skal opsættes spændingsfrit og i lod, og måleren skal være forsvarligt understøttet eller ophængt.</a:t>
            </a:r>
          </a:p>
          <a:p>
            <a:pPr algn="l"/>
            <a:r>
              <a:rPr lang="da-DK" b="0" i="0" dirty="0">
                <a:solidFill>
                  <a:srgbClr val="000000"/>
                </a:solidFill>
                <a:effectLst/>
                <a:latin typeface="Lato" panose="020F0502020204030203" pitchFamily="34" charset="0"/>
              </a:rPr>
              <a:t>Gasmåleren kan placeres i et skab, hvis placeringen sker efter aftale med gasdistributionsselskabet. Måleren kan placeres i forbindelse med regulator og afspærringsindretning.</a:t>
            </a:r>
          </a:p>
          <a:p>
            <a:endParaRPr lang="da-DK" dirty="0"/>
          </a:p>
        </p:txBody>
      </p:sp>
    </p:spTree>
    <p:extLst>
      <p:ext uri="{BB962C8B-B14F-4D97-AF65-F5344CB8AC3E}">
        <p14:creationId xmlns:p14="http://schemas.microsoft.com/office/powerpoint/2010/main" val="42070842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8353" y="1369998"/>
            <a:ext cx="7567295" cy="2911150"/>
          </a:xfrm>
          <a:prstGeom prst="rect">
            <a:avLst/>
          </a:prstGeom>
        </p:spPr>
        <p:txBody>
          <a:bodyPr vert="horz" wrap="square" lIns="0" tIns="84455" rIns="0" bIns="0" rtlCol="0">
            <a:spAutoFit/>
          </a:bodyPr>
          <a:lst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2700">
              <a:lnSpc>
                <a:spcPct val="100000"/>
              </a:lnSpc>
              <a:spcBef>
                <a:spcPts val="665"/>
              </a:spcBef>
            </a:pPr>
            <a:r>
              <a:rPr sz="1800" b="1" spc="-220" dirty="0">
                <a:latin typeface="Arial"/>
                <a:cs typeface="Arial"/>
              </a:rPr>
              <a:t>TILSTANDSDIAGRAM</a:t>
            </a:r>
            <a:endParaRPr sz="1800" dirty="0">
              <a:latin typeface="Arial"/>
              <a:cs typeface="Arial"/>
            </a:endParaRPr>
          </a:p>
          <a:p>
            <a:pPr marL="12700" marR="346701">
              <a:lnSpc>
                <a:spcPct val="100000"/>
              </a:lnSpc>
              <a:spcBef>
                <a:spcPts val="565"/>
              </a:spcBef>
            </a:pPr>
            <a:r>
              <a:rPr sz="1800" dirty="0">
                <a:latin typeface="Arial MT"/>
                <a:cs typeface="Arial MT"/>
              </a:rPr>
              <a:t>For at</a:t>
            </a:r>
            <a:r>
              <a:rPr sz="1800" spc="-5" dirty="0">
                <a:latin typeface="Arial MT"/>
                <a:cs typeface="Arial MT"/>
              </a:rPr>
              <a:t> visualisere</a:t>
            </a:r>
            <a:r>
              <a:rPr sz="1800" spc="20" dirty="0">
                <a:latin typeface="Arial MT"/>
                <a:cs typeface="Arial MT"/>
              </a:rPr>
              <a:t> </a:t>
            </a:r>
            <a:r>
              <a:rPr sz="1800" spc="-5" dirty="0">
                <a:latin typeface="Arial MT"/>
                <a:cs typeface="Arial MT"/>
              </a:rPr>
              <a:t>hvad</a:t>
            </a:r>
            <a:r>
              <a:rPr sz="1800" spc="10" dirty="0">
                <a:latin typeface="Arial MT"/>
                <a:cs typeface="Arial MT"/>
              </a:rPr>
              <a:t> </a:t>
            </a:r>
            <a:r>
              <a:rPr sz="1800" spc="-5" dirty="0">
                <a:latin typeface="Arial MT"/>
                <a:cs typeface="Arial MT"/>
              </a:rPr>
              <a:t>der</a:t>
            </a:r>
            <a:r>
              <a:rPr sz="1800" dirty="0">
                <a:latin typeface="Arial MT"/>
                <a:cs typeface="Arial MT"/>
              </a:rPr>
              <a:t> sker</a:t>
            </a:r>
            <a:r>
              <a:rPr sz="1800" spc="5" dirty="0">
                <a:latin typeface="Arial MT"/>
                <a:cs typeface="Arial MT"/>
              </a:rPr>
              <a:t> </a:t>
            </a:r>
            <a:r>
              <a:rPr sz="1800" spc="-5" dirty="0">
                <a:latin typeface="Arial MT"/>
                <a:cs typeface="Arial MT"/>
              </a:rPr>
              <a:t>med</a:t>
            </a:r>
            <a:r>
              <a:rPr sz="1800" spc="5" dirty="0">
                <a:latin typeface="Arial MT"/>
                <a:cs typeface="Arial MT"/>
              </a:rPr>
              <a:t> </a:t>
            </a:r>
            <a:r>
              <a:rPr sz="1800" dirty="0">
                <a:latin typeface="Arial MT"/>
                <a:cs typeface="Arial MT"/>
              </a:rPr>
              <a:t>et</a:t>
            </a:r>
            <a:r>
              <a:rPr sz="1800" spc="-5" dirty="0">
                <a:latin typeface="Arial MT"/>
                <a:cs typeface="Arial MT"/>
              </a:rPr>
              <a:t> </a:t>
            </a:r>
            <a:r>
              <a:rPr sz="1800" dirty="0">
                <a:latin typeface="Arial MT"/>
                <a:cs typeface="Arial MT"/>
              </a:rPr>
              <a:t>stof </a:t>
            </a:r>
            <a:r>
              <a:rPr sz="1800" spc="-5" dirty="0">
                <a:latin typeface="Arial MT"/>
                <a:cs typeface="Arial MT"/>
              </a:rPr>
              <a:t>i</a:t>
            </a:r>
            <a:r>
              <a:rPr sz="1800" spc="5" dirty="0">
                <a:latin typeface="Arial MT"/>
                <a:cs typeface="Arial MT"/>
              </a:rPr>
              <a:t> </a:t>
            </a:r>
            <a:r>
              <a:rPr sz="1800" spc="-5" dirty="0">
                <a:latin typeface="Arial MT"/>
                <a:cs typeface="Arial MT"/>
              </a:rPr>
              <a:t>en</a:t>
            </a:r>
            <a:r>
              <a:rPr sz="1800" spc="-10" dirty="0">
                <a:latin typeface="Arial MT"/>
                <a:cs typeface="Arial MT"/>
              </a:rPr>
              <a:t> </a:t>
            </a:r>
            <a:r>
              <a:rPr sz="1800" spc="-5" dirty="0">
                <a:latin typeface="Arial MT"/>
                <a:cs typeface="Arial MT"/>
              </a:rPr>
              <a:t>proces,</a:t>
            </a:r>
            <a:r>
              <a:rPr sz="1800" spc="5" dirty="0">
                <a:latin typeface="Arial MT"/>
                <a:cs typeface="Arial MT"/>
              </a:rPr>
              <a:t> </a:t>
            </a:r>
            <a:r>
              <a:rPr sz="1800" spc="-5" dirty="0">
                <a:latin typeface="Arial MT"/>
                <a:cs typeface="Arial MT"/>
              </a:rPr>
              <a:t>kan</a:t>
            </a:r>
            <a:r>
              <a:rPr sz="1800" spc="10" dirty="0">
                <a:latin typeface="Arial MT"/>
                <a:cs typeface="Arial MT"/>
              </a:rPr>
              <a:t> </a:t>
            </a:r>
            <a:r>
              <a:rPr sz="1800" spc="-5" dirty="0">
                <a:latin typeface="Arial MT"/>
                <a:cs typeface="Arial MT"/>
              </a:rPr>
              <a:t>man</a:t>
            </a:r>
            <a:r>
              <a:rPr sz="1800" spc="-10" dirty="0">
                <a:latin typeface="Arial MT"/>
                <a:cs typeface="Arial MT"/>
              </a:rPr>
              <a:t> </a:t>
            </a:r>
            <a:r>
              <a:rPr sz="1800" spc="-5" dirty="0">
                <a:latin typeface="Arial MT"/>
                <a:cs typeface="Arial MT"/>
              </a:rPr>
              <a:t>tegne </a:t>
            </a:r>
            <a:r>
              <a:rPr sz="1800" spc="-484" dirty="0">
                <a:latin typeface="Arial MT"/>
                <a:cs typeface="Arial MT"/>
              </a:rPr>
              <a:t> </a:t>
            </a:r>
            <a:r>
              <a:rPr sz="1800" spc="-5" dirty="0">
                <a:latin typeface="Arial MT"/>
                <a:cs typeface="Arial MT"/>
              </a:rPr>
              <a:t>processen</a:t>
            </a:r>
            <a:r>
              <a:rPr sz="1800" dirty="0">
                <a:latin typeface="Arial MT"/>
                <a:cs typeface="Arial MT"/>
              </a:rPr>
              <a:t> </a:t>
            </a:r>
            <a:r>
              <a:rPr sz="1800" spc="-5" dirty="0">
                <a:latin typeface="Arial MT"/>
                <a:cs typeface="Arial MT"/>
              </a:rPr>
              <a:t>ind</a:t>
            </a:r>
            <a:r>
              <a:rPr sz="1800" spc="5" dirty="0">
                <a:latin typeface="Arial MT"/>
                <a:cs typeface="Arial MT"/>
              </a:rPr>
              <a:t> </a:t>
            </a:r>
            <a:r>
              <a:rPr sz="1800" spc="-5" dirty="0">
                <a:latin typeface="Arial MT"/>
                <a:cs typeface="Arial MT"/>
              </a:rPr>
              <a:t>i</a:t>
            </a:r>
            <a:r>
              <a:rPr sz="1800" dirty="0">
                <a:latin typeface="Arial MT"/>
                <a:cs typeface="Arial MT"/>
              </a:rPr>
              <a:t> et </a:t>
            </a:r>
            <a:r>
              <a:rPr sz="1800" spc="-5" dirty="0">
                <a:latin typeface="Arial MT"/>
                <a:cs typeface="Arial MT"/>
              </a:rPr>
              <a:t>tilstandsdiagram</a:t>
            </a:r>
            <a:endParaRPr sz="1800" dirty="0">
              <a:latin typeface="Arial MT"/>
              <a:cs typeface="Arial MT"/>
            </a:endParaRPr>
          </a:p>
          <a:p>
            <a:pPr>
              <a:lnSpc>
                <a:spcPct val="100000"/>
              </a:lnSpc>
              <a:spcBef>
                <a:spcPts val="40"/>
              </a:spcBef>
            </a:pPr>
            <a:endParaRPr sz="2600" dirty="0">
              <a:latin typeface="Arial MT"/>
              <a:cs typeface="Arial MT"/>
            </a:endParaRPr>
          </a:p>
          <a:p>
            <a:pPr marL="12700" marR="434964">
              <a:lnSpc>
                <a:spcPct val="100000"/>
              </a:lnSpc>
            </a:pPr>
            <a:r>
              <a:rPr sz="1800" dirty="0">
                <a:latin typeface="Arial MT"/>
                <a:cs typeface="Arial MT"/>
              </a:rPr>
              <a:t>Et</a:t>
            </a:r>
            <a:r>
              <a:rPr sz="1800" spc="-10" dirty="0">
                <a:latin typeface="Arial MT"/>
                <a:cs typeface="Arial MT"/>
              </a:rPr>
              <a:t> </a:t>
            </a:r>
            <a:r>
              <a:rPr sz="1800" spc="-5" dirty="0">
                <a:latin typeface="Arial MT"/>
                <a:cs typeface="Arial MT"/>
              </a:rPr>
              <a:t>tilstandsdiagram</a:t>
            </a:r>
            <a:r>
              <a:rPr sz="1800" spc="40" dirty="0">
                <a:latin typeface="Arial MT"/>
                <a:cs typeface="Arial MT"/>
              </a:rPr>
              <a:t> </a:t>
            </a:r>
            <a:r>
              <a:rPr sz="1800" spc="-5" dirty="0">
                <a:latin typeface="Arial MT"/>
                <a:cs typeface="Arial MT"/>
              </a:rPr>
              <a:t>er</a:t>
            </a:r>
            <a:r>
              <a:rPr sz="1800" spc="5" dirty="0">
                <a:latin typeface="Arial MT"/>
                <a:cs typeface="Arial MT"/>
              </a:rPr>
              <a:t> </a:t>
            </a:r>
            <a:r>
              <a:rPr sz="1800" spc="-5" dirty="0">
                <a:latin typeface="Arial MT"/>
                <a:cs typeface="Arial MT"/>
              </a:rPr>
              <a:t>et</a:t>
            </a:r>
            <a:r>
              <a:rPr sz="1800" dirty="0">
                <a:latin typeface="Arial MT"/>
                <a:cs typeface="Arial MT"/>
              </a:rPr>
              <a:t> </a:t>
            </a:r>
            <a:r>
              <a:rPr sz="1800" spc="-5" dirty="0">
                <a:latin typeface="Arial MT"/>
                <a:cs typeface="Arial MT"/>
              </a:rPr>
              <a:t>koordinatsystem,</a:t>
            </a:r>
            <a:r>
              <a:rPr sz="1800" spc="45" dirty="0">
                <a:latin typeface="Arial MT"/>
                <a:cs typeface="Arial MT"/>
              </a:rPr>
              <a:t> </a:t>
            </a:r>
            <a:r>
              <a:rPr sz="1800" spc="-5" dirty="0">
                <a:latin typeface="Arial MT"/>
                <a:cs typeface="Arial MT"/>
              </a:rPr>
              <a:t>hvor</a:t>
            </a:r>
            <a:r>
              <a:rPr sz="1800" spc="15" dirty="0">
                <a:latin typeface="Arial MT"/>
                <a:cs typeface="Arial MT"/>
              </a:rPr>
              <a:t> </a:t>
            </a:r>
            <a:r>
              <a:rPr sz="1800" spc="-5" dirty="0">
                <a:latin typeface="Arial MT"/>
                <a:cs typeface="Arial MT"/>
              </a:rPr>
              <a:t>der</a:t>
            </a:r>
            <a:r>
              <a:rPr sz="1800" dirty="0">
                <a:latin typeface="Arial MT"/>
                <a:cs typeface="Arial MT"/>
              </a:rPr>
              <a:t> </a:t>
            </a:r>
            <a:r>
              <a:rPr sz="1800" spc="-5" dirty="0">
                <a:latin typeface="Arial MT"/>
                <a:cs typeface="Arial MT"/>
              </a:rPr>
              <a:t>på hver</a:t>
            </a:r>
            <a:r>
              <a:rPr sz="1800" spc="15" dirty="0">
                <a:latin typeface="Arial MT"/>
                <a:cs typeface="Arial MT"/>
              </a:rPr>
              <a:t> </a:t>
            </a:r>
            <a:r>
              <a:rPr sz="1800" spc="-5" dirty="0">
                <a:latin typeface="Arial MT"/>
                <a:cs typeface="Arial MT"/>
              </a:rPr>
              <a:t>akse</a:t>
            </a:r>
            <a:r>
              <a:rPr sz="1800" spc="-10" dirty="0">
                <a:latin typeface="Arial MT"/>
                <a:cs typeface="Arial MT"/>
              </a:rPr>
              <a:t> </a:t>
            </a:r>
            <a:r>
              <a:rPr sz="1800" spc="-5" dirty="0">
                <a:latin typeface="Arial MT"/>
                <a:cs typeface="Arial MT"/>
              </a:rPr>
              <a:t>er</a:t>
            </a:r>
            <a:r>
              <a:rPr sz="1800" spc="5" dirty="0">
                <a:latin typeface="Arial MT"/>
                <a:cs typeface="Arial MT"/>
              </a:rPr>
              <a:t> </a:t>
            </a:r>
            <a:r>
              <a:rPr sz="1800" spc="-5" dirty="0">
                <a:latin typeface="Arial MT"/>
                <a:cs typeface="Arial MT"/>
              </a:rPr>
              <a:t>en </a:t>
            </a:r>
            <a:r>
              <a:rPr sz="1800" spc="-484" dirty="0">
                <a:latin typeface="Arial MT"/>
                <a:cs typeface="Arial MT"/>
              </a:rPr>
              <a:t> </a:t>
            </a:r>
            <a:r>
              <a:rPr sz="1800" spc="-5" dirty="0">
                <a:latin typeface="Arial MT"/>
                <a:cs typeface="Arial MT"/>
              </a:rPr>
              <a:t>tilstandsstørrelse.</a:t>
            </a:r>
            <a:endParaRPr sz="1800" dirty="0">
              <a:latin typeface="Arial MT"/>
              <a:cs typeface="Arial MT"/>
            </a:endParaRPr>
          </a:p>
          <a:p>
            <a:pPr>
              <a:lnSpc>
                <a:spcPct val="100000"/>
              </a:lnSpc>
              <a:spcBef>
                <a:spcPts val="35"/>
              </a:spcBef>
            </a:pPr>
            <a:endParaRPr sz="2600" dirty="0">
              <a:latin typeface="Arial MT"/>
              <a:cs typeface="Arial MT"/>
            </a:endParaRPr>
          </a:p>
          <a:p>
            <a:pPr marL="12700" marR="5080">
              <a:lnSpc>
                <a:spcPct val="100000"/>
              </a:lnSpc>
            </a:pPr>
            <a:r>
              <a:rPr sz="1800" spc="-5" dirty="0">
                <a:latin typeface="Arial MT"/>
                <a:cs typeface="Arial MT"/>
              </a:rPr>
              <a:t>Der</a:t>
            </a:r>
            <a:r>
              <a:rPr sz="1800" spc="5" dirty="0">
                <a:latin typeface="Arial MT"/>
                <a:cs typeface="Arial MT"/>
              </a:rPr>
              <a:t> </a:t>
            </a:r>
            <a:r>
              <a:rPr sz="1800" spc="-5" dirty="0">
                <a:latin typeface="Arial MT"/>
                <a:cs typeface="Arial MT"/>
              </a:rPr>
              <a:t>findes</a:t>
            </a:r>
            <a:r>
              <a:rPr sz="1800" spc="15" dirty="0">
                <a:latin typeface="Arial MT"/>
                <a:cs typeface="Arial MT"/>
              </a:rPr>
              <a:t> </a:t>
            </a:r>
            <a:r>
              <a:rPr sz="1800" spc="-5" dirty="0">
                <a:latin typeface="Arial MT"/>
                <a:cs typeface="Arial MT"/>
              </a:rPr>
              <a:t>forskellige</a:t>
            </a:r>
            <a:r>
              <a:rPr sz="1800" spc="25" dirty="0">
                <a:latin typeface="Arial MT"/>
                <a:cs typeface="Arial MT"/>
              </a:rPr>
              <a:t> </a:t>
            </a:r>
            <a:r>
              <a:rPr sz="1800" spc="-5" dirty="0">
                <a:latin typeface="Arial MT"/>
                <a:cs typeface="Arial MT"/>
              </a:rPr>
              <a:t>tilstandsdiagram,</a:t>
            </a:r>
            <a:r>
              <a:rPr sz="1800" spc="35" dirty="0">
                <a:latin typeface="Arial MT"/>
                <a:cs typeface="Arial MT"/>
              </a:rPr>
              <a:t> </a:t>
            </a:r>
            <a:r>
              <a:rPr sz="1800" dirty="0">
                <a:latin typeface="Arial MT"/>
                <a:cs typeface="Arial MT"/>
              </a:rPr>
              <a:t>som</a:t>
            </a:r>
            <a:r>
              <a:rPr sz="1800" spc="5" dirty="0">
                <a:latin typeface="Arial MT"/>
                <a:cs typeface="Arial MT"/>
              </a:rPr>
              <a:t> </a:t>
            </a:r>
            <a:r>
              <a:rPr sz="1800" spc="-5" dirty="0">
                <a:latin typeface="Arial MT"/>
                <a:cs typeface="Arial MT"/>
              </a:rPr>
              <a:t>viser</a:t>
            </a:r>
            <a:r>
              <a:rPr sz="1800" spc="5" dirty="0">
                <a:latin typeface="Arial MT"/>
                <a:cs typeface="Arial MT"/>
              </a:rPr>
              <a:t> </a:t>
            </a:r>
            <a:r>
              <a:rPr sz="1800" spc="-5" dirty="0">
                <a:latin typeface="Arial MT"/>
                <a:cs typeface="Arial MT"/>
              </a:rPr>
              <a:t>sammenhængen</a:t>
            </a:r>
            <a:r>
              <a:rPr sz="1800" spc="30" dirty="0">
                <a:latin typeface="Arial MT"/>
                <a:cs typeface="Arial MT"/>
              </a:rPr>
              <a:t> </a:t>
            </a:r>
            <a:r>
              <a:rPr sz="1800" spc="-5" dirty="0">
                <a:latin typeface="Arial MT"/>
                <a:cs typeface="Arial MT"/>
              </a:rPr>
              <a:t>mellem </a:t>
            </a:r>
            <a:r>
              <a:rPr sz="1800" spc="-484" dirty="0">
                <a:latin typeface="Arial MT"/>
                <a:cs typeface="Arial MT"/>
              </a:rPr>
              <a:t> </a:t>
            </a:r>
            <a:r>
              <a:rPr sz="1800" spc="-5" dirty="0">
                <a:latin typeface="Arial MT"/>
                <a:cs typeface="Arial MT"/>
              </a:rPr>
              <a:t>forskellige</a:t>
            </a:r>
            <a:r>
              <a:rPr sz="1800" spc="15" dirty="0">
                <a:latin typeface="Arial MT"/>
                <a:cs typeface="Arial MT"/>
              </a:rPr>
              <a:t> </a:t>
            </a:r>
            <a:r>
              <a:rPr sz="1800" spc="-5" dirty="0">
                <a:latin typeface="Arial MT"/>
                <a:cs typeface="Arial MT"/>
              </a:rPr>
              <a:t>tilstandsvariable</a:t>
            </a:r>
            <a:endParaRPr sz="1800" dirty="0">
              <a:latin typeface="Arial MT"/>
              <a:cs typeface="Arial MT"/>
            </a:endParaRPr>
          </a:p>
        </p:txBody>
      </p:sp>
    </p:spTree>
    <p:extLst>
      <p:ext uri="{BB962C8B-B14F-4D97-AF65-F5344CB8AC3E}">
        <p14:creationId xmlns:p14="http://schemas.microsoft.com/office/powerpoint/2010/main" val="25083350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747838"/>
            <a:ext cx="1181100" cy="381000"/>
          </a:xfrm>
          <a:prstGeom prst="rect">
            <a:avLst/>
          </a:prstGeom>
        </p:spPr>
        <p:txBody>
          <a:bodyPr vert="horz" wrap="square" lIns="0" tIns="12700" rIns="0" bIns="0" rtlCol="0">
            <a:spAutoFit/>
          </a:bodyPr>
          <a:lst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2700">
              <a:lnSpc>
                <a:spcPct val="100000"/>
              </a:lnSpc>
              <a:spcBef>
                <a:spcPts val="100"/>
              </a:spcBef>
            </a:pPr>
            <a:r>
              <a:rPr spc="-215" dirty="0"/>
              <a:t>FASESKIFTE</a:t>
            </a:r>
          </a:p>
        </p:txBody>
      </p:sp>
      <p:sp>
        <p:nvSpPr>
          <p:cNvPr id="3" name="object 3"/>
          <p:cNvSpPr txBox="1"/>
          <p:nvPr/>
        </p:nvSpPr>
        <p:spPr>
          <a:xfrm>
            <a:off x="707543" y="2255519"/>
            <a:ext cx="7712709" cy="1293495"/>
          </a:xfrm>
          <a:prstGeom prst="rect">
            <a:avLst/>
          </a:prstGeom>
        </p:spPr>
        <p:txBody>
          <a:bodyPr vert="horz" wrap="square" lIns="0" tIns="12065" rIns="0" bIns="0" rtlCol="0">
            <a:spAutoFit/>
          </a:bodyPr>
          <a:lst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299078" marR="485128" indent="-287013">
              <a:lnSpc>
                <a:spcPct val="100000"/>
              </a:lnSpc>
              <a:spcBef>
                <a:spcPts val="95"/>
              </a:spcBef>
              <a:buChar char="•"/>
              <a:tabLst>
                <a:tab pos="299078" algn="l"/>
                <a:tab pos="299713" algn="l"/>
              </a:tabLst>
            </a:pPr>
            <a:r>
              <a:rPr sz="1600" spc="-5" dirty="0">
                <a:latin typeface="Arial MT"/>
                <a:cs typeface="Arial MT"/>
              </a:rPr>
              <a:t>For</a:t>
            </a:r>
            <a:r>
              <a:rPr sz="1600" spc="10" dirty="0">
                <a:latin typeface="Arial MT"/>
                <a:cs typeface="Arial MT"/>
              </a:rPr>
              <a:t> </a:t>
            </a:r>
            <a:r>
              <a:rPr sz="1600" spc="-5" dirty="0">
                <a:latin typeface="Arial MT"/>
                <a:cs typeface="Arial MT"/>
              </a:rPr>
              <a:t>kemisk</a:t>
            </a:r>
            <a:r>
              <a:rPr sz="1600" spc="10" dirty="0">
                <a:latin typeface="Arial MT"/>
                <a:cs typeface="Arial MT"/>
              </a:rPr>
              <a:t> </a:t>
            </a:r>
            <a:r>
              <a:rPr sz="1600" spc="-5" dirty="0">
                <a:latin typeface="Arial MT"/>
                <a:cs typeface="Arial MT"/>
              </a:rPr>
              <a:t>stabile</a:t>
            </a:r>
            <a:r>
              <a:rPr sz="1600" spc="-15" dirty="0">
                <a:latin typeface="Arial MT"/>
                <a:cs typeface="Arial MT"/>
              </a:rPr>
              <a:t> </a:t>
            </a:r>
            <a:r>
              <a:rPr sz="1600" spc="-5" dirty="0">
                <a:latin typeface="Arial MT"/>
                <a:cs typeface="Arial MT"/>
              </a:rPr>
              <a:t>og</a:t>
            </a:r>
            <a:r>
              <a:rPr sz="1600" spc="25" dirty="0">
                <a:latin typeface="Arial MT"/>
                <a:cs typeface="Arial MT"/>
              </a:rPr>
              <a:t> </a:t>
            </a:r>
            <a:r>
              <a:rPr sz="1600" spc="-5" dirty="0">
                <a:latin typeface="Arial MT"/>
                <a:cs typeface="Arial MT"/>
              </a:rPr>
              <a:t>kemisk</a:t>
            </a:r>
            <a:r>
              <a:rPr sz="1600" dirty="0">
                <a:latin typeface="Arial MT"/>
                <a:cs typeface="Arial MT"/>
              </a:rPr>
              <a:t> </a:t>
            </a:r>
            <a:r>
              <a:rPr sz="1600" spc="-5" dirty="0">
                <a:latin typeface="Arial MT"/>
                <a:cs typeface="Arial MT"/>
              </a:rPr>
              <a:t>homogene</a:t>
            </a:r>
            <a:r>
              <a:rPr sz="1600" spc="20" dirty="0">
                <a:latin typeface="Arial MT"/>
                <a:cs typeface="Arial MT"/>
              </a:rPr>
              <a:t> </a:t>
            </a:r>
            <a:r>
              <a:rPr sz="1600" spc="-10" dirty="0">
                <a:latin typeface="Arial MT"/>
                <a:cs typeface="Arial MT"/>
              </a:rPr>
              <a:t>stoffer</a:t>
            </a:r>
            <a:r>
              <a:rPr sz="1600" spc="30" dirty="0">
                <a:latin typeface="Arial MT"/>
                <a:cs typeface="Arial MT"/>
              </a:rPr>
              <a:t> </a:t>
            </a:r>
            <a:r>
              <a:rPr sz="1600" spc="-5" dirty="0">
                <a:latin typeface="Arial MT"/>
                <a:cs typeface="Arial MT"/>
              </a:rPr>
              <a:t>sker</a:t>
            </a:r>
            <a:r>
              <a:rPr sz="1600" spc="5" dirty="0">
                <a:latin typeface="Arial MT"/>
                <a:cs typeface="Arial MT"/>
              </a:rPr>
              <a:t> </a:t>
            </a:r>
            <a:r>
              <a:rPr sz="1600" spc="-5" dirty="0">
                <a:latin typeface="Arial MT"/>
                <a:cs typeface="Arial MT"/>
              </a:rPr>
              <a:t>et</a:t>
            </a:r>
            <a:r>
              <a:rPr sz="1600" spc="15" dirty="0">
                <a:latin typeface="Arial MT"/>
                <a:cs typeface="Arial MT"/>
              </a:rPr>
              <a:t> </a:t>
            </a:r>
            <a:r>
              <a:rPr sz="1600" spc="-5" dirty="0">
                <a:latin typeface="Arial MT"/>
                <a:cs typeface="Arial MT"/>
              </a:rPr>
              <a:t>faseskift</a:t>
            </a:r>
            <a:r>
              <a:rPr sz="1600" spc="10" dirty="0">
                <a:latin typeface="Arial MT"/>
                <a:cs typeface="Arial MT"/>
              </a:rPr>
              <a:t> </a:t>
            </a:r>
            <a:r>
              <a:rPr sz="1600" spc="-5" dirty="0">
                <a:latin typeface="Arial MT"/>
                <a:cs typeface="Arial MT"/>
              </a:rPr>
              <a:t>ved</a:t>
            </a:r>
            <a:r>
              <a:rPr sz="1600" spc="5" dirty="0">
                <a:latin typeface="Arial MT"/>
                <a:cs typeface="Arial MT"/>
              </a:rPr>
              <a:t> </a:t>
            </a:r>
            <a:r>
              <a:rPr sz="1600" spc="-5" dirty="0">
                <a:latin typeface="Arial MT"/>
                <a:cs typeface="Arial MT"/>
              </a:rPr>
              <a:t>konstant </a:t>
            </a:r>
            <a:r>
              <a:rPr sz="1600" spc="-430" dirty="0">
                <a:latin typeface="Arial MT"/>
                <a:cs typeface="Arial MT"/>
              </a:rPr>
              <a:t> </a:t>
            </a:r>
            <a:r>
              <a:rPr sz="1600" spc="-5" dirty="0">
                <a:latin typeface="Arial MT"/>
                <a:cs typeface="Arial MT"/>
              </a:rPr>
              <a:t>temperatur</a:t>
            </a:r>
            <a:r>
              <a:rPr sz="1600" spc="30" dirty="0">
                <a:latin typeface="Arial MT"/>
                <a:cs typeface="Arial MT"/>
              </a:rPr>
              <a:t> </a:t>
            </a:r>
            <a:r>
              <a:rPr sz="1600" spc="-5" dirty="0">
                <a:latin typeface="Arial MT"/>
                <a:cs typeface="Arial MT"/>
              </a:rPr>
              <a:t>og</a:t>
            </a:r>
            <a:r>
              <a:rPr sz="1600" spc="10" dirty="0">
                <a:latin typeface="Arial MT"/>
                <a:cs typeface="Arial MT"/>
              </a:rPr>
              <a:t> </a:t>
            </a:r>
            <a:r>
              <a:rPr sz="1600" spc="-5" dirty="0">
                <a:latin typeface="Arial MT"/>
                <a:cs typeface="Arial MT"/>
              </a:rPr>
              <a:t>under</a:t>
            </a:r>
            <a:r>
              <a:rPr sz="1600" spc="5" dirty="0">
                <a:latin typeface="Arial MT"/>
                <a:cs typeface="Arial MT"/>
              </a:rPr>
              <a:t> </a:t>
            </a:r>
            <a:r>
              <a:rPr sz="1600" spc="-5" dirty="0">
                <a:latin typeface="Arial MT"/>
                <a:cs typeface="Arial MT"/>
              </a:rPr>
              <a:t>udveksling</a:t>
            </a:r>
            <a:r>
              <a:rPr sz="1600" spc="-20" dirty="0">
                <a:latin typeface="Arial MT"/>
                <a:cs typeface="Arial MT"/>
              </a:rPr>
              <a:t> </a:t>
            </a:r>
            <a:r>
              <a:rPr sz="1600" spc="-5" dirty="0">
                <a:latin typeface="Arial MT"/>
                <a:cs typeface="Arial MT"/>
              </a:rPr>
              <a:t>af energi</a:t>
            </a:r>
            <a:r>
              <a:rPr sz="1600" spc="15" dirty="0">
                <a:latin typeface="Arial MT"/>
                <a:cs typeface="Arial MT"/>
              </a:rPr>
              <a:t> </a:t>
            </a:r>
            <a:r>
              <a:rPr sz="1600" spc="-5" dirty="0">
                <a:latin typeface="Arial MT"/>
                <a:cs typeface="Arial MT"/>
              </a:rPr>
              <a:t>med</a:t>
            </a:r>
            <a:r>
              <a:rPr sz="1600" spc="15" dirty="0">
                <a:latin typeface="Arial MT"/>
                <a:cs typeface="Arial MT"/>
              </a:rPr>
              <a:t> </a:t>
            </a:r>
            <a:r>
              <a:rPr sz="1600" spc="-5" dirty="0">
                <a:latin typeface="Arial MT"/>
                <a:cs typeface="Arial MT"/>
              </a:rPr>
              <a:t>omgivelserne</a:t>
            </a:r>
            <a:endParaRPr sz="1600">
              <a:latin typeface="Arial MT"/>
              <a:cs typeface="Arial MT"/>
            </a:endParaRPr>
          </a:p>
          <a:p>
            <a:pPr marL="299078" marR="5080" indent="-287013">
              <a:lnSpc>
                <a:spcPct val="100000"/>
              </a:lnSpc>
              <a:spcBef>
                <a:spcPts val="385"/>
              </a:spcBef>
              <a:buChar char="•"/>
              <a:tabLst>
                <a:tab pos="299078" algn="l"/>
                <a:tab pos="299713" algn="l"/>
              </a:tabLst>
            </a:pPr>
            <a:r>
              <a:rPr sz="1600" spc="-30" dirty="0">
                <a:latin typeface="Arial MT"/>
                <a:cs typeface="Arial MT"/>
              </a:rPr>
              <a:t>Ved</a:t>
            </a:r>
            <a:r>
              <a:rPr sz="1600" spc="5" dirty="0">
                <a:latin typeface="Arial MT"/>
                <a:cs typeface="Arial MT"/>
              </a:rPr>
              <a:t> </a:t>
            </a:r>
            <a:r>
              <a:rPr sz="1600" spc="-5" dirty="0">
                <a:latin typeface="Arial MT"/>
                <a:cs typeface="Arial MT"/>
              </a:rPr>
              <a:t>en</a:t>
            </a:r>
            <a:r>
              <a:rPr sz="1600" spc="5" dirty="0">
                <a:latin typeface="Arial MT"/>
                <a:cs typeface="Arial MT"/>
              </a:rPr>
              <a:t> </a:t>
            </a:r>
            <a:r>
              <a:rPr sz="1600" spc="-5" dirty="0">
                <a:latin typeface="Arial MT"/>
                <a:cs typeface="Arial MT"/>
              </a:rPr>
              <a:t>konstant</a:t>
            </a:r>
            <a:r>
              <a:rPr sz="1600" spc="30" dirty="0">
                <a:latin typeface="Arial MT"/>
                <a:cs typeface="Arial MT"/>
              </a:rPr>
              <a:t> </a:t>
            </a:r>
            <a:r>
              <a:rPr sz="1600" spc="-5" dirty="0">
                <a:latin typeface="Arial MT"/>
                <a:cs typeface="Arial MT"/>
              </a:rPr>
              <a:t>mængde</a:t>
            </a:r>
            <a:r>
              <a:rPr sz="1600" spc="15" dirty="0">
                <a:latin typeface="Arial MT"/>
                <a:cs typeface="Arial MT"/>
              </a:rPr>
              <a:t> </a:t>
            </a:r>
            <a:r>
              <a:rPr sz="1600" spc="-5" dirty="0">
                <a:latin typeface="Arial MT"/>
                <a:cs typeface="Arial MT"/>
              </a:rPr>
              <a:t>stof,</a:t>
            </a:r>
            <a:r>
              <a:rPr sz="1600" spc="35" dirty="0">
                <a:latin typeface="Arial MT"/>
                <a:cs typeface="Arial MT"/>
              </a:rPr>
              <a:t> </a:t>
            </a:r>
            <a:r>
              <a:rPr sz="1600" spc="-5" dirty="0">
                <a:latin typeface="Arial MT"/>
                <a:cs typeface="Arial MT"/>
              </a:rPr>
              <a:t>vil</a:t>
            </a:r>
            <a:r>
              <a:rPr sz="1600" spc="-15" dirty="0">
                <a:latin typeface="Arial MT"/>
                <a:cs typeface="Arial MT"/>
              </a:rPr>
              <a:t> </a:t>
            </a:r>
            <a:r>
              <a:rPr sz="1600" spc="-5" dirty="0">
                <a:latin typeface="Arial MT"/>
                <a:cs typeface="Arial MT"/>
              </a:rPr>
              <a:t>den</a:t>
            </a:r>
            <a:r>
              <a:rPr sz="1600" spc="15" dirty="0">
                <a:latin typeface="Arial MT"/>
                <a:cs typeface="Arial MT"/>
              </a:rPr>
              <a:t> </a:t>
            </a:r>
            <a:r>
              <a:rPr sz="1600" spc="-5" dirty="0">
                <a:latin typeface="Arial MT"/>
                <a:cs typeface="Arial MT"/>
              </a:rPr>
              <a:t>forbrugte</a:t>
            </a:r>
            <a:r>
              <a:rPr sz="1600" spc="45" dirty="0">
                <a:latin typeface="Arial MT"/>
                <a:cs typeface="Arial MT"/>
              </a:rPr>
              <a:t> </a:t>
            </a:r>
            <a:r>
              <a:rPr sz="1600" spc="-5" dirty="0">
                <a:latin typeface="Arial MT"/>
                <a:cs typeface="Arial MT"/>
              </a:rPr>
              <a:t>energimængde</a:t>
            </a:r>
            <a:r>
              <a:rPr sz="1600" spc="15" dirty="0">
                <a:latin typeface="Arial MT"/>
                <a:cs typeface="Arial MT"/>
              </a:rPr>
              <a:t> </a:t>
            </a:r>
            <a:r>
              <a:rPr sz="1600" spc="-5" dirty="0">
                <a:latin typeface="Arial MT"/>
                <a:cs typeface="Arial MT"/>
              </a:rPr>
              <a:t>for</a:t>
            </a:r>
            <a:r>
              <a:rPr sz="1600" spc="30" dirty="0">
                <a:latin typeface="Arial MT"/>
                <a:cs typeface="Arial MT"/>
              </a:rPr>
              <a:t> </a:t>
            </a:r>
            <a:r>
              <a:rPr sz="1600" spc="-5" dirty="0">
                <a:latin typeface="Arial MT"/>
                <a:cs typeface="Arial MT"/>
              </a:rPr>
              <a:t>faseændringen </a:t>
            </a:r>
            <a:r>
              <a:rPr sz="1600" spc="-430" dirty="0">
                <a:latin typeface="Arial MT"/>
                <a:cs typeface="Arial MT"/>
              </a:rPr>
              <a:t> </a:t>
            </a:r>
            <a:r>
              <a:rPr sz="1600" spc="-5" dirty="0">
                <a:latin typeface="Arial MT"/>
                <a:cs typeface="Arial MT"/>
              </a:rPr>
              <a:t>fra</a:t>
            </a:r>
            <a:r>
              <a:rPr sz="1600" spc="15" dirty="0">
                <a:latin typeface="Arial MT"/>
                <a:cs typeface="Arial MT"/>
              </a:rPr>
              <a:t> </a:t>
            </a:r>
            <a:r>
              <a:rPr sz="1600" spc="-5" dirty="0">
                <a:latin typeface="Arial MT"/>
                <a:cs typeface="Arial MT"/>
              </a:rPr>
              <a:t>væske</a:t>
            </a:r>
            <a:r>
              <a:rPr sz="1600" dirty="0">
                <a:latin typeface="Arial MT"/>
                <a:cs typeface="Arial MT"/>
              </a:rPr>
              <a:t> </a:t>
            </a:r>
            <a:r>
              <a:rPr sz="1600" spc="-5" dirty="0">
                <a:latin typeface="Arial MT"/>
                <a:cs typeface="Arial MT"/>
              </a:rPr>
              <a:t>til gas</a:t>
            </a:r>
            <a:r>
              <a:rPr sz="1600" spc="5" dirty="0">
                <a:latin typeface="Arial MT"/>
                <a:cs typeface="Arial MT"/>
              </a:rPr>
              <a:t> </a:t>
            </a:r>
            <a:r>
              <a:rPr sz="1600" spc="-5" dirty="0">
                <a:latin typeface="Arial MT"/>
                <a:cs typeface="Arial MT"/>
              </a:rPr>
              <a:t>være</a:t>
            </a:r>
            <a:r>
              <a:rPr sz="1600" spc="25" dirty="0">
                <a:latin typeface="Arial MT"/>
                <a:cs typeface="Arial MT"/>
              </a:rPr>
              <a:t> </a:t>
            </a:r>
            <a:r>
              <a:rPr sz="1600" spc="-5" dirty="0">
                <a:latin typeface="Arial MT"/>
                <a:cs typeface="Arial MT"/>
              </a:rPr>
              <a:t>lige</a:t>
            </a:r>
            <a:r>
              <a:rPr sz="1600" spc="-10" dirty="0">
                <a:latin typeface="Arial MT"/>
                <a:cs typeface="Arial MT"/>
              </a:rPr>
              <a:t> </a:t>
            </a:r>
            <a:r>
              <a:rPr sz="1600" spc="-5" dirty="0">
                <a:latin typeface="Arial MT"/>
                <a:cs typeface="Arial MT"/>
              </a:rPr>
              <a:t>så stor</a:t>
            </a:r>
            <a:r>
              <a:rPr sz="1600" spc="10" dirty="0">
                <a:latin typeface="Arial MT"/>
                <a:cs typeface="Arial MT"/>
              </a:rPr>
              <a:t> </a:t>
            </a:r>
            <a:r>
              <a:rPr sz="1600" spc="-5" dirty="0">
                <a:latin typeface="Arial MT"/>
                <a:cs typeface="Arial MT"/>
              </a:rPr>
              <a:t>som</a:t>
            </a:r>
            <a:r>
              <a:rPr sz="1600" spc="15" dirty="0">
                <a:latin typeface="Arial MT"/>
                <a:cs typeface="Arial MT"/>
              </a:rPr>
              <a:t> </a:t>
            </a:r>
            <a:r>
              <a:rPr sz="1600" spc="-5" dirty="0">
                <a:latin typeface="Arial MT"/>
                <a:cs typeface="Arial MT"/>
              </a:rPr>
              <a:t>den producerede</a:t>
            </a:r>
            <a:r>
              <a:rPr sz="1600" spc="25" dirty="0">
                <a:latin typeface="Arial MT"/>
                <a:cs typeface="Arial MT"/>
              </a:rPr>
              <a:t> </a:t>
            </a:r>
            <a:r>
              <a:rPr sz="1600" spc="-5" dirty="0">
                <a:latin typeface="Arial MT"/>
                <a:cs typeface="Arial MT"/>
              </a:rPr>
              <a:t>energimængde</a:t>
            </a:r>
            <a:r>
              <a:rPr sz="1600" spc="10" dirty="0">
                <a:latin typeface="Arial MT"/>
                <a:cs typeface="Arial MT"/>
              </a:rPr>
              <a:t> </a:t>
            </a:r>
            <a:r>
              <a:rPr sz="1600" spc="-5" dirty="0">
                <a:latin typeface="Arial MT"/>
                <a:cs typeface="Arial MT"/>
              </a:rPr>
              <a:t>for </a:t>
            </a:r>
            <a:r>
              <a:rPr sz="1600" dirty="0">
                <a:latin typeface="Arial MT"/>
                <a:cs typeface="Arial MT"/>
              </a:rPr>
              <a:t> </a:t>
            </a:r>
            <a:r>
              <a:rPr sz="1600" spc="-5" dirty="0">
                <a:latin typeface="Arial MT"/>
                <a:cs typeface="Arial MT"/>
              </a:rPr>
              <a:t>faseændringen</a:t>
            </a:r>
            <a:r>
              <a:rPr sz="1600" spc="10" dirty="0">
                <a:latin typeface="Arial MT"/>
                <a:cs typeface="Arial MT"/>
              </a:rPr>
              <a:t> </a:t>
            </a:r>
            <a:r>
              <a:rPr sz="1600" spc="-5" dirty="0">
                <a:latin typeface="Arial MT"/>
                <a:cs typeface="Arial MT"/>
              </a:rPr>
              <a:t>fra</a:t>
            </a:r>
            <a:r>
              <a:rPr sz="1600" spc="20" dirty="0">
                <a:latin typeface="Arial MT"/>
                <a:cs typeface="Arial MT"/>
              </a:rPr>
              <a:t> </a:t>
            </a:r>
            <a:r>
              <a:rPr sz="1600" spc="-5" dirty="0">
                <a:latin typeface="Arial MT"/>
                <a:cs typeface="Arial MT"/>
              </a:rPr>
              <a:t>gas</a:t>
            </a:r>
            <a:r>
              <a:rPr sz="1600" spc="5" dirty="0">
                <a:latin typeface="Arial MT"/>
                <a:cs typeface="Arial MT"/>
              </a:rPr>
              <a:t> </a:t>
            </a:r>
            <a:r>
              <a:rPr sz="1600" spc="-5" dirty="0">
                <a:latin typeface="Arial MT"/>
                <a:cs typeface="Arial MT"/>
              </a:rPr>
              <a:t>til</a:t>
            </a:r>
            <a:r>
              <a:rPr sz="1600" spc="-10" dirty="0">
                <a:latin typeface="Arial MT"/>
                <a:cs typeface="Arial MT"/>
              </a:rPr>
              <a:t> </a:t>
            </a:r>
            <a:r>
              <a:rPr sz="1600" spc="-5" dirty="0">
                <a:latin typeface="Arial MT"/>
                <a:cs typeface="Arial MT"/>
              </a:rPr>
              <a:t>væske</a:t>
            </a:r>
            <a:r>
              <a:rPr sz="1600" spc="15" dirty="0">
                <a:latin typeface="Arial MT"/>
                <a:cs typeface="Arial MT"/>
              </a:rPr>
              <a:t> </a:t>
            </a:r>
            <a:r>
              <a:rPr sz="1600" spc="-5" dirty="0">
                <a:latin typeface="Arial MT"/>
                <a:cs typeface="Arial MT"/>
              </a:rPr>
              <a:t>–</a:t>
            </a:r>
            <a:r>
              <a:rPr sz="1600" spc="10" dirty="0">
                <a:latin typeface="Arial MT"/>
                <a:cs typeface="Arial MT"/>
              </a:rPr>
              <a:t> </a:t>
            </a:r>
            <a:r>
              <a:rPr sz="1600" spc="-5" dirty="0">
                <a:latin typeface="Arial MT"/>
                <a:cs typeface="Arial MT"/>
              </a:rPr>
              <a:t>forudsat</a:t>
            </a:r>
            <a:r>
              <a:rPr sz="1600" spc="25" dirty="0">
                <a:latin typeface="Arial MT"/>
                <a:cs typeface="Arial MT"/>
              </a:rPr>
              <a:t> </a:t>
            </a:r>
            <a:r>
              <a:rPr sz="1600" spc="-5" dirty="0">
                <a:latin typeface="Arial MT"/>
                <a:cs typeface="Arial MT"/>
              </a:rPr>
              <a:t>at</a:t>
            </a:r>
            <a:r>
              <a:rPr sz="1600" spc="10" dirty="0">
                <a:latin typeface="Arial MT"/>
                <a:cs typeface="Arial MT"/>
              </a:rPr>
              <a:t> </a:t>
            </a:r>
            <a:r>
              <a:rPr sz="1600" spc="-10" dirty="0">
                <a:latin typeface="Arial MT"/>
                <a:cs typeface="Arial MT"/>
              </a:rPr>
              <a:t>trykket</a:t>
            </a:r>
            <a:r>
              <a:rPr sz="1600" spc="35" dirty="0">
                <a:latin typeface="Arial MT"/>
                <a:cs typeface="Arial MT"/>
              </a:rPr>
              <a:t> </a:t>
            </a:r>
            <a:r>
              <a:rPr sz="1600" spc="-5" dirty="0">
                <a:latin typeface="Arial MT"/>
                <a:cs typeface="Arial MT"/>
              </a:rPr>
              <a:t>er</a:t>
            </a:r>
            <a:r>
              <a:rPr sz="1600" spc="5" dirty="0">
                <a:latin typeface="Arial MT"/>
                <a:cs typeface="Arial MT"/>
              </a:rPr>
              <a:t> </a:t>
            </a:r>
            <a:r>
              <a:rPr sz="1600" spc="-5" dirty="0">
                <a:latin typeface="Arial MT"/>
                <a:cs typeface="Arial MT"/>
              </a:rPr>
              <a:t>det</a:t>
            </a:r>
            <a:r>
              <a:rPr sz="1600" spc="15" dirty="0">
                <a:latin typeface="Arial MT"/>
                <a:cs typeface="Arial MT"/>
              </a:rPr>
              <a:t> </a:t>
            </a:r>
            <a:r>
              <a:rPr sz="1600" spc="-5" dirty="0">
                <a:latin typeface="Arial MT"/>
                <a:cs typeface="Arial MT"/>
              </a:rPr>
              <a:t>samme.</a:t>
            </a:r>
            <a:endParaRPr sz="1600">
              <a:latin typeface="Arial MT"/>
              <a:cs typeface="Arial MT"/>
            </a:endParaRPr>
          </a:p>
        </p:txBody>
      </p:sp>
      <p:pic>
        <p:nvPicPr>
          <p:cNvPr id="4" name="object 4"/>
          <p:cNvPicPr/>
          <p:nvPr/>
        </p:nvPicPr>
        <p:blipFill>
          <a:blip r:embed="rId2" cstate="print"/>
          <a:stretch>
            <a:fillRect/>
          </a:stretch>
        </p:blipFill>
        <p:spPr>
          <a:xfrm>
            <a:off x="2706534" y="3867258"/>
            <a:ext cx="4531973" cy="1582510"/>
          </a:xfrm>
          <a:prstGeom prst="rect">
            <a:avLst/>
          </a:prstGeom>
        </p:spPr>
      </p:pic>
    </p:spTree>
    <p:extLst>
      <p:ext uri="{BB962C8B-B14F-4D97-AF65-F5344CB8AC3E}">
        <p14:creationId xmlns:p14="http://schemas.microsoft.com/office/powerpoint/2010/main" val="851788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7543" y="1787855"/>
            <a:ext cx="3719195" cy="2796540"/>
          </a:xfrm>
          <a:prstGeom prst="rect">
            <a:avLst/>
          </a:prstGeom>
        </p:spPr>
        <p:txBody>
          <a:bodyPr vert="horz" wrap="square" lIns="0" tIns="12700" rIns="0" bIns="0" rtlCol="0">
            <a:spAutoFit/>
          </a:bodyPr>
          <a:lst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12700">
              <a:lnSpc>
                <a:spcPct val="100000"/>
              </a:lnSpc>
              <a:spcBef>
                <a:spcPts val="100"/>
              </a:spcBef>
            </a:pPr>
            <a:r>
              <a:rPr sz="1800" b="1" spc="-270" dirty="0">
                <a:latin typeface="Arial"/>
                <a:cs typeface="Arial"/>
              </a:rPr>
              <a:t>VÆ</a:t>
            </a:r>
            <a:r>
              <a:rPr sz="1800" b="1" spc="-225" dirty="0">
                <a:latin typeface="Arial"/>
                <a:cs typeface="Arial"/>
              </a:rPr>
              <a:t>SKE</a:t>
            </a:r>
            <a:r>
              <a:rPr sz="1800" b="1" spc="-85" dirty="0">
                <a:latin typeface="Arial"/>
                <a:cs typeface="Arial"/>
              </a:rPr>
              <a:t> </a:t>
            </a:r>
            <a:r>
              <a:rPr sz="1800" b="1" spc="-200" dirty="0">
                <a:latin typeface="Arial"/>
                <a:cs typeface="Arial"/>
              </a:rPr>
              <a:t>T</a:t>
            </a:r>
            <a:r>
              <a:rPr sz="1800" b="1" spc="-100" dirty="0">
                <a:latin typeface="Arial"/>
                <a:cs typeface="Arial"/>
              </a:rPr>
              <a:t>I</a:t>
            </a:r>
            <a:r>
              <a:rPr sz="1800" b="1" spc="-200" dirty="0">
                <a:latin typeface="Arial"/>
                <a:cs typeface="Arial"/>
              </a:rPr>
              <a:t>L</a:t>
            </a:r>
            <a:r>
              <a:rPr sz="1800" b="1" spc="-120" dirty="0">
                <a:latin typeface="Arial"/>
                <a:cs typeface="Arial"/>
              </a:rPr>
              <a:t> </a:t>
            </a:r>
            <a:r>
              <a:rPr sz="1800" b="1" spc="-245" dirty="0">
                <a:latin typeface="Arial"/>
                <a:cs typeface="Arial"/>
              </a:rPr>
              <a:t>GASFORM</a:t>
            </a:r>
            <a:endParaRPr sz="1800">
              <a:latin typeface="Arial"/>
              <a:cs typeface="Arial"/>
            </a:endParaRPr>
          </a:p>
          <a:p>
            <a:pPr marL="12700" marR="5080">
              <a:lnSpc>
                <a:spcPct val="100000"/>
              </a:lnSpc>
              <a:spcBef>
                <a:spcPts val="1510"/>
              </a:spcBef>
            </a:pPr>
            <a:r>
              <a:rPr sz="1800" spc="-5" dirty="0">
                <a:latin typeface="Arial MT"/>
                <a:cs typeface="Arial MT"/>
              </a:rPr>
              <a:t>Det</a:t>
            </a:r>
            <a:r>
              <a:rPr sz="1800" dirty="0">
                <a:latin typeface="Arial MT"/>
                <a:cs typeface="Arial MT"/>
              </a:rPr>
              <a:t> </a:t>
            </a:r>
            <a:r>
              <a:rPr sz="1800" spc="-5" dirty="0">
                <a:latin typeface="Arial MT"/>
                <a:cs typeface="Arial MT"/>
              </a:rPr>
              <a:t>skal</a:t>
            </a:r>
            <a:r>
              <a:rPr sz="1800" spc="-10" dirty="0">
                <a:latin typeface="Arial MT"/>
                <a:cs typeface="Arial MT"/>
              </a:rPr>
              <a:t> </a:t>
            </a:r>
            <a:r>
              <a:rPr sz="1800" spc="-5" dirty="0">
                <a:latin typeface="Arial MT"/>
                <a:cs typeface="Arial MT"/>
              </a:rPr>
              <a:t>overføres</a:t>
            </a:r>
            <a:r>
              <a:rPr sz="1800" dirty="0">
                <a:latin typeface="Arial MT"/>
                <a:cs typeface="Arial MT"/>
              </a:rPr>
              <a:t> </a:t>
            </a:r>
            <a:r>
              <a:rPr sz="1800" spc="-10" dirty="0">
                <a:latin typeface="Arial MT"/>
                <a:cs typeface="Arial MT"/>
              </a:rPr>
              <a:t>en</a:t>
            </a:r>
            <a:r>
              <a:rPr sz="1800" dirty="0">
                <a:latin typeface="Arial MT"/>
                <a:cs typeface="Arial MT"/>
              </a:rPr>
              <a:t> </a:t>
            </a:r>
            <a:r>
              <a:rPr sz="1800" spc="-5" dirty="0">
                <a:latin typeface="Arial MT"/>
                <a:cs typeface="Arial MT"/>
              </a:rPr>
              <a:t>del</a:t>
            </a:r>
            <a:r>
              <a:rPr sz="1800" dirty="0">
                <a:latin typeface="Arial MT"/>
                <a:cs typeface="Arial MT"/>
              </a:rPr>
              <a:t> </a:t>
            </a:r>
            <a:r>
              <a:rPr sz="1800" spc="-5" dirty="0">
                <a:latin typeface="Arial MT"/>
                <a:cs typeface="Arial MT"/>
              </a:rPr>
              <a:t>energi</a:t>
            </a:r>
            <a:r>
              <a:rPr sz="1800" spc="20" dirty="0">
                <a:latin typeface="Arial MT"/>
                <a:cs typeface="Arial MT"/>
              </a:rPr>
              <a:t> </a:t>
            </a:r>
            <a:r>
              <a:rPr sz="1800" spc="-5" dirty="0">
                <a:latin typeface="Arial MT"/>
                <a:cs typeface="Arial MT"/>
              </a:rPr>
              <a:t>når </a:t>
            </a:r>
            <a:r>
              <a:rPr sz="1800" dirty="0">
                <a:latin typeface="Arial MT"/>
                <a:cs typeface="Arial MT"/>
              </a:rPr>
              <a:t> et</a:t>
            </a:r>
            <a:r>
              <a:rPr sz="1800" spc="-5" dirty="0">
                <a:latin typeface="Arial MT"/>
                <a:cs typeface="Arial MT"/>
              </a:rPr>
              <a:t> </a:t>
            </a:r>
            <a:r>
              <a:rPr sz="1800" dirty="0">
                <a:latin typeface="Arial MT"/>
                <a:cs typeface="Arial MT"/>
              </a:rPr>
              <a:t>stof</a:t>
            </a:r>
            <a:r>
              <a:rPr sz="1800" spc="-15" dirty="0">
                <a:latin typeface="Arial MT"/>
                <a:cs typeface="Arial MT"/>
              </a:rPr>
              <a:t> </a:t>
            </a:r>
            <a:r>
              <a:rPr sz="1800" spc="-5" dirty="0">
                <a:latin typeface="Arial MT"/>
                <a:cs typeface="Arial MT"/>
              </a:rPr>
              <a:t>går </a:t>
            </a:r>
            <a:r>
              <a:rPr sz="1800" dirty="0">
                <a:latin typeface="Arial MT"/>
                <a:cs typeface="Arial MT"/>
              </a:rPr>
              <a:t>fra</a:t>
            </a:r>
            <a:r>
              <a:rPr sz="1800" spc="-5" dirty="0">
                <a:latin typeface="Arial MT"/>
                <a:cs typeface="Arial MT"/>
              </a:rPr>
              <a:t> væske</a:t>
            </a:r>
            <a:r>
              <a:rPr sz="1800" spc="-15" dirty="0">
                <a:latin typeface="Arial MT"/>
                <a:cs typeface="Arial MT"/>
              </a:rPr>
              <a:t> </a:t>
            </a:r>
            <a:r>
              <a:rPr sz="1800" dirty="0">
                <a:latin typeface="Arial MT"/>
                <a:cs typeface="Arial MT"/>
              </a:rPr>
              <a:t>til</a:t>
            </a:r>
            <a:r>
              <a:rPr sz="1800" spc="-15" dirty="0">
                <a:latin typeface="Arial MT"/>
                <a:cs typeface="Arial MT"/>
              </a:rPr>
              <a:t> </a:t>
            </a:r>
            <a:r>
              <a:rPr sz="1800" spc="-5" dirty="0">
                <a:latin typeface="Arial MT"/>
                <a:cs typeface="Arial MT"/>
              </a:rPr>
              <a:t>gasform</a:t>
            </a:r>
            <a:r>
              <a:rPr sz="1800" spc="5" dirty="0">
                <a:latin typeface="Arial MT"/>
                <a:cs typeface="Arial MT"/>
              </a:rPr>
              <a:t> </a:t>
            </a:r>
            <a:r>
              <a:rPr sz="1800" spc="-5" dirty="0">
                <a:latin typeface="Arial MT"/>
                <a:cs typeface="Arial MT"/>
              </a:rPr>
              <a:t>eller </a:t>
            </a:r>
            <a:r>
              <a:rPr sz="1800" spc="-484" dirty="0">
                <a:latin typeface="Arial MT"/>
                <a:cs typeface="Arial MT"/>
              </a:rPr>
              <a:t> </a:t>
            </a:r>
            <a:r>
              <a:rPr sz="1800" spc="-5" dirty="0">
                <a:latin typeface="Arial MT"/>
                <a:cs typeface="Arial MT"/>
              </a:rPr>
              <a:t>omvendt, </a:t>
            </a:r>
            <a:r>
              <a:rPr sz="1800" dirty="0">
                <a:latin typeface="Arial MT"/>
                <a:cs typeface="Arial MT"/>
              </a:rPr>
              <a:t>og</a:t>
            </a:r>
            <a:r>
              <a:rPr sz="1800" spc="-5" dirty="0">
                <a:latin typeface="Arial MT"/>
                <a:cs typeface="Arial MT"/>
              </a:rPr>
              <a:t> </a:t>
            </a:r>
            <a:r>
              <a:rPr sz="1800" spc="-10" dirty="0">
                <a:latin typeface="Arial MT"/>
                <a:cs typeface="Arial MT"/>
              </a:rPr>
              <a:t>det</a:t>
            </a:r>
            <a:r>
              <a:rPr sz="1800" spc="-5" dirty="0">
                <a:latin typeface="Arial MT"/>
                <a:cs typeface="Arial MT"/>
              </a:rPr>
              <a:t> er</a:t>
            </a:r>
            <a:r>
              <a:rPr sz="1800" dirty="0">
                <a:latin typeface="Arial MT"/>
                <a:cs typeface="Arial MT"/>
              </a:rPr>
              <a:t> </a:t>
            </a:r>
            <a:r>
              <a:rPr sz="1800" spc="-5" dirty="0">
                <a:latin typeface="Arial MT"/>
                <a:cs typeface="Arial MT"/>
              </a:rPr>
              <a:t>derfor tider hvor </a:t>
            </a:r>
            <a:r>
              <a:rPr sz="1800" dirty="0">
                <a:latin typeface="Arial MT"/>
                <a:cs typeface="Arial MT"/>
              </a:rPr>
              <a:t> </a:t>
            </a:r>
            <a:r>
              <a:rPr sz="1800" spc="-5" dirty="0">
                <a:latin typeface="Arial MT"/>
                <a:cs typeface="Arial MT"/>
              </a:rPr>
              <a:t>stoffet</a:t>
            </a:r>
            <a:r>
              <a:rPr sz="1800" spc="-15" dirty="0">
                <a:latin typeface="Arial MT"/>
                <a:cs typeface="Arial MT"/>
              </a:rPr>
              <a:t> </a:t>
            </a:r>
            <a:r>
              <a:rPr sz="1800" spc="-5" dirty="0">
                <a:latin typeface="Arial MT"/>
                <a:cs typeface="Arial MT"/>
              </a:rPr>
              <a:t>er delvis</a:t>
            </a:r>
            <a:r>
              <a:rPr sz="1800" spc="5" dirty="0">
                <a:latin typeface="Arial MT"/>
                <a:cs typeface="Arial MT"/>
              </a:rPr>
              <a:t> </a:t>
            </a:r>
            <a:r>
              <a:rPr sz="1800" spc="-5" dirty="0">
                <a:latin typeface="Arial MT"/>
                <a:cs typeface="Arial MT"/>
              </a:rPr>
              <a:t>væske</a:t>
            </a:r>
            <a:r>
              <a:rPr sz="1800" spc="5" dirty="0">
                <a:latin typeface="Arial MT"/>
                <a:cs typeface="Arial MT"/>
              </a:rPr>
              <a:t> </a:t>
            </a:r>
            <a:r>
              <a:rPr sz="1800" spc="-5" dirty="0">
                <a:latin typeface="Arial MT"/>
                <a:cs typeface="Arial MT"/>
              </a:rPr>
              <a:t>og</a:t>
            </a:r>
            <a:r>
              <a:rPr sz="1800" spc="-15" dirty="0">
                <a:latin typeface="Arial MT"/>
                <a:cs typeface="Arial MT"/>
              </a:rPr>
              <a:t> </a:t>
            </a:r>
            <a:r>
              <a:rPr sz="1800" spc="-5" dirty="0">
                <a:latin typeface="Arial MT"/>
                <a:cs typeface="Arial MT"/>
              </a:rPr>
              <a:t>gas </a:t>
            </a:r>
            <a:r>
              <a:rPr sz="1800" dirty="0">
                <a:latin typeface="Arial MT"/>
                <a:cs typeface="Arial MT"/>
              </a:rPr>
              <a:t>(to- </a:t>
            </a:r>
            <a:r>
              <a:rPr sz="1800" spc="5" dirty="0">
                <a:latin typeface="Arial MT"/>
                <a:cs typeface="Arial MT"/>
              </a:rPr>
              <a:t> </a:t>
            </a:r>
            <a:r>
              <a:rPr sz="1800" dirty="0">
                <a:latin typeface="Arial MT"/>
                <a:cs typeface="Arial MT"/>
              </a:rPr>
              <a:t>fase</a:t>
            </a:r>
            <a:r>
              <a:rPr sz="1800" spc="-15" dirty="0">
                <a:latin typeface="Arial MT"/>
                <a:cs typeface="Arial MT"/>
              </a:rPr>
              <a:t> </a:t>
            </a:r>
            <a:r>
              <a:rPr sz="1800" spc="-5" dirty="0">
                <a:latin typeface="Arial MT"/>
                <a:cs typeface="Arial MT"/>
              </a:rPr>
              <a:t>området).</a:t>
            </a:r>
            <a:endParaRPr sz="1800">
              <a:latin typeface="Arial MT"/>
              <a:cs typeface="Arial MT"/>
            </a:endParaRPr>
          </a:p>
          <a:p>
            <a:pPr>
              <a:lnSpc>
                <a:spcPct val="100000"/>
              </a:lnSpc>
              <a:spcBef>
                <a:spcPts val="35"/>
              </a:spcBef>
            </a:pPr>
            <a:endParaRPr sz="2600">
              <a:latin typeface="Arial MT"/>
              <a:cs typeface="Arial MT"/>
            </a:endParaRPr>
          </a:p>
          <a:p>
            <a:pPr marL="12700" marR="214624">
              <a:lnSpc>
                <a:spcPct val="100000"/>
              </a:lnSpc>
            </a:pPr>
            <a:r>
              <a:rPr sz="1800" spc="-25" dirty="0">
                <a:latin typeface="Arial MT"/>
                <a:cs typeface="Arial MT"/>
              </a:rPr>
              <a:t>Vi</a:t>
            </a:r>
            <a:r>
              <a:rPr sz="1800" spc="-10" dirty="0">
                <a:latin typeface="Arial MT"/>
                <a:cs typeface="Arial MT"/>
              </a:rPr>
              <a:t> </a:t>
            </a:r>
            <a:r>
              <a:rPr sz="1800" spc="-5" dirty="0">
                <a:latin typeface="Arial MT"/>
                <a:cs typeface="Arial MT"/>
              </a:rPr>
              <a:t>kalder</a:t>
            </a:r>
            <a:r>
              <a:rPr sz="1800" spc="5" dirty="0">
                <a:latin typeface="Arial MT"/>
                <a:cs typeface="Arial MT"/>
              </a:rPr>
              <a:t> </a:t>
            </a:r>
            <a:r>
              <a:rPr sz="1800" spc="-5" dirty="0">
                <a:latin typeface="Arial MT"/>
                <a:cs typeface="Arial MT"/>
              </a:rPr>
              <a:t>andelen</a:t>
            </a:r>
            <a:r>
              <a:rPr sz="1800" spc="15" dirty="0">
                <a:latin typeface="Arial MT"/>
                <a:cs typeface="Arial MT"/>
              </a:rPr>
              <a:t> </a:t>
            </a:r>
            <a:r>
              <a:rPr sz="1800" dirty="0">
                <a:latin typeface="Arial MT"/>
                <a:cs typeface="Arial MT"/>
              </a:rPr>
              <a:t>af</a:t>
            </a:r>
            <a:r>
              <a:rPr sz="1800" spc="-10" dirty="0">
                <a:latin typeface="Arial MT"/>
                <a:cs typeface="Arial MT"/>
              </a:rPr>
              <a:t> stoffet</a:t>
            </a:r>
            <a:r>
              <a:rPr sz="1800" spc="-15" dirty="0">
                <a:latin typeface="Arial MT"/>
                <a:cs typeface="Arial MT"/>
              </a:rPr>
              <a:t> </a:t>
            </a:r>
            <a:r>
              <a:rPr sz="1800" spc="-5" dirty="0">
                <a:latin typeface="Arial MT"/>
                <a:cs typeface="Arial MT"/>
              </a:rPr>
              <a:t>der</a:t>
            </a:r>
            <a:r>
              <a:rPr sz="1800" spc="5" dirty="0">
                <a:latin typeface="Arial MT"/>
                <a:cs typeface="Arial MT"/>
              </a:rPr>
              <a:t> </a:t>
            </a:r>
            <a:r>
              <a:rPr sz="1800" spc="-5" dirty="0">
                <a:latin typeface="Arial MT"/>
                <a:cs typeface="Arial MT"/>
              </a:rPr>
              <a:t>har </a:t>
            </a:r>
            <a:r>
              <a:rPr sz="1800" spc="-484" dirty="0">
                <a:latin typeface="Arial MT"/>
                <a:cs typeface="Arial MT"/>
              </a:rPr>
              <a:t> </a:t>
            </a:r>
            <a:r>
              <a:rPr sz="1800" spc="-5" dirty="0">
                <a:latin typeface="Arial MT"/>
                <a:cs typeface="Arial MT"/>
              </a:rPr>
              <a:t>gasform </a:t>
            </a:r>
            <a:r>
              <a:rPr sz="1800" dirty="0">
                <a:latin typeface="Arial MT"/>
                <a:cs typeface="Arial MT"/>
              </a:rPr>
              <a:t>for</a:t>
            </a:r>
            <a:r>
              <a:rPr sz="1800" spc="-5" dirty="0">
                <a:latin typeface="Arial MT"/>
                <a:cs typeface="Arial MT"/>
              </a:rPr>
              <a:t> gasandel.</a:t>
            </a:r>
            <a:endParaRPr sz="1800">
              <a:latin typeface="Arial MT"/>
              <a:cs typeface="Arial MT"/>
            </a:endParaRPr>
          </a:p>
        </p:txBody>
      </p:sp>
      <p:pic>
        <p:nvPicPr>
          <p:cNvPr id="3" name="object 3"/>
          <p:cNvPicPr/>
          <p:nvPr/>
        </p:nvPicPr>
        <p:blipFill>
          <a:blip r:embed="rId2" cstate="print"/>
          <a:stretch>
            <a:fillRect/>
          </a:stretch>
        </p:blipFill>
        <p:spPr>
          <a:xfrm>
            <a:off x="4629912" y="2006956"/>
            <a:ext cx="4073651" cy="2957474"/>
          </a:xfrm>
          <a:prstGeom prst="rect">
            <a:avLst/>
          </a:prstGeom>
        </p:spPr>
      </p:pic>
    </p:spTree>
    <p:extLst>
      <p:ext uri="{BB962C8B-B14F-4D97-AF65-F5344CB8AC3E}">
        <p14:creationId xmlns:p14="http://schemas.microsoft.com/office/powerpoint/2010/main" val="327705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904A4-0A5C-2583-5684-CA9CC6DC83FC}"/>
              </a:ext>
            </a:extLst>
          </p:cNvPr>
          <p:cNvSpPr>
            <a:spLocks noGrp="1"/>
          </p:cNvSpPr>
          <p:nvPr>
            <p:ph type="title"/>
          </p:nvPr>
        </p:nvSpPr>
        <p:spPr/>
        <p:txBody>
          <a:bodyPr/>
          <a:lstStyle/>
          <a:p>
            <a:r>
              <a:rPr lang="da-DK" dirty="0"/>
              <a:t>Gasmåler</a:t>
            </a:r>
          </a:p>
        </p:txBody>
      </p:sp>
      <p:sp>
        <p:nvSpPr>
          <p:cNvPr id="3" name="Pladsholder til indhold 2">
            <a:extLst>
              <a:ext uri="{FF2B5EF4-FFF2-40B4-BE49-F238E27FC236}">
                <a16:creationId xmlns:a16="http://schemas.microsoft.com/office/drawing/2014/main" id="{C29FEFE4-450C-918C-D7F5-3100682C65D1}"/>
              </a:ext>
            </a:extLst>
          </p:cNvPr>
          <p:cNvSpPr>
            <a:spLocks noGrp="1"/>
          </p:cNvSpPr>
          <p:nvPr>
            <p:ph idx="1"/>
          </p:nvPr>
        </p:nvSpPr>
        <p:spPr/>
        <p:txBody>
          <a:bodyPr/>
          <a:lstStyle/>
          <a:p>
            <a:pPr algn="l"/>
            <a:r>
              <a:rPr lang="da-DK" b="0" i="0" dirty="0">
                <a:solidFill>
                  <a:srgbClr val="000000"/>
                </a:solidFill>
                <a:effectLst/>
                <a:latin typeface="Lato" panose="020F0502020204030203" pitchFamily="34" charset="0"/>
              </a:rPr>
              <a:t>Foran hver gasmåler skal der anbringes en målerhane, der er lettilgængelig.</a:t>
            </a:r>
          </a:p>
          <a:p>
            <a:pPr algn="l"/>
            <a:r>
              <a:rPr lang="da-DK" b="0" i="0" dirty="0">
                <a:solidFill>
                  <a:srgbClr val="000000"/>
                </a:solidFill>
                <a:effectLst/>
                <a:latin typeface="Lato" panose="020F0502020204030203" pitchFamily="34" charset="0"/>
              </a:rPr>
              <a:t>Hvor gasmåleren befinder sig i samme rum som hovedhanen, eller hvor gasmåleren befinder sig i samme rum som indføringen af stikledning.</a:t>
            </a:r>
          </a:p>
          <a:p>
            <a:endParaRPr lang="da-DK" dirty="0"/>
          </a:p>
        </p:txBody>
      </p:sp>
    </p:spTree>
    <p:extLst>
      <p:ext uri="{BB962C8B-B14F-4D97-AF65-F5344CB8AC3E}">
        <p14:creationId xmlns:p14="http://schemas.microsoft.com/office/powerpoint/2010/main" val="3502989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40DC2-D3A3-F71D-F960-AB63036A6A34}"/>
              </a:ext>
            </a:extLst>
          </p:cNvPr>
          <p:cNvSpPr>
            <a:spLocks noGrp="1"/>
          </p:cNvSpPr>
          <p:nvPr>
            <p:ph type="title"/>
          </p:nvPr>
        </p:nvSpPr>
        <p:spPr/>
        <p:txBody>
          <a:bodyPr/>
          <a:lstStyle/>
          <a:p>
            <a:r>
              <a:rPr lang="da-DK" dirty="0"/>
              <a:t>Gasmåler</a:t>
            </a:r>
          </a:p>
        </p:txBody>
      </p:sp>
      <p:sp>
        <p:nvSpPr>
          <p:cNvPr id="3" name="Pladsholder til indhold 2">
            <a:extLst>
              <a:ext uri="{FF2B5EF4-FFF2-40B4-BE49-F238E27FC236}">
                <a16:creationId xmlns:a16="http://schemas.microsoft.com/office/drawing/2014/main" id="{25E510F4-3AF5-5050-1DE7-B6844FBE8923}"/>
              </a:ext>
            </a:extLst>
          </p:cNvPr>
          <p:cNvSpPr>
            <a:spLocks noGrp="1"/>
          </p:cNvSpPr>
          <p:nvPr>
            <p:ph idx="1"/>
          </p:nvPr>
        </p:nvSpPr>
        <p:spPr/>
        <p:txBody>
          <a:bodyPr/>
          <a:lstStyle/>
          <a:p>
            <a:r>
              <a:rPr lang="da-DK" b="0" i="0" dirty="0">
                <a:solidFill>
                  <a:srgbClr val="000000"/>
                </a:solidFill>
                <a:effectLst/>
                <a:latin typeface="Lato" panose="020F0502020204030203" pitchFamily="34" charset="0"/>
              </a:rPr>
              <a:t>Hvis gasmåleren i et etagebyggeri anbringes uden for den enkelte lejlighed, skal der anbringes en stophane straks efter indføring i lejligheden.</a:t>
            </a:r>
            <a:endParaRPr lang="da-DK" dirty="0"/>
          </a:p>
        </p:txBody>
      </p:sp>
    </p:spTree>
    <p:extLst>
      <p:ext uri="{BB962C8B-B14F-4D97-AF65-F5344CB8AC3E}">
        <p14:creationId xmlns:p14="http://schemas.microsoft.com/office/powerpoint/2010/main" val="117931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a:extLst>
              <a:ext uri="{FF2B5EF4-FFF2-40B4-BE49-F238E27FC236}">
                <a16:creationId xmlns:a16="http://schemas.microsoft.com/office/drawing/2014/main" id="{819FB784-BCD0-B02F-5E1F-F054597008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790651" y="1131994"/>
            <a:ext cx="5564104" cy="4590386"/>
          </a:xfrm>
          <a:prstGeom prst="rect">
            <a:avLst/>
          </a:prstGeom>
          <a:noFill/>
        </p:spPr>
      </p:pic>
    </p:spTree>
    <p:extLst>
      <p:ext uri="{BB962C8B-B14F-4D97-AF65-F5344CB8AC3E}">
        <p14:creationId xmlns:p14="http://schemas.microsoft.com/office/powerpoint/2010/main" val="271981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a:extLst>
              <a:ext uri="{FF2B5EF4-FFF2-40B4-BE49-F238E27FC236}">
                <a16:creationId xmlns:a16="http://schemas.microsoft.com/office/drawing/2014/main" id="{A606C3D8-DBC2-64A4-E6C7-2EC9AA4DC3BC}"/>
              </a:ext>
            </a:extLst>
          </p:cNvPr>
          <p:cNvPicPr>
            <a:picLocks noGrp="1" noChangeAspect="1"/>
          </p:cNvPicPr>
          <p:nvPr>
            <p:ph idx="1"/>
          </p:nvPr>
        </p:nvPicPr>
        <p:blipFill>
          <a:blip r:embed="rId2"/>
          <a:stretch>
            <a:fillRect/>
          </a:stretch>
        </p:blipFill>
        <p:spPr>
          <a:xfrm>
            <a:off x="1055166" y="1131994"/>
            <a:ext cx="7035074" cy="4590386"/>
          </a:xfrm>
          <a:prstGeom prst="rect">
            <a:avLst/>
          </a:prstGeom>
        </p:spPr>
      </p:pic>
    </p:spTree>
    <p:extLst>
      <p:ext uri="{BB962C8B-B14F-4D97-AF65-F5344CB8AC3E}">
        <p14:creationId xmlns:p14="http://schemas.microsoft.com/office/powerpoint/2010/main" val="112605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E9A93-EDB8-4EB9-BBB5-1236D388ACE8}"/>
              </a:ext>
            </a:extLst>
          </p:cNvPr>
          <p:cNvSpPr>
            <a:spLocks noGrp="1"/>
          </p:cNvSpPr>
          <p:nvPr>
            <p:ph type="title"/>
          </p:nvPr>
        </p:nvSpPr>
        <p:spPr>
          <a:xfrm>
            <a:off x="413147" y="0"/>
            <a:ext cx="3222748" cy="1498391"/>
          </a:xfrm>
        </p:spPr>
        <p:txBody>
          <a:bodyPr wrap="square" anchor="b">
            <a:normAutofit/>
          </a:bodyPr>
          <a:lstStyle/>
          <a:p>
            <a:r>
              <a:rPr lang="da-DK" sz="3300" dirty="0"/>
              <a:t>Rør/samlinger</a:t>
            </a:r>
          </a:p>
        </p:txBody>
      </p:sp>
      <p:sp>
        <p:nvSpPr>
          <p:cNvPr id="3" name="Pladsholder til indhold 2">
            <a:extLst>
              <a:ext uri="{FF2B5EF4-FFF2-40B4-BE49-F238E27FC236}">
                <a16:creationId xmlns:a16="http://schemas.microsoft.com/office/drawing/2014/main" id="{961B2A89-A461-4DCB-9F41-B9F90A6FFCAD}"/>
              </a:ext>
            </a:extLst>
          </p:cNvPr>
          <p:cNvSpPr>
            <a:spLocks noGrp="1"/>
          </p:cNvSpPr>
          <p:nvPr>
            <p:ph idx="1"/>
          </p:nvPr>
        </p:nvSpPr>
        <p:spPr>
          <a:xfrm>
            <a:off x="413147" y="1498391"/>
            <a:ext cx="3817605" cy="5026953"/>
          </a:xfrm>
        </p:spPr>
        <p:txBody>
          <a:bodyPr anchor="t">
            <a:normAutofit/>
          </a:bodyPr>
          <a:lstStyle/>
          <a:p>
            <a:pPr>
              <a:lnSpc>
                <a:spcPct val="100000"/>
              </a:lnSpc>
            </a:pPr>
            <a:r>
              <a:rPr lang="da-DK" sz="1100" dirty="0"/>
              <a:t>Sort</a:t>
            </a:r>
          </a:p>
          <a:p>
            <a:pPr>
              <a:lnSpc>
                <a:spcPct val="100000"/>
              </a:lnSpc>
            </a:pPr>
            <a:r>
              <a:rPr lang="da-DK" sz="1100" dirty="0" err="1"/>
              <a:t>Galv</a:t>
            </a:r>
            <a:endParaRPr lang="da-DK" sz="1100" dirty="0"/>
          </a:p>
          <a:p>
            <a:pPr>
              <a:lnSpc>
                <a:spcPct val="100000"/>
              </a:lnSpc>
            </a:pPr>
            <a:r>
              <a:rPr lang="da-DK" sz="1100" dirty="0"/>
              <a:t>Kobber 45 % sølv</a:t>
            </a:r>
          </a:p>
          <a:p>
            <a:pPr>
              <a:lnSpc>
                <a:spcPct val="100000"/>
              </a:lnSpc>
            </a:pPr>
            <a:r>
              <a:rPr lang="da-DK" sz="1100" dirty="0"/>
              <a:t>PE-rør</a:t>
            </a:r>
          </a:p>
          <a:p>
            <a:pPr>
              <a:lnSpc>
                <a:spcPct val="100000"/>
              </a:lnSpc>
            </a:pPr>
            <a:r>
              <a:rPr lang="da-DK" sz="1100" dirty="0"/>
              <a:t>Fleksible tilslutninger</a:t>
            </a:r>
          </a:p>
          <a:p>
            <a:pPr>
              <a:lnSpc>
                <a:spcPct val="100000"/>
              </a:lnSpc>
            </a:pPr>
            <a:r>
              <a:rPr lang="da-DK" sz="1100" dirty="0"/>
              <a:t>Egnet og beregnet</a:t>
            </a:r>
          </a:p>
          <a:p>
            <a:pPr>
              <a:lnSpc>
                <a:spcPct val="100000"/>
              </a:lnSpc>
            </a:pPr>
            <a:r>
              <a:rPr lang="da-DK" sz="1100" dirty="0"/>
              <a:t>2 mbar </a:t>
            </a:r>
          </a:p>
          <a:p>
            <a:pPr>
              <a:lnSpc>
                <a:spcPct val="100000"/>
              </a:lnSpc>
            </a:pPr>
            <a:r>
              <a:rPr lang="da-DK" sz="1100" dirty="0"/>
              <a:t>120 m bar</a:t>
            </a:r>
          </a:p>
          <a:p>
            <a:pPr>
              <a:lnSpc>
                <a:spcPct val="100000"/>
              </a:lnSpc>
            </a:pPr>
            <a:r>
              <a:rPr lang="da-DK" sz="1100" dirty="0"/>
              <a:t>Bærende del, svække røret, lige stræk, samlinger</a:t>
            </a:r>
          </a:p>
          <a:p>
            <a:pPr>
              <a:lnSpc>
                <a:spcPct val="100000"/>
              </a:lnSpc>
            </a:pPr>
            <a:r>
              <a:rPr lang="da-DK" sz="1100" dirty="0"/>
              <a:t>Tæt og sikker</a:t>
            </a:r>
          </a:p>
          <a:p>
            <a:pPr>
              <a:lnSpc>
                <a:spcPct val="100000"/>
              </a:lnSpc>
            </a:pPr>
            <a:r>
              <a:rPr lang="da-DK" sz="1100" dirty="0"/>
              <a:t>Rørbærer afstand 60 x udvendig diameter </a:t>
            </a:r>
          </a:p>
          <a:p>
            <a:pPr>
              <a:lnSpc>
                <a:spcPct val="100000"/>
              </a:lnSpc>
            </a:pPr>
            <a:r>
              <a:rPr lang="da-DK" sz="1100" dirty="0"/>
              <a:t>Kobber rør op til 28 mm </a:t>
            </a:r>
          </a:p>
          <a:p>
            <a:pPr>
              <a:lnSpc>
                <a:spcPct val="100000"/>
              </a:lnSpc>
            </a:pPr>
            <a:r>
              <a:rPr lang="da-DK" sz="1100" dirty="0"/>
              <a:t>Gevind samling op til 50 mm</a:t>
            </a:r>
          </a:p>
        </p:txBody>
      </p:sp>
      <p:pic>
        <p:nvPicPr>
          <p:cNvPr id="4" name="Billede 3" descr="Et billede, der indeholder indendørs, bord, hænger, sidder&#10;&#10;Automatisk genereret beskrivelse">
            <a:extLst>
              <a:ext uri="{FF2B5EF4-FFF2-40B4-BE49-F238E27FC236}">
                <a16:creationId xmlns:a16="http://schemas.microsoft.com/office/drawing/2014/main" id="{6CF3C192-B6A5-4913-98AD-F31D00270A3F}"/>
              </a:ext>
            </a:extLst>
          </p:cNvPr>
          <p:cNvPicPr>
            <a:picLocks noChangeAspect="1"/>
          </p:cNvPicPr>
          <p:nvPr/>
        </p:nvPicPr>
        <p:blipFill rotWithShape="1">
          <a:blip r:embed="rId2"/>
          <a:srcRect l="18050" r="19277"/>
          <a:stretch/>
        </p:blipFill>
        <p:spPr>
          <a:xfrm>
            <a:off x="4913248" y="2492896"/>
            <a:ext cx="3450734" cy="3097089"/>
          </a:xfrm>
          <a:custGeom>
            <a:avLst/>
            <a:gdLst/>
            <a:ahLst/>
            <a:cxnLst/>
            <a:rect l="l" t="t" r="r" b="b"/>
            <a:pathLst>
              <a:path w="7090239" h="2880519">
                <a:moveTo>
                  <a:pt x="0" y="0"/>
                </a:moveTo>
                <a:lnTo>
                  <a:pt x="7090239" y="0"/>
                </a:lnTo>
                <a:lnTo>
                  <a:pt x="7090239" y="2880519"/>
                </a:lnTo>
                <a:lnTo>
                  <a:pt x="0" y="2880519"/>
                </a:lnTo>
                <a:close/>
              </a:path>
            </a:pathLst>
          </a:custGeom>
        </p:spPr>
      </p:pic>
    </p:spTree>
    <p:extLst>
      <p:ext uri="{BB962C8B-B14F-4D97-AF65-F5344CB8AC3E}">
        <p14:creationId xmlns:p14="http://schemas.microsoft.com/office/powerpoint/2010/main" val="215991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AEBF5-6128-3495-20F7-22DD1001F99F}"/>
              </a:ext>
            </a:extLst>
          </p:cNvPr>
          <p:cNvSpPr>
            <a:spLocks noGrp="1"/>
          </p:cNvSpPr>
          <p:nvPr>
            <p:ph type="title"/>
          </p:nvPr>
        </p:nvSpPr>
        <p:spPr/>
        <p:txBody>
          <a:bodyPr/>
          <a:lstStyle/>
          <a:p>
            <a:r>
              <a:rPr lang="da-DK" dirty="0"/>
              <a:t>Gasrør</a:t>
            </a:r>
          </a:p>
        </p:txBody>
      </p:sp>
      <p:sp>
        <p:nvSpPr>
          <p:cNvPr id="3" name="Pladsholder til indhold 2">
            <a:extLst>
              <a:ext uri="{FF2B5EF4-FFF2-40B4-BE49-F238E27FC236}">
                <a16:creationId xmlns:a16="http://schemas.microsoft.com/office/drawing/2014/main" id="{02148308-D8DB-CB5B-9AB4-4F4F2D78D3BF}"/>
              </a:ext>
            </a:extLst>
          </p:cNvPr>
          <p:cNvSpPr>
            <a:spLocks noGrp="1"/>
          </p:cNvSpPr>
          <p:nvPr>
            <p:ph idx="1"/>
          </p:nvPr>
        </p:nvSpPr>
        <p:spPr/>
        <p:txBody>
          <a:bodyPr/>
          <a:lstStyle/>
          <a:p>
            <a:r>
              <a:rPr lang="da-DK" dirty="0"/>
              <a:t>Gasrør skal være egnede til formålet og kunne modstå de mekaniske og kemiske påvirkninger, de udsættes for ved normal anvendelse. </a:t>
            </a:r>
          </a:p>
          <a:p>
            <a:r>
              <a:rPr lang="da-DK" dirty="0"/>
              <a:t>• Diffusionstætheden for gasrøret skal være svarende til den gas, der fremføres. +</a:t>
            </a:r>
          </a:p>
          <a:p>
            <a:r>
              <a:rPr lang="da-DK" dirty="0"/>
              <a:t>• Gasrør skal overholde Gasmaterielbekendtgørelsen /10/ og dermed også Byggevareforordningen /1/. Grænsen mellem stikledningen og installationen er første samling efter hovedhanen.</a:t>
            </a:r>
          </a:p>
        </p:txBody>
      </p:sp>
    </p:spTree>
    <p:extLst>
      <p:ext uri="{BB962C8B-B14F-4D97-AF65-F5344CB8AC3E}">
        <p14:creationId xmlns:p14="http://schemas.microsoft.com/office/powerpoint/2010/main" val="1603205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C39475-9E1A-BC99-A57A-6FB65350F88A}"/>
              </a:ext>
            </a:extLst>
          </p:cNvPr>
          <p:cNvSpPr>
            <a:spLocks noGrp="1"/>
          </p:cNvSpPr>
          <p:nvPr>
            <p:ph type="title"/>
          </p:nvPr>
        </p:nvSpPr>
        <p:spPr/>
        <p:txBody>
          <a:bodyPr/>
          <a:lstStyle/>
          <a:p>
            <a:r>
              <a:rPr lang="da-DK" dirty="0"/>
              <a:t>Rørsamlinger</a:t>
            </a:r>
          </a:p>
        </p:txBody>
      </p:sp>
      <p:sp>
        <p:nvSpPr>
          <p:cNvPr id="3" name="Pladsholder til indhold 2">
            <a:extLst>
              <a:ext uri="{FF2B5EF4-FFF2-40B4-BE49-F238E27FC236}">
                <a16:creationId xmlns:a16="http://schemas.microsoft.com/office/drawing/2014/main" id="{C0CDD6D7-D6C6-B884-9C9B-E15FDC309180}"/>
              </a:ext>
            </a:extLst>
          </p:cNvPr>
          <p:cNvSpPr>
            <a:spLocks noGrp="1"/>
          </p:cNvSpPr>
          <p:nvPr>
            <p:ph idx="1"/>
          </p:nvPr>
        </p:nvSpPr>
        <p:spPr/>
        <p:txBody>
          <a:bodyPr>
            <a:normAutofit fontScale="92500" lnSpcReduction="20000"/>
          </a:bodyPr>
          <a:lstStyle/>
          <a:p>
            <a:r>
              <a:rPr lang="da-DK" dirty="0"/>
              <a:t>Gasrør skal altid udføres med så få samlinger som muligt, og samlingerne må ikke forringe gasrørets styrke eller påvirke materialets egenskaber. </a:t>
            </a:r>
          </a:p>
          <a:p>
            <a:r>
              <a:rPr lang="da-DK" dirty="0"/>
              <a:t>• Den valgte samling skal være egnet til gassens kemiske sammensætning, tryk og andre relevante forhold. </a:t>
            </a:r>
          </a:p>
          <a:p>
            <a:r>
              <a:rPr lang="da-DK" dirty="0"/>
              <a:t>• Der kan anvendes pressamlinger på gasrør op til 108 mm, hvis gastrykket er mindre end 100 mbar </a:t>
            </a:r>
          </a:p>
          <a:p>
            <a:r>
              <a:rPr lang="da-DK" dirty="0"/>
              <a:t>• Kobberrør op til 54 mm kan samles med pressamlinger ved tryk op til 4 bar. </a:t>
            </a:r>
          </a:p>
          <a:p>
            <a:r>
              <a:rPr lang="da-DK" dirty="0"/>
              <a:t>• Hvis der anvendes gasrør med en diameter større end 54 mm, skal samlinger være fuldsvejste, hvis trykket overstiger 100 mbar. </a:t>
            </a:r>
          </a:p>
          <a:p>
            <a:r>
              <a:rPr lang="da-DK" dirty="0"/>
              <a:t>• Hvis gastrykket overstiger 4 bar, skal der anvendes stålrør, og samlingerne skal være fuldsvejste.</a:t>
            </a:r>
          </a:p>
        </p:txBody>
      </p:sp>
    </p:spTree>
    <p:extLst>
      <p:ext uri="{BB962C8B-B14F-4D97-AF65-F5344CB8AC3E}">
        <p14:creationId xmlns:p14="http://schemas.microsoft.com/office/powerpoint/2010/main" val="83064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D431C-CF82-BC35-E758-D700E6E5DF4C}"/>
              </a:ext>
            </a:extLst>
          </p:cNvPr>
          <p:cNvSpPr>
            <a:spLocks noGrp="1"/>
          </p:cNvSpPr>
          <p:nvPr>
            <p:ph type="title"/>
          </p:nvPr>
        </p:nvSpPr>
        <p:spPr/>
        <p:txBody>
          <a:bodyPr/>
          <a:lstStyle/>
          <a:p>
            <a:r>
              <a:rPr lang="da-DK" dirty="0"/>
              <a:t>Fleksible tilslutninger</a:t>
            </a:r>
          </a:p>
        </p:txBody>
      </p:sp>
      <p:sp>
        <p:nvSpPr>
          <p:cNvPr id="3" name="Pladsholder til indhold 2">
            <a:extLst>
              <a:ext uri="{FF2B5EF4-FFF2-40B4-BE49-F238E27FC236}">
                <a16:creationId xmlns:a16="http://schemas.microsoft.com/office/drawing/2014/main" id="{FDC4AE58-0A7F-312F-A561-955610ADFE73}"/>
              </a:ext>
            </a:extLst>
          </p:cNvPr>
          <p:cNvSpPr>
            <a:spLocks noGrp="1"/>
          </p:cNvSpPr>
          <p:nvPr>
            <p:ph idx="1"/>
          </p:nvPr>
        </p:nvSpPr>
        <p:spPr/>
        <p:txBody>
          <a:bodyPr>
            <a:normAutofit fontScale="85000" lnSpcReduction="10000"/>
          </a:bodyPr>
          <a:lstStyle/>
          <a:p>
            <a:r>
              <a:rPr lang="da-DK" dirty="0"/>
              <a:t>Hvis der er nødvendigt, for eksempel hvor der er vibrationer eller behov for rengøring, kan der anvendes fleksibel tilslutning. </a:t>
            </a:r>
          </a:p>
          <a:p>
            <a:r>
              <a:rPr lang="da-DK" dirty="0"/>
              <a:t>• Fleksible tilslutninger skal være så korte som muligt og monteres, så de beskyttes mod både mekanisk og termisk belastning. </a:t>
            </a:r>
          </a:p>
          <a:p>
            <a:r>
              <a:rPr lang="da-DK" dirty="0"/>
              <a:t>• Den fleksible tilslutning skal være i overensstemmelse med apparatfabrikantens anvisninger, og være egnet og beregnet til både gassen og trykket. </a:t>
            </a:r>
          </a:p>
          <a:p>
            <a:r>
              <a:rPr lang="da-DK" dirty="0"/>
              <a:t>• Det skal være muligt at efterse tilslutningen i hele sin længde, og udskifte tilslutningen. Ved tilslutning af storkøkkenapparater skal fleksible tilslutninger desuden være mekanisk sikret, så den fleksible tilslutning ikke tilføres skade, hvis apparatet flyttes. </a:t>
            </a:r>
          </a:p>
          <a:p>
            <a:r>
              <a:rPr lang="da-DK" dirty="0"/>
              <a:t>• Lynkoblinger skal være forsynet med automatisk lukkemekanisme, og installationen skal være forsynet med afspærringsventil før lynkoblingen. </a:t>
            </a:r>
          </a:p>
        </p:txBody>
      </p:sp>
    </p:spTree>
    <p:extLst>
      <p:ext uri="{BB962C8B-B14F-4D97-AF65-F5344CB8AC3E}">
        <p14:creationId xmlns:p14="http://schemas.microsoft.com/office/powerpoint/2010/main" val="2150554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C7E6A-3C52-1E1E-3068-313359454204}"/>
              </a:ext>
            </a:extLst>
          </p:cNvPr>
          <p:cNvSpPr>
            <a:spLocks noGrp="1"/>
          </p:cNvSpPr>
          <p:nvPr>
            <p:ph type="title"/>
          </p:nvPr>
        </p:nvSpPr>
        <p:spPr>
          <a:xfrm>
            <a:off x="611560" y="52837"/>
            <a:ext cx="6347713" cy="783875"/>
          </a:xfrm>
        </p:spPr>
        <p:txBody>
          <a:bodyPr/>
          <a:lstStyle/>
          <a:p>
            <a:r>
              <a:rPr lang="da-DK" dirty="0"/>
              <a:t>Dimensionering og tryktab</a:t>
            </a:r>
          </a:p>
        </p:txBody>
      </p:sp>
      <p:sp>
        <p:nvSpPr>
          <p:cNvPr id="3" name="Pladsholder til indhold 2">
            <a:extLst>
              <a:ext uri="{FF2B5EF4-FFF2-40B4-BE49-F238E27FC236}">
                <a16:creationId xmlns:a16="http://schemas.microsoft.com/office/drawing/2014/main" id="{A4C17976-E4EB-3FF2-301D-0BAE96B4A8A6}"/>
              </a:ext>
            </a:extLst>
          </p:cNvPr>
          <p:cNvSpPr>
            <a:spLocks noGrp="1"/>
          </p:cNvSpPr>
          <p:nvPr>
            <p:ph idx="1"/>
          </p:nvPr>
        </p:nvSpPr>
        <p:spPr>
          <a:xfrm>
            <a:off x="0" y="620688"/>
            <a:ext cx="9108504" cy="6192688"/>
          </a:xfrm>
        </p:spPr>
        <p:txBody>
          <a:bodyPr>
            <a:normAutofit fontScale="92500" lnSpcReduction="10000"/>
          </a:bodyPr>
          <a:lstStyle/>
          <a:p>
            <a:r>
              <a:rPr lang="da-DK" dirty="0"/>
              <a:t>Gasrør skal dimensioneres efter installationens samlede maksimale forbrug. Hvis det kan forventes, at samtlige apparater ikke anvendes samtidig, kan man tage hensyn til dette ved dimensioneringen. </a:t>
            </a:r>
          </a:p>
          <a:p>
            <a:r>
              <a:rPr lang="da-DK" dirty="0"/>
              <a:t>• Gashastigheden må ikke være over 15 m/sek. </a:t>
            </a:r>
          </a:p>
          <a:p>
            <a:r>
              <a:rPr lang="da-DK" dirty="0"/>
              <a:t>• Installationstrykket i en gasinstallation må ikke være højere end nødvendigt for installationens anvendelse. </a:t>
            </a:r>
          </a:p>
          <a:p>
            <a:r>
              <a:rPr lang="da-DK" dirty="0"/>
              <a:t>• I boliger, daginstitutioner, skoler plejehjem og hospitaler og lignende må installationstrykket ikke overstige 100 mbar. </a:t>
            </a:r>
          </a:p>
          <a:p>
            <a:r>
              <a:rPr lang="da-DK" dirty="0"/>
              <a:t>• For gasinstallationer til industrielle formål, opvarmning i landbrug eller industri må installationstrykket ikke overstige 4 bar. </a:t>
            </a:r>
          </a:p>
          <a:p>
            <a:r>
              <a:rPr lang="da-DK" dirty="0"/>
              <a:t>• Hvis installationens funktion gør det nødvendigt, må gasmotor- og gasturbineinstallationer have et tryk højere gastryk end 4 bar. </a:t>
            </a:r>
          </a:p>
          <a:p>
            <a:r>
              <a:rPr lang="da-DK" dirty="0"/>
              <a:t>• I gasinstallationer med et installationstryk op til 100 mbar må der maksimalt være et tryktab på 2 mbar. </a:t>
            </a:r>
          </a:p>
          <a:p>
            <a:r>
              <a:rPr lang="da-DK" dirty="0"/>
              <a:t>• Hvis gasapparatet er forsynet med regulator, enten indbygget eller lige før apparatet, kan der accepteres større tryktab, hvis trykket ikke kommer under apparatets driftstryk. </a:t>
            </a:r>
          </a:p>
          <a:p>
            <a:r>
              <a:rPr lang="da-DK" dirty="0"/>
              <a:t>• For midlertidige installationer kan tryktabet være 5 mbar, hvis apparaterne i installationen er beregnet til trykket. </a:t>
            </a:r>
          </a:p>
          <a:p>
            <a:r>
              <a:rPr lang="da-DK" dirty="0"/>
              <a:t>• Hvis der kan være tryk højere end installationens maksimalt tilladelige tryk, skal installationen sikres med en aflastning. Aflastningen skal have afblæsning til det fri.</a:t>
            </a:r>
          </a:p>
        </p:txBody>
      </p:sp>
    </p:spTree>
    <p:extLst>
      <p:ext uri="{BB962C8B-B14F-4D97-AF65-F5344CB8AC3E}">
        <p14:creationId xmlns:p14="http://schemas.microsoft.com/office/powerpoint/2010/main" val="33520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6E569-DFC3-9460-6928-F0B1A015CFB1}"/>
              </a:ext>
            </a:extLst>
          </p:cNvPr>
          <p:cNvSpPr>
            <a:spLocks noGrp="1"/>
          </p:cNvSpPr>
          <p:nvPr>
            <p:ph type="title"/>
          </p:nvPr>
        </p:nvSpPr>
        <p:spPr>
          <a:xfrm>
            <a:off x="4152550" y="609600"/>
            <a:ext cx="2802951" cy="1320800"/>
          </a:xfrm>
        </p:spPr>
        <p:txBody>
          <a:bodyPr>
            <a:normAutofit/>
          </a:bodyPr>
          <a:lstStyle/>
          <a:p>
            <a:r>
              <a:rPr lang="da-DK" dirty="0"/>
              <a:t>Lovgivning</a:t>
            </a:r>
          </a:p>
        </p:txBody>
      </p:sp>
      <p:sp>
        <p:nvSpPr>
          <p:cNvPr id="3" name="Pladsholder til indhold 2">
            <a:extLst>
              <a:ext uri="{FF2B5EF4-FFF2-40B4-BE49-F238E27FC236}">
                <a16:creationId xmlns:a16="http://schemas.microsoft.com/office/drawing/2014/main" id="{E00C7594-A732-C8AE-5289-D6A9545F017D}"/>
              </a:ext>
            </a:extLst>
          </p:cNvPr>
          <p:cNvSpPr>
            <a:spLocks noGrp="1"/>
          </p:cNvSpPr>
          <p:nvPr>
            <p:ph idx="1"/>
          </p:nvPr>
        </p:nvSpPr>
        <p:spPr>
          <a:xfrm>
            <a:off x="3907172" y="2160589"/>
            <a:ext cx="3048329" cy="3880773"/>
          </a:xfrm>
        </p:spPr>
        <p:txBody>
          <a:bodyPr>
            <a:normAutofit/>
          </a:bodyPr>
          <a:lstStyle/>
          <a:p>
            <a:pPr>
              <a:lnSpc>
                <a:spcPct val="90000"/>
              </a:lnSpc>
            </a:pPr>
            <a:r>
              <a:rPr lang="da-DK" sz="1400"/>
              <a:t>Gasapparatforordningen. </a:t>
            </a:r>
          </a:p>
          <a:p>
            <a:pPr>
              <a:lnSpc>
                <a:spcPct val="90000"/>
              </a:lnSpc>
            </a:pPr>
            <a:r>
              <a:rPr lang="da-DK" sz="1400"/>
              <a:t>EU alle EU lande</a:t>
            </a:r>
          </a:p>
          <a:p>
            <a:pPr>
              <a:lnSpc>
                <a:spcPct val="90000"/>
              </a:lnSpc>
            </a:pPr>
            <a:r>
              <a:rPr lang="da-DK" sz="1400"/>
              <a:t>Dækker over apparater der brænder </a:t>
            </a:r>
            <a:r>
              <a:rPr lang="da-DK" sz="1400" err="1"/>
              <a:t>gasformigt</a:t>
            </a:r>
            <a:r>
              <a:rPr lang="da-DK" sz="1400"/>
              <a:t> brændstof</a:t>
            </a:r>
          </a:p>
          <a:p>
            <a:pPr>
              <a:lnSpc>
                <a:spcPct val="90000"/>
              </a:lnSpc>
            </a:pPr>
            <a:r>
              <a:rPr lang="da-DK" sz="1400"/>
              <a:t>Gassikkerhedsloven 31-01-2018, national lov. </a:t>
            </a:r>
          </a:p>
          <a:p>
            <a:pPr>
              <a:lnSpc>
                <a:spcPct val="90000"/>
              </a:lnSpc>
            </a:pPr>
            <a:r>
              <a:rPr lang="da-DK" sz="1400"/>
              <a:t>5 Bekendtgørelser. </a:t>
            </a:r>
            <a:r>
              <a:rPr lang="da-DK" sz="1400" err="1"/>
              <a:t>Erhversministeriet</a:t>
            </a:r>
            <a:r>
              <a:rPr lang="da-DK" sz="1400"/>
              <a:t>. Funktions baseret</a:t>
            </a:r>
          </a:p>
          <a:p>
            <a:pPr>
              <a:lnSpc>
                <a:spcPct val="90000"/>
              </a:lnSpc>
            </a:pPr>
            <a:r>
              <a:rPr lang="da-DK" sz="1400"/>
              <a:t>Vejledninger. Sikkerhed styrelsen, hvordan opgaven skal udføres.</a:t>
            </a:r>
          </a:p>
          <a:p>
            <a:pPr>
              <a:lnSpc>
                <a:spcPct val="90000"/>
              </a:lnSpc>
            </a:pPr>
            <a:r>
              <a:rPr lang="da-DK" sz="1400"/>
              <a:t>Ansvar</a:t>
            </a:r>
          </a:p>
          <a:p>
            <a:pPr>
              <a:lnSpc>
                <a:spcPct val="90000"/>
              </a:lnSpc>
            </a:pPr>
            <a:r>
              <a:rPr lang="da-DK" sz="1400"/>
              <a:t>www.sik.dk </a:t>
            </a:r>
          </a:p>
          <a:p>
            <a:pPr>
              <a:lnSpc>
                <a:spcPct val="90000"/>
              </a:lnSpc>
            </a:pPr>
            <a:endParaRPr lang="da-DK" sz="1400"/>
          </a:p>
        </p:txBody>
      </p:sp>
      <p:pic>
        <p:nvPicPr>
          <p:cNvPr id="30" name="Picture 4" descr="Ild og røg">
            <a:extLst>
              <a:ext uri="{FF2B5EF4-FFF2-40B4-BE49-F238E27FC236}">
                <a16:creationId xmlns:a16="http://schemas.microsoft.com/office/drawing/2014/main" id="{79027381-AAB3-358F-1013-98D542B1225A}"/>
              </a:ext>
            </a:extLst>
          </p:cNvPr>
          <p:cNvPicPr>
            <a:picLocks noChangeAspect="1"/>
          </p:cNvPicPr>
          <p:nvPr/>
        </p:nvPicPr>
        <p:blipFill rotWithShape="1">
          <a:blip r:embed="rId2"/>
          <a:srcRect l="32809" r="27808"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1"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Tree>
    <p:extLst>
      <p:ext uri="{BB962C8B-B14F-4D97-AF65-F5344CB8AC3E}">
        <p14:creationId xmlns:p14="http://schemas.microsoft.com/office/powerpoint/2010/main" val="2159910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DB6BA4-ECED-C906-45B3-85607DDB8CD7}"/>
              </a:ext>
            </a:extLst>
          </p:cNvPr>
          <p:cNvSpPr>
            <a:spLocks noGrp="1"/>
          </p:cNvSpPr>
          <p:nvPr>
            <p:ph type="title"/>
          </p:nvPr>
        </p:nvSpPr>
        <p:spPr>
          <a:xfrm>
            <a:off x="609599" y="0"/>
            <a:ext cx="6347713" cy="764704"/>
          </a:xfrm>
        </p:spPr>
        <p:txBody>
          <a:bodyPr/>
          <a:lstStyle/>
          <a:p>
            <a:r>
              <a:rPr lang="da-DK" dirty="0"/>
              <a:t>Fremføring af gasrør</a:t>
            </a:r>
          </a:p>
        </p:txBody>
      </p:sp>
      <p:sp>
        <p:nvSpPr>
          <p:cNvPr id="3" name="Pladsholder til indhold 2">
            <a:extLst>
              <a:ext uri="{FF2B5EF4-FFF2-40B4-BE49-F238E27FC236}">
                <a16:creationId xmlns:a16="http://schemas.microsoft.com/office/drawing/2014/main" id="{D84A7CCF-65B5-1915-9F57-4B02E1B5DB22}"/>
              </a:ext>
            </a:extLst>
          </p:cNvPr>
          <p:cNvSpPr>
            <a:spLocks noGrp="1"/>
          </p:cNvSpPr>
          <p:nvPr>
            <p:ph idx="1"/>
          </p:nvPr>
        </p:nvSpPr>
        <p:spPr>
          <a:xfrm>
            <a:off x="0" y="620688"/>
            <a:ext cx="9144000" cy="6237312"/>
          </a:xfrm>
        </p:spPr>
        <p:txBody>
          <a:bodyPr>
            <a:normAutofit lnSpcReduction="10000"/>
          </a:bodyPr>
          <a:lstStyle/>
          <a:p>
            <a:r>
              <a:rPr lang="da-DK" dirty="0"/>
              <a:t>Gasrør skal fremføres i overensstemmelse med bestemmelserne i Gasinstallationsbekendtgørelsen /11/. </a:t>
            </a:r>
          </a:p>
          <a:p>
            <a:r>
              <a:rPr lang="da-DK" dirty="0"/>
              <a:t>• Åbninger skal være afproppet, en afspærringsventil betragtes ikke som afpropning. Gasrør skal være beskyttet mod korrosion og utilsigtet ophobning af kondensat. </a:t>
            </a:r>
          </a:p>
          <a:p>
            <a:r>
              <a:rPr lang="da-DK" dirty="0"/>
              <a:t>• Hvis det er nødvendigt at fremføre noget af installationen i jord, skal den del udføres efter bestemmelserne om stikledninger som beskrevet i Gasanlægsbekendtgørelsen /4/. </a:t>
            </a:r>
          </a:p>
          <a:p>
            <a:r>
              <a:rPr lang="da-DK" dirty="0"/>
              <a:t>• Gasrør, som ikke anvendes i beboelse, og hvor installationsklassen er 5, 7 eller 9, skal mærkes tydeligt enten med lysegrøn dækmaling eller med gasmærkater. Mærkningen skal være synlig i hele installationens levetid. </a:t>
            </a:r>
          </a:p>
          <a:p>
            <a:r>
              <a:rPr lang="da-DK" dirty="0"/>
              <a:t>• Føringsvejen skal være så kort som muligt med vandrette og lodrette rørføringer og så få samlinger som muligt. Gasrør må ikke være en del af den bærende konstruktion og skal være sikret mod utilsigtet indtrængning af luft. </a:t>
            </a:r>
          </a:p>
          <a:p>
            <a:r>
              <a:rPr lang="da-DK" dirty="0"/>
              <a:t>• Hvis gasrøret ikke er tilgængeligt for inspektion, skal der anvendes hele rørlængder uden samlinger. Hvis dette ikke er muligt, skal samlinger udføres ved sammensmeltning. </a:t>
            </a:r>
          </a:p>
          <a:p>
            <a:r>
              <a:rPr lang="da-DK" dirty="0"/>
              <a:t>• Der skal være en hovedhane, som er let tilgængelig for brugeren. Hovedhanen skal være placeret så tæt på gasindføringen i bygningen som muligt. </a:t>
            </a:r>
          </a:p>
          <a:p>
            <a:r>
              <a:rPr lang="da-DK" dirty="0"/>
              <a:t>• Foran alle apparater i installationen skal der være en let tilgængelig apparathane. Apparathane kan udelades, hvis hovedhanen kan nås fra apparatet.</a:t>
            </a:r>
          </a:p>
        </p:txBody>
      </p:sp>
    </p:spTree>
    <p:extLst>
      <p:ext uri="{BB962C8B-B14F-4D97-AF65-F5344CB8AC3E}">
        <p14:creationId xmlns:p14="http://schemas.microsoft.com/office/powerpoint/2010/main" val="3404969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grpSp>
      <p:sp>
        <p:nvSpPr>
          <p:cNvPr id="2" name="Titel 1">
            <a:extLst>
              <a:ext uri="{FF2B5EF4-FFF2-40B4-BE49-F238E27FC236}">
                <a16:creationId xmlns:a16="http://schemas.microsoft.com/office/drawing/2014/main" id="{02630556-883D-13CF-C43B-4EDA30A9863F}"/>
              </a:ext>
            </a:extLst>
          </p:cNvPr>
          <p:cNvSpPr>
            <a:spLocks noGrp="1"/>
          </p:cNvSpPr>
          <p:nvPr>
            <p:ph type="title"/>
          </p:nvPr>
        </p:nvSpPr>
        <p:spPr>
          <a:xfrm>
            <a:off x="846932" y="541115"/>
            <a:ext cx="6216024" cy="1096316"/>
          </a:xfrm>
        </p:spPr>
        <p:txBody>
          <a:bodyPr vert="horz" lIns="91440" tIns="45720" rIns="91440" bIns="45720" rtlCol="0" anchor="b">
            <a:normAutofit/>
          </a:bodyPr>
          <a:lstStyle/>
          <a:p>
            <a:pPr algn="ctr"/>
            <a:r>
              <a:rPr lang="en-US" sz="4200" kern="1200" dirty="0" err="1">
                <a:solidFill>
                  <a:schemeClr val="accent1"/>
                </a:solidFill>
                <a:latin typeface="+mj-lt"/>
                <a:ea typeface="+mj-ea"/>
                <a:cs typeface="+mj-cs"/>
              </a:rPr>
              <a:t>Indføring</a:t>
            </a:r>
            <a:r>
              <a:rPr lang="en-US" sz="4200" kern="1200" dirty="0">
                <a:solidFill>
                  <a:schemeClr val="accent1"/>
                </a:solidFill>
                <a:latin typeface="+mj-lt"/>
                <a:ea typeface="+mj-ea"/>
                <a:cs typeface="+mj-cs"/>
              </a:rPr>
              <a:t> </a:t>
            </a:r>
            <a:r>
              <a:rPr lang="en-US" sz="4200" kern="1200" dirty="0" err="1">
                <a:solidFill>
                  <a:schemeClr val="accent1"/>
                </a:solidFill>
                <a:latin typeface="+mj-lt"/>
                <a:ea typeface="+mj-ea"/>
                <a:cs typeface="+mj-cs"/>
              </a:rPr>
              <a:t>i</a:t>
            </a:r>
            <a:r>
              <a:rPr lang="en-US" sz="4200" kern="1200" dirty="0">
                <a:solidFill>
                  <a:schemeClr val="accent1"/>
                </a:solidFill>
                <a:latin typeface="+mj-lt"/>
                <a:ea typeface="+mj-ea"/>
                <a:cs typeface="+mj-cs"/>
              </a:rPr>
              <a:t> </a:t>
            </a:r>
            <a:r>
              <a:rPr lang="en-US" sz="4200" kern="1200" dirty="0" err="1">
                <a:solidFill>
                  <a:schemeClr val="accent1"/>
                </a:solidFill>
                <a:latin typeface="+mj-lt"/>
                <a:ea typeface="+mj-ea"/>
                <a:cs typeface="+mj-cs"/>
              </a:rPr>
              <a:t>bygning</a:t>
            </a:r>
            <a:endParaRPr lang="en-US" sz="4200" kern="1200" dirty="0">
              <a:solidFill>
                <a:schemeClr val="accent1"/>
              </a:solidFill>
              <a:latin typeface="+mj-lt"/>
              <a:ea typeface="+mj-ea"/>
              <a:cs typeface="+mj-cs"/>
            </a:endParaRPr>
          </a:p>
        </p:txBody>
      </p:sp>
      <p:pic>
        <p:nvPicPr>
          <p:cNvPr id="5" name="Pladsholder til indhold 4">
            <a:extLst>
              <a:ext uri="{FF2B5EF4-FFF2-40B4-BE49-F238E27FC236}">
                <a16:creationId xmlns:a16="http://schemas.microsoft.com/office/drawing/2014/main" id="{4A4C0563-96D5-FC89-0C2B-540BDDFA11B8}"/>
              </a:ext>
            </a:extLst>
          </p:cNvPr>
          <p:cNvPicPr>
            <a:picLocks noGrp="1" noChangeAspect="1"/>
          </p:cNvPicPr>
          <p:nvPr>
            <p:ph idx="1"/>
          </p:nvPr>
        </p:nvPicPr>
        <p:blipFill>
          <a:blip r:embed="rId2"/>
          <a:stretch>
            <a:fillRect/>
          </a:stretch>
        </p:blipFill>
        <p:spPr>
          <a:xfrm>
            <a:off x="739476" y="2617506"/>
            <a:ext cx="6216024" cy="1616165"/>
          </a:xfrm>
          <a:prstGeom prst="rect">
            <a:avLst/>
          </a:prstGeom>
        </p:spPr>
      </p:pic>
    </p:spTree>
    <p:extLst>
      <p:ext uri="{BB962C8B-B14F-4D97-AF65-F5344CB8AC3E}">
        <p14:creationId xmlns:p14="http://schemas.microsoft.com/office/powerpoint/2010/main" val="4135696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72906-BE14-C585-9FEF-E44BA931A4D1}"/>
              </a:ext>
            </a:extLst>
          </p:cNvPr>
          <p:cNvSpPr>
            <a:spLocks noGrp="1"/>
          </p:cNvSpPr>
          <p:nvPr>
            <p:ph type="title"/>
          </p:nvPr>
        </p:nvSpPr>
        <p:spPr>
          <a:xfrm>
            <a:off x="609599" y="609600"/>
            <a:ext cx="7706817" cy="1320800"/>
          </a:xfrm>
        </p:spPr>
        <p:txBody>
          <a:bodyPr/>
          <a:lstStyle/>
          <a:p>
            <a:r>
              <a:rPr lang="da-DK" dirty="0"/>
              <a:t>Krav før ibrugtagning og service</a:t>
            </a:r>
          </a:p>
        </p:txBody>
      </p:sp>
      <p:sp>
        <p:nvSpPr>
          <p:cNvPr id="3" name="Pladsholder til indhold 2">
            <a:extLst>
              <a:ext uri="{FF2B5EF4-FFF2-40B4-BE49-F238E27FC236}">
                <a16:creationId xmlns:a16="http://schemas.microsoft.com/office/drawing/2014/main" id="{1FE89DC1-2D69-295D-C455-A8F1454C6604}"/>
              </a:ext>
            </a:extLst>
          </p:cNvPr>
          <p:cNvSpPr>
            <a:spLocks noGrp="1"/>
          </p:cNvSpPr>
          <p:nvPr>
            <p:ph idx="1"/>
          </p:nvPr>
        </p:nvSpPr>
        <p:spPr/>
        <p:txBody>
          <a:bodyPr>
            <a:normAutofit lnSpcReduction="10000"/>
          </a:bodyPr>
          <a:lstStyle/>
          <a:p>
            <a:r>
              <a:rPr lang="da-DK" dirty="0"/>
              <a:t>• Hele gasinstallationen er tæt, gasapparater er indreguleret korrekt, og ventilations- og aftrækssystem fungerer korrekt. </a:t>
            </a:r>
          </a:p>
          <a:p>
            <a:r>
              <a:rPr lang="da-DK" dirty="0"/>
              <a:t>• Fejl, som kan have sikkerhedsmæssige konsekvenser, skal udbedres, før gasinstallationen tages i drift. </a:t>
            </a:r>
          </a:p>
          <a:p>
            <a:r>
              <a:rPr lang="da-DK" dirty="0"/>
              <a:t>• Ved mindre fejl, som ikke udgør en sikkerhedsrisiko, skal ejer eller bruger gøres opmærksom på fejlen. </a:t>
            </a:r>
          </a:p>
          <a:p>
            <a:r>
              <a:rPr lang="da-DK" dirty="0"/>
              <a:t>• Før en gasinstallation sættes i drift, skal der udføres tæthedsprøvning af installationen. </a:t>
            </a:r>
          </a:p>
          <a:p>
            <a:r>
              <a:rPr lang="da-DK" dirty="0"/>
              <a:t>• Resultatet af tæthedsprøvningen skal indføres i den attest eller rapport, som skal udleveres til installationens ejer.</a:t>
            </a:r>
          </a:p>
        </p:txBody>
      </p:sp>
    </p:spTree>
    <p:extLst>
      <p:ext uri="{BB962C8B-B14F-4D97-AF65-F5344CB8AC3E}">
        <p14:creationId xmlns:p14="http://schemas.microsoft.com/office/powerpoint/2010/main" val="1952258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grpSp>
      <p:sp>
        <p:nvSpPr>
          <p:cNvPr id="2" name="Titel 1">
            <a:extLst>
              <a:ext uri="{FF2B5EF4-FFF2-40B4-BE49-F238E27FC236}">
                <a16:creationId xmlns:a16="http://schemas.microsoft.com/office/drawing/2014/main" id="{DF4964D6-CA49-E833-D780-685B1BAB8941}"/>
              </a:ext>
            </a:extLst>
          </p:cNvPr>
          <p:cNvSpPr>
            <a:spLocks noGrp="1"/>
          </p:cNvSpPr>
          <p:nvPr>
            <p:ph type="title"/>
          </p:nvPr>
        </p:nvSpPr>
        <p:spPr>
          <a:xfrm>
            <a:off x="739476" y="4553712"/>
            <a:ext cx="6216024" cy="1096316"/>
          </a:xfrm>
        </p:spPr>
        <p:txBody>
          <a:bodyPr vert="horz" lIns="91440" tIns="45720" rIns="91440" bIns="45720" rtlCol="0" anchor="b">
            <a:normAutofit/>
          </a:bodyPr>
          <a:lstStyle/>
          <a:p>
            <a:pPr algn="ctr"/>
            <a:r>
              <a:rPr lang="en-US" sz="4200" kern="1200">
                <a:solidFill>
                  <a:schemeClr val="accent1"/>
                </a:solidFill>
                <a:latin typeface="+mj-lt"/>
                <a:ea typeface="+mj-ea"/>
                <a:cs typeface="+mj-cs"/>
              </a:rPr>
              <a:t>Samlings typer</a:t>
            </a:r>
          </a:p>
        </p:txBody>
      </p:sp>
      <p:pic>
        <p:nvPicPr>
          <p:cNvPr id="5" name="Pladsholder til indhold 4">
            <a:extLst>
              <a:ext uri="{FF2B5EF4-FFF2-40B4-BE49-F238E27FC236}">
                <a16:creationId xmlns:a16="http://schemas.microsoft.com/office/drawing/2014/main" id="{F52E4C67-75F5-F414-0059-515272644C18}"/>
              </a:ext>
            </a:extLst>
          </p:cNvPr>
          <p:cNvPicPr>
            <a:picLocks noGrp="1" noChangeAspect="1"/>
          </p:cNvPicPr>
          <p:nvPr>
            <p:ph idx="1"/>
          </p:nvPr>
        </p:nvPicPr>
        <p:blipFill>
          <a:blip r:embed="rId2"/>
          <a:stretch>
            <a:fillRect/>
          </a:stretch>
        </p:blipFill>
        <p:spPr>
          <a:xfrm>
            <a:off x="739476" y="1809424"/>
            <a:ext cx="6216024" cy="2424248"/>
          </a:xfrm>
          <a:prstGeom prst="rect">
            <a:avLst/>
          </a:prstGeom>
        </p:spPr>
      </p:pic>
    </p:spTree>
    <p:extLst>
      <p:ext uri="{BB962C8B-B14F-4D97-AF65-F5344CB8AC3E}">
        <p14:creationId xmlns:p14="http://schemas.microsoft.com/office/powerpoint/2010/main" val="1939504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A3C69-D69D-4BFC-8EA5-EABA6C18ECC5}"/>
              </a:ext>
            </a:extLst>
          </p:cNvPr>
          <p:cNvSpPr>
            <a:spLocks noGrp="1"/>
          </p:cNvSpPr>
          <p:nvPr>
            <p:ph type="title"/>
          </p:nvPr>
        </p:nvSpPr>
        <p:spPr/>
        <p:txBody>
          <a:bodyPr/>
          <a:lstStyle/>
          <a:p>
            <a:r>
              <a:rPr lang="da-DK" dirty="0"/>
              <a:t>Kedel opstart</a:t>
            </a:r>
          </a:p>
        </p:txBody>
      </p:sp>
      <p:sp>
        <p:nvSpPr>
          <p:cNvPr id="3" name="Pladsholder til indhold 2">
            <a:extLst>
              <a:ext uri="{FF2B5EF4-FFF2-40B4-BE49-F238E27FC236}">
                <a16:creationId xmlns:a16="http://schemas.microsoft.com/office/drawing/2014/main" id="{E2239F68-730A-48C0-9AD5-1604D226F182}"/>
              </a:ext>
            </a:extLst>
          </p:cNvPr>
          <p:cNvSpPr>
            <a:spLocks noGrp="1"/>
          </p:cNvSpPr>
          <p:nvPr>
            <p:ph idx="1"/>
          </p:nvPr>
        </p:nvSpPr>
        <p:spPr>
          <a:xfrm>
            <a:off x="413148" y="2268207"/>
            <a:ext cx="8317706" cy="2984719"/>
          </a:xfrm>
        </p:spPr>
        <p:txBody>
          <a:bodyPr>
            <a:normAutofit fontScale="92500" lnSpcReduction="10000"/>
          </a:bodyPr>
          <a:lstStyle/>
          <a:p>
            <a:r>
              <a:rPr lang="da-DK" dirty="0"/>
              <a:t>Gennemgang</a:t>
            </a:r>
          </a:p>
          <a:p>
            <a:r>
              <a:rPr lang="da-DK" dirty="0"/>
              <a:t>Tæthedsprøve 120 mbar sniffer eller sæbevand</a:t>
            </a:r>
          </a:p>
          <a:p>
            <a:r>
              <a:rPr lang="da-DK" dirty="0"/>
              <a:t>Sikkerhedskomponenter og styring</a:t>
            </a:r>
          </a:p>
          <a:p>
            <a:r>
              <a:rPr lang="da-DK" dirty="0"/>
              <a:t>Indregulering, funktionsafprøvning</a:t>
            </a:r>
          </a:p>
          <a:p>
            <a:r>
              <a:rPr lang="da-DK" dirty="0"/>
              <a:t>Forbrændings kontrol</a:t>
            </a:r>
          </a:p>
          <a:p>
            <a:r>
              <a:rPr lang="da-DK" dirty="0"/>
              <a:t>Måler</a:t>
            </a:r>
          </a:p>
          <a:p>
            <a:r>
              <a:rPr lang="da-DK" dirty="0"/>
              <a:t>Kundevejledning</a:t>
            </a:r>
          </a:p>
          <a:p>
            <a:r>
              <a:rPr lang="da-DK" dirty="0"/>
              <a:t>Opstart rapport</a:t>
            </a:r>
          </a:p>
        </p:txBody>
      </p:sp>
    </p:spTree>
    <p:extLst>
      <p:ext uri="{BB962C8B-B14F-4D97-AF65-F5344CB8AC3E}">
        <p14:creationId xmlns:p14="http://schemas.microsoft.com/office/powerpoint/2010/main" val="3933741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592EB-D002-4E28-A824-C6190CDD3275}"/>
              </a:ext>
            </a:extLst>
          </p:cNvPr>
          <p:cNvSpPr>
            <a:spLocks noGrp="1"/>
          </p:cNvSpPr>
          <p:nvPr>
            <p:ph type="title"/>
          </p:nvPr>
        </p:nvSpPr>
        <p:spPr/>
        <p:txBody>
          <a:bodyPr/>
          <a:lstStyle/>
          <a:p>
            <a:r>
              <a:rPr lang="da-DK" dirty="0"/>
              <a:t>Indregulering</a:t>
            </a:r>
          </a:p>
        </p:txBody>
      </p:sp>
      <p:sp>
        <p:nvSpPr>
          <p:cNvPr id="3" name="Pladsholder til indhold 2">
            <a:extLst>
              <a:ext uri="{FF2B5EF4-FFF2-40B4-BE49-F238E27FC236}">
                <a16:creationId xmlns:a16="http://schemas.microsoft.com/office/drawing/2014/main" id="{15ACD7AE-BC9B-4304-AAEB-81247AAE5B56}"/>
              </a:ext>
            </a:extLst>
          </p:cNvPr>
          <p:cNvSpPr>
            <a:spLocks noGrp="1"/>
          </p:cNvSpPr>
          <p:nvPr>
            <p:ph idx="1"/>
          </p:nvPr>
        </p:nvSpPr>
        <p:spPr/>
        <p:txBody>
          <a:bodyPr/>
          <a:lstStyle/>
          <a:p>
            <a:r>
              <a:rPr lang="da-DK" dirty="0"/>
              <a:t>O2 metoden måler røggassen</a:t>
            </a:r>
          </a:p>
          <a:p>
            <a:r>
              <a:rPr lang="da-DK" dirty="0" err="1"/>
              <a:t>Volumentrisk</a:t>
            </a:r>
            <a:r>
              <a:rPr lang="da-DK" dirty="0"/>
              <a:t> indregulering aflæser </a:t>
            </a:r>
            <a:r>
              <a:rPr lang="da-DK" dirty="0" err="1"/>
              <a:t>indfyret</a:t>
            </a:r>
            <a:r>
              <a:rPr lang="da-DK" dirty="0"/>
              <a:t> gasmængde</a:t>
            </a:r>
          </a:p>
        </p:txBody>
      </p:sp>
    </p:spTree>
    <p:extLst>
      <p:ext uri="{BB962C8B-B14F-4D97-AF65-F5344CB8AC3E}">
        <p14:creationId xmlns:p14="http://schemas.microsoft.com/office/powerpoint/2010/main" val="1443359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9A1376-30A8-1C0D-ACFE-CECC2E877D4D}"/>
              </a:ext>
            </a:extLst>
          </p:cNvPr>
          <p:cNvSpPr>
            <a:spLocks noGrp="1"/>
          </p:cNvSpPr>
          <p:nvPr>
            <p:ph type="title"/>
          </p:nvPr>
        </p:nvSpPr>
        <p:spPr/>
        <p:txBody>
          <a:bodyPr/>
          <a:lstStyle/>
          <a:p>
            <a:r>
              <a:rPr lang="da-DK" dirty="0"/>
              <a:t>O2 metoden</a:t>
            </a:r>
          </a:p>
        </p:txBody>
      </p:sp>
      <p:sp>
        <p:nvSpPr>
          <p:cNvPr id="3" name="Pladsholder til indhold 2">
            <a:extLst>
              <a:ext uri="{FF2B5EF4-FFF2-40B4-BE49-F238E27FC236}">
                <a16:creationId xmlns:a16="http://schemas.microsoft.com/office/drawing/2014/main" id="{4952F3DC-AD7C-6AC0-009D-BB0487CDBEEE}"/>
              </a:ext>
            </a:extLst>
          </p:cNvPr>
          <p:cNvSpPr>
            <a:spLocks noGrp="1"/>
          </p:cNvSpPr>
          <p:nvPr>
            <p:ph idx="1"/>
          </p:nvPr>
        </p:nvSpPr>
        <p:spPr/>
        <p:txBody>
          <a:bodyPr/>
          <a:lstStyle/>
          <a:p>
            <a:r>
              <a:rPr lang="da-DK" dirty="0"/>
              <a:t>Godkendt røggasanalysator der kan måle Ilt(O2) og Kulilte(CO)</a:t>
            </a:r>
          </a:p>
          <a:p>
            <a:r>
              <a:rPr lang="da-DK" dirty="0"/>
              <a:t>Sørg for ventilation i rummet og der ikke er andre ting der kan påvirke indreguleringen.</a:t>
            </a:r>
          </a:p>
        </p:txBody>
      </p:sp>
    </p:spTree>
    <p:extLst>
      <p:ext uri="{BB962C8B-B14F-4D97-AF65-F5344CB8AC3E}">
        <p14:creationId xmlns:p14="http://schemas.microsoft.com/office/powerpoint/2010/main" val="508915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7A663-EE08-06A5-5218-3F306B31CC5C}"/>
              </a:ext>
            </a:extLst>
          </p:cNvPr>
          <p:cNvSpPr>
            <a:spLocks noGrp="1"/>
          </p:cNvSpPr>
          <p:nvPr>
            <p:ph type="title"/>
          </p:nvPr>
        </p:nvSpPr>
        <p:spPr/>
        <p:txBody>
          <a:bodyPr/>
          <a:lstStyle/>
          <a:p>
            <a:r>
              <a:rPr lang="da-DK" dirty="0"/>
              <a:t>O2 metoden</a:t>
            </a:r>
          </a:p>
        </p:txBody>
      </p:sp>
      <p:sp>
        <p:nvSpPr>
          <p:cNvPr id="3" name="Pladsholder til indhold 2">
            <a:extLst>
              <a:ext uri="{FF2B5EF4-FFF2-40B4-BE49-F238E27FC236}">
                <a16:creationId xmlns:a16="http://schemas.microsoft.com/office/drawing/2014/main" id="{A9050831-09BF-80C3-6E03-3F71D2F46678}"/>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Tænd for gasapparatet og lad det køre, indtil det når en stabil driftstemperatur.</a:t>
            </a:r>
          </a:p>
          <a:p>
            <a:pPr marL="342900" lvl="0" indent="-342900">
              <a:lnSpc>
                <a:spcPct val="107000"/>
              </a:lnSpc>
              <a:spcAft>
                <a:spcPts val="800"/>
              </a:spcAft>
              <a:buSzPts val="1000"/>
              <a:buFont typeface="Symbol" panose="05050102010706020507" pitchFamily="18" charset="2"/>
              <a:buChar char=""/>
              <a:tabLst>
                <a:tab pos="457200" algn="l"/>
              </a:tabLst>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Det er vigtigt, at forbrændingskammeret og røggaskanalen er tilstrækkeligt opvarmet, da kolde overflader kan påvirke røggassens sammensætning og dermed O₂-målingerne.</a:t>
            </a:r>
          </a:p>
          <a:p>
            <a:endParaRPr lang="da-DK" dirty="0"/>
          </a:p>
        </p:txBody>
      </p:sp>
    </p:spTree>
    <p:extLst>
      <p:ext uri="{BB962C8B-B14F-4D97-AF65-F5344CB8AC3E}">
        <p14:creationId xmlns:p14="http://schemas.microsoft.com/office/powerpoint/2010/main" val="1740314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187B6-F6FC-61E7-9A10-5FD09AAD108D}"/>
              </a:ext>
            </a:extLst>
          </p:cNvPr>
          <p:cNvSpPr>
            <a:spLocks noGrp="1"/>
          </p:cNvSpPr>
          <p:nvPr>
            <p:ph type="title"/>
          </p:nvPr>
        </p:nvSpPr>
        <p:spPr/>
        <p:txBody>
          <a:bodyPr/>
          <a:lstStyle/>
          <a:p>
            <a:r>
              <a:rPr lang="da-DK" dirty="0"/>
              <a:t>O2 metoden</a:t>
            </a:r>
          </a:p>
        </p:txBody>
      </p:sp>
      <p:sp>
        <p:nvSpPr>
          <p:cNvPr id="3" name="Pladsholder til indhold 2">
            <a:extLst>
              <a:ext uri="{FF2B5EF4-FFF2-40B4-BE49-F238E27FC236}">
                <a16:creationId xmlns:a16="http://schemas.microsoft.com/office/drawing/2014/main" id="{28837330-CAD4-E5DE-64C3-4DBF4BB52177}"/>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da-DK" sz="1800" b="1" kern="100" dirty="0">
                <a:effectLst/>
                <a:latin typeface="Calibri" panose="020F0502020204030204" pitchFamily="34" charset="0"/>
                <a:ea typeface="Calibri" panose="020F0502020204030204" pitchFamily="34" charset="0"/>
                <a:cs typeface="Times New Roman" panose="02020603050405020304" pitchFamily="18" charset="0"/>
              </a:rPr>
              <a:t>Indfør røggasanalysatoren</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i aftrækket (ofte lige efter forbrændingskammeret eller i aftrækssystemet).</a:t>
            </a:r>
          </a:p>
          <a:p>
            <a:pPr marL="342900" lvl="0" indent="-342900">
              <a:lnSpc>
                <a:spcPct val="107000"/>
              </a:lnSpc>
              <a:spcAft>
                <a:spcPts val="800"/>
              </a:spcAft>
              <a:buSzPts val="1000"/>
              <a:buFont typeface="Symbol" panose="05050102010706020507" pitchFamily="18" charset="2"/>
              <a:buChar char=""/>
              <a:tabLst>
                <a:tab pos="457200" algn="l"/>
              </a:tabLst>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Aflæs iltindholdet (O₂) i røggassen samt eventuelle andre relevante parametre som CO og CO₂.</a:t>
            </a:r>
          </a:p>
          <a:p>
            <a:pPr marL="342900" lvl="0" indent="-342900">
              <a:lnSpc>
                <a:spcPct val="107000"/>
              </a:lnSpc>
              <a:spcAft>
                <a:spcPts val="800"/>
              </a:spcAft>
              <a:buSzPts val="1000"/>
              <a:buFont typeface="Symbol" panose="05050102010706020507" pitchFamily="18" charset="2"/>
              <a:buChar char=""/>
              <a:tabLst>
                <a:tab pos="457200" algn="l"/>
              </a:tabLst>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Notér de aktuelle målinger som reference, før du begynder at justere.</a:t>
            </a:r>
          </a:p>
          <a:p>
            <a:endParaRPr lang="da-DK" dirty="0"/>
          </a:p>
        </p:txBody>
      </p:sp>
    </p:spTree>
    <p:extLst>
      <p:ext uri="{BB962C8B-B14F-4D97-AF65-F5344CB8AC3E}">
        <p14:creationId xmlns:p14="http://schemas.microsoft.com/office/powerpoint/2010/main" val="2563728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E38D9-0B47-9EDA-8501-98FD65BF2539}"/>
              </a:ext>
            </a:extLst>
          </p:cNvPr>
          <p:cNvSpPr>
            <a:spLocks noGrp="1"/>
          </p:cNvSpPr>
          <p:nvPr>
            <p:ph type="title"/>
          </p:nvPr>
        </p:nvSpPr>
        <p:spPr/>
        <p:txBody>
          <a:bodyPr/>
          <a:lstStyle/>
          <a:p>
            <a:r>
              <a:rPr lang="da-DK" dirty="0"/>
              <a:t>O2 metoden</a:t>
            </a:r>
          </a:p>
        </p:txBody>
      </p:sp>
      <p:sp>
        <p:nvSpPr>
          <p:cNvPr id="3" name="Pladsholder til indhold 2">
            <a:extLst>
              <a:ext uri="{FF2B5EF4-FFF2-40B4-BE49-F238E27FC236}">
                <a16:creationId xmlns:a16="http://schemas.microsoft.com/office/drawing/2014/main" id="{10417CC0-BBFF-A2D1-EDCF-23D77C73D35F}"/>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da-DK" sz="1600" b="1" kern="100" dirty="0">
                <a:effectLst/>
                <a:latin typeface="Calibri" panose="020F0502020204030204" pitchFamily="34" charset="0"/>
                <a:ea typeface="Calibri" panose="020F0502020204030204" pitchFamily="34" charset="0"/>
                <a:cs typeface="Times New Roman" panose="02020603050405020304" pitchFamily="18" charset="0"/>
              </a:rPr>
              <a:t>Reguler lufttilførslen:</a:t>
            </a:r>
            <a:r>
              <a:rPr lang="da-DK" sz="1600" kern="100" dirty="0">
                <a:effectLst/>
                <a:latin typeface="Calibri" panose="020F0502020204030204" pitchFamily="34" charset="0"/>
                <a:ea typeface="Calibri" panose="020F0502020204030204" pitchFamily="34" charset="0"/>
                <a:cs typeface="Times New Roman" panose="02020603050405020304" pitchFamily="18" charset="0"/>
              </a:rPr>
              <a:t> De fleste gasapparater har en justeringsventil eller luftspjæld til at regulere lufttilførslen.</a:t>
            </a:r>
          </a:p>
          <a:p>
            <a:pPr marL="742950" lvl="1" indent="-285750">
              <a:lnSpc>
                <a:spcPct val="107000"/>
              </a:lnSpc>
              <a:spcAft>
                <a:spcPts val="800"/>
              </a:spcAft>
              <a:buSzPts val="1000"/>
              <a:buFont typeface="Courier New" panose="02070309020205020404" pitchFamily="49" charset="0"/>
              <a:buChar char="o"/>
              <a:tabLst>
                <a:tab pos="914400" algn="l"/>
              </a:tabLst>
            </a:pPr>
            <a:r>
              <a:rPr lang="da-DK" kern="100" dirty="0">
                <a:effectLst/>
                <a:latin typeface="Calibri" panose="020F0502020204030204" pitchFamily="34" charset="0"/>
                <a:ea typeface="Calibri" panose="020F0502020204030204" pitchFamily="34" charset="0"/>
                <a:cs typeface="Times New Roman" panose="02020603050405020304" pitchFamily="18" charset="0"/>
              </a:rPr>
              <a:t>Hvis O₂-niveauet er for højt, betyder det, at der er for meget luft i forhold til gas (for mager blanding). Dette kan give dårlig forbrændingseffektivitet og højere varmetab.</a:t>
            </a:r>
          </a:p>
          <a:p>
            <a:pPr marL="742950" lvl="1" indent="-285750">
              <a:lnSpc>
                <a:spcPct val="107000"/>
              </a:lnSpc>
              <a:spcAft>
                <a:spcPts val="800"/>
              </a:spcAft>
              <a:buSzPts val="1000"/>
              <a:buFont typeface="Courier New" panose="02070309020205020404" pitchFamily="49" charset="0"/>
              <a:buChar char="o"/>
              <a:tabLst>
                <a:tab pos="914400" algn="l"/>
              </a:tabLst>
            </a:pPr>
            <a:r>
              <a:rPr lang="da-DK" kern="100" dirty="0">
                <a:effectLst/>
                <a:latin typeface="Calibri" panose="020F0502020204030204" pitchFamily="34" charset="0"/>
                <a:ea typeface="Calibri" panose="020F0502020204030204" pitchFamily="34" charset="0"/>
                <a:cs typeface="Times New Roman" panose="02020603050405020304" pitchFamily="18" charset="0"/>
              </a:rPr>
              <a:t>Hvis O₂-niveauet er for lavt, er der for lidt luft (for fed blanding), hvilket kan føre til dannelse af kulilte (CO) og sod, som er farligt og ineffektivt.</a:t>
            </a:r>
          </a:p>
          <a:p>
            <a:pPr marL="342900" lvl="0" indent="-342900">
              <a:lnSpc>
                <a:spcPct val="107000"/>
              </a:lnSpc>
              <a:spcAft>
                <a:spcPts val="800"/>
              </a:spcAft>
              <a:buSzPts val="1000"/>
              <a:buFont typeface="Symbol" panose="05050102010706020507" pitchFamily="18" charset="2"/>
              <a:buChar char=""/>
              <a:tabLst>
                <a:tab pos="457200" algn="l"/>
              </a:tabLst>
            </a:pPr>
            <a:r>
              <a:rPr lang="da-DK" sz="1600" b="1" kern="100" dirty="0">
                <a:effectLst/>
                <a:latin typeface="Calibri" panose="020F0502020204030204" pitchFamily="34" charset="0"/>
                <a:ea typeface="Calibri" panose="020F0502020204030204" pitchFamily="34" charset="0"/>
                <a:cs typeface="Times New Roman" panose="02020603050405020304" pitchFamily="18" charset="0"/>
              </a:rPr>
              <a:t>Mål og justér gradvist:</a:t>
            </a:r>
            <a:r>
              <a:rPr lang="da-DK" sz="1600" kern="100" dirty="0">
                <a:effectLst/>
                <a:latin typeface="Calibri" panose="020F0502020204030204" pitchFamily="34" charset="0"/>
                <a:ea typeface="Calibri" panose="020F0502020204030204" pitchFamily="34" charset="0"/>
                <a:cs typeface="Times New Roman" panose="02020603050405020304" pitchFamily="18" charset="0"/>
              </a:rPr>
              <a:t> Lav små justeringer af lufttilførslen, og mål O₂-niveauet efter hver justering for at se, hvordan det påvirker forbrændingen.</a:t>
            </a:r>
          </a:p>
          <a:p>
            <a:endParaRPr lang="da-DK" dirty="0"/>
          </a:p>
        </p:txBody>
      </p:sp>
    </p:spTree>
    <p:extLst>
      <p:ext uri="{BB962C8B-B14F-4D97-AF65-F5344CB8AC3E}">
        <p14:creationId xmlns:p14="http://schemas.microsoft.com/office/powerpoint/2010/main" val="320930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BB1D6-B5E0-8F6C-233E-88561690E1E3}"/>
              </a:ext>
            </a:extLst>
          </p:cNvPr>
          <p:cNvSpPr>
            <a:spLocks noGrp="1"/>
          </p:cNvSpPr>
          <p:nvPr>
            <p:ph type="title"/>
          </p:nvPr>
        </p:nvSpPr>
        <p:spPr>
          <a:xfrm>
            <a:off x="508000" y="609600"/>
            <a:ext cx="6447501" cy="1320800"/>
          </a:xfrm>
        </p:spPr>
        <p:txBody>
          <a:bodyPr anchor="t">
            <a:normAutofit/>
          </a:bodyPr>
          <a:lstStyle/>
          <a:p>
            <a:r>
              <a:rPr lang="en-US" err="1"/>
              <a:t>Installationsklasser</a:t>
            </a:r>
            <a:endParaRPr lang="da-DK" dirty="0"/>
          </a:p>
        </p:txBody>
      </p:sp>
      <p:pic>
        <p:nvPicPr>
          <p:cNvPr id="4" name="Pladsholder til indhold 4">
            <a:extLst>
              <a:ext uri="{FF2B5EF4-FFF2-40B4-BE49-F238E27FC236}">
                <a16:creationId xmlns:a16="http://schemas.microsoft.com/office/drawing/2014/main" id="{C5A5F03E-36CB-9EB8-2C1B-BDCD485AA576}"/>
              </a:ext>
            </a:extLst>
          </p:cNvPr>
          <p:cNvPicPr>
            <a:picLocks noChangeAspect="1"/>
          </p:cNvPicPr>
          <p:nvPr/>
        </p:nvPicPr>
        <p:blipFill>
          <a:blip r:embed="rId2"/>
          <a:stretch>
            <a:fillRect/>
          </a:stretch>
        </p:blipFill>
        <p:spPr>
          <a:xfrm>
            <a:off x="0" y="3140968"/>
            <a:ext cx="6383330" cy="3682752"/>
          </a:xfrm>
          <a:prstGeom prst="rect">
            <a:avLst/>
          </a:prstGeom>
        </p:spPr>
      </p:pic>
      <p:sp>
        <p:nvSpPr>
          <p:cNvPr id="3" name="Pladsholder til indhold 2">
            <a:extLst>
              <a:ext uri="{FF2B5EF4-FFF2-40B4-BE49-F238E27FC236}">
                <a16:creationId xmlns:a16="http://schemas.microsoft.com/office/drawing/2014/main" id="{B12678A0-CBD9-413A-7273-2B97053F8A5A}"/>
              </a:ext>
            </a:extLst>
          </p:cNvPr>
          <p:cNvSpPr>
            <a:spLocks noGrp="1"/>
          </p:cNvSpPr>
          <p:nvPr>
            <p:ph idx="1"/>
          </p:nvPr>
        </p:nvSpPr>
        <p:spPr>
          <a:xfrm>
            <a:off x="6293302" y="692696"/>
            <a:ext cx="2850698" cy="4314061"/>
          </a:xfrm>
        </p:spPr>
        <p:txBody>
          <a:bodyPr>
            <a:normAutofit/>
          </a:bodyPr>
          <a:lstStyle/>
          <a:p>
            <a:pPr>
              <a:lnSpc>
                <a:spcPct val="90000"/>
              </a:lnSpc>
            </a:pPr>
            <a:r>
              <a:rPr lang="da-DK" sz="900" b="1" dirty="0"/>
              <a:t>3-9 skal anmeldelse</a:t>
            </a:r>
          </a:p>
          <a:p>
            <a:pPr>
              <a:lnSpc>
                <a:spcPct val="90000"/>
              </a:lnSpc>
            </a:pPr>
            <a:r>
              <a:rPr lang="da-DK" sz="900" b="1" dirty="0">
                <a:hlinkClick r:id="rId3"/>
              </a:rPr>
              <a:t>www.virk.dk</a:t>
            </a:r>
            <a:endParaRPr lang="da-DK" sz="900" b="1" dirty="0"/>
          </a:p>
          <a:p>
            <a:pPr>
              <a:lnSpc>
                <a:spcPct val="90000"/>
              </a:lnSpc>
            </a:pPr>
            <a:endParaRPr lang="da-DK" sz="900" b="1" dirty="0"/>
          </a:p>
          <a:p>
            <a:pPr>
              <a:lnSpc>
                <a:spcPct val="90000"/>
              </a:lnSpc>
            </a:pPr>
            <a:r>
              <a:rPr lang="da-DK" sz="900" b="1" dirty="0"/>
              <a:t>Væsentlig ændringer</a:t>
            </a:r>
          </a:p>
          <a:p>
            <a:pPr>
              <a:lnSpc>
                <a:spcPct val="90000"/>
              </a:lnSpc>
            </a:pPr>
            <a:endParaRPr lang="da-DK" sz="900" b="1" dirty="0"/>
          </a:p>
          <a:p>
            <a:pPr>
              <a:lnSpc>
                <a:spcPct val="90000"/>
              </a:lnSpc>
            </a:pPr>
            <a:r>
              <a:rPr lang="da-DK" sz="900" b="1" dirty="0"/>
              <a:t>Udvides, nedtages, flyttes.</a:t>
            </a:r>
          </a:p>
          <a:p>
            <a:pPr>
              <a:lnSpc>
                <a:spcPct val="90000"/>
              </a:lnSpc>
            </a:pPr>
            <a:endParaRPr lang="da-DK" sz="900" b="1" dirty="0"/>
          </a:p>
          <a:p>
            <a:pPr>
              <a:lnSpc>
                <a:spcPct val="90000"/>
              </a:lnSpc>
            </a:pPr>
            <a:r>
              <a:rPr lang="da-DK" sz="900" b="1" dirty="0"/>
              <a:t>Skal leve op til gældende lov</a:t>
            </a:r>
          </a:p>
          <a:p>
            <a:pPr>
              <a:lnSpc>
                <a:spcPct val="90000"/>
              </a:lnSpc>
            </a:pPr>
            <a:endParaRPr lang="da-DK" sz="900" b="1" dirty="0"/>
          </a:p>
          <a:p>
            <a:pPr>
              <a:lnSpc>
                <a:spcPct val="90000"/>
              </a:lnSpc>
            </a:pPr>
            <a:r>
              <a:rPr lang="da-DK" sz="900" b="1" dirty="0"/>
              <a:t>Anmeldelse før. </a:t>
            </a:r>
            <a:r>
              <a:rPr lang="da-DK" sz="900" b="1" dirty="0" err="1"/>
              <a:t>Aut</a:t>
            </a:r>
            <a:r>
              <a:rPr lang="da-DK" sz="900" b="1" dirty="0"/>
              <a:t> virksomhed</a:t>
            </a:r>
          </a:p>
          <a:p>
            <a:pPr>
              <a:lnSpc>
                <a:spcPct val="90000"/>
              </a:lnSpc>
            </a:pPr>
            <a:endParaRPr lang="da-DK" sz="900" b="1" dirty="0"/>
          </a:p>
          <a:p>
            <a:pPr>
              <a:lnSpc>
                <a:spcPct val="90000"/>
              </a:lnSpc>
            </a:pPr>
            <a:r>
              <a:rPr lang="da-DK" sz="900" b="1" dirty="0"/>
              <a:t>Idriftsætter. Sikre anmeldelse</a:t>
            </a:r>
          </a:p>
          <a:p>
            <a:pPr>
              <a:lnSpc>
                <a:spcPct val="90000"/>
              </a:lnSpc>
            </a:pPr>
            <a:endParaRPr lang="da-DK" sz="900" b="1" dirty="0"/>
          </a:p>
          <a:p>
            <a:pPr>
              <a:lnSpc>
                <a:spcPct val="90000"/>
              </a:lnSpc>
            </a:pPr>
            <a:r>
              <a:rPr lang="da-DK" sz="900" b="1" dirty="0"/>
              <a:t>A-certifikat, aut. virksomhed</a:t>
            </a:r>
          </a:p>
          <a:p>
            <a:pPr>
              <a:lnSpc>
                <a:spcPct val="90000"/>
              </a:lnSpc>
            </a:pPr>
            <a:endParaRPr lang="da-DK" sz="900" dirty="0"/>
          </a:p>
        </p:txBody>
      </p:sp>
    </p:spTree>
    <p:extLst>
      <p:ext uri="{BB962C8B-B14F-4D97-AF65-F5344CB8AC3E}">
        <p14:creationId xmlns:p14="http://schemas.microsoft.com/office/powerpoint/2010/main" val="2085401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2CE698-C418-87DD-DA84-51763D66C4A7}"/>
              </a:ext>
            </a:extLst>
          </p:cNvPr>
          <p:cNvSpPr>
            <a:spLocks noGrp="1"/>
          </p:cNvSpPr>
          <p:nvPr>
            <p:ph type="title"/>
          </p:nvPr>
        </p:nvSpPr>
        <p:spPr/>
        <p:txBody>
          <a:bodyPr/>
          <a:lstStyle/>
          <a:p>
            <a:r>
              <a:rPr lang="da-DK" dirty="0"/>
              <a:t>O2 metoden</a:t>
            </a:r>
          </a:p>
        </p:txBody>
      </p:sp>
      <p:sp>
        <p:nvSpPr>
          <p:cNvPr id="3" name="Pladsholder til indhold 2">
            <a:extLst>
              <a:ext uri="{FF2B5EF4-FFF2-40B4-BE49-F238E27FC236}">
                <a16:creationId xmlns:a16="http://schemas.microsoft.com/office/drawing/2014/main" id="{011D3F80-7849-B9F7-D168-A199D2912BB2}"/>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For de fleste gasapparater sigter man efter en O₂-koncentration på omkring </a:t>
            </a:r>
            <a:r>
              <a:rPr lang="da-DK" sz="1800" b="1" kern="100" dirty="0">
                <a:effectLst/>
                <a:latin typeface="Calibri" panose="020F0502020204030204" pitchFamily="34" charset="0"/>
                <a:ea typeface="Calibri" panose="020F0502020204030204" pitchFamily="34" charset="0"/>
                <a:cs typeface="Times New Roman" panose="02020603050405020304" pitchFamily="18" charset="0"/>
              </a:rPr>
              <a:t>3-5 %</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i røggassen. Dette er det optimale niveau, hvor forbrændingen typisk er mest effektiv.</a:t>
            </a:r>
          </a:p>
          <a:p>
            <a:pPr marL="342900" lvl="0" indent="-342900">
              <a:lnSpc>
                <a:spcPct val="107000"/>
              </a:lnSpc>
              <a:spcAft>
                <a:spcPts val="800"/>
              </a:spcAft>
              <a:buSzPts val="1000"/>
              <a:buFont typeface="Symbol" panose="05050102010706020507" pitchFamily="18" charset="2"/>
              <a:buChar char=""/>
              <a:tabLst>
                <a:tab pos="457200" algn="l"/>
              </a:tabLst>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Det kan variere lidt afhængigt af apparattype og specifikke krav fra producenten, så det er altid en god idé at tjekke installationsvejledningen eller apparatets tekniske manual.</a:t>
            </a:r>
          </a:p>
          <a:p>
            <a:endParaRPr lang="da-DK" dirty="0"/>
          </a:p>
        </p:txBody>
      </p:sp>
    </p:spTree>
    <p:extLst>
      <p:ext uri="{BB962C8B-B14F-4D97-AF65-F5344CB8AC3E}">
        <p14:creationId xmlns:p14="http://schemas.microsoft.com/office/powerpoint/2010/main" val="782160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59269-5A85-89CB-BCA9-051D00A29D69}"/>
              </a:ext>
            </a:extLst>
          </p:cNvPr>
          <p:cNvSpPr>
            <a:spLocks noGrp="1"/>
          </p:cNvSpPr>
          <p:nvPr>
            <p:ph type="title"/>
          </p:nvPr>
        </p:nvSpPr>
        <p:spPr/>
        <p:txBody>
          <a:bodyPr/>
          <a:lstStyle/>
          <a:p>
            <a:r>
              <a:rPr lang="da-DK" dirty="0"/>
              <a:t>O2 metoden</a:t>
            </a:r>
          </a:p>
        </p:txBody>
      </p:sp>
      <p:sp>
        <p:nvSpPr>
          <p:cNvPr id="3" name="Pladsholder til indhold 2">
            <a:extLst>
              <a:ext uri="{FF2B5EF4-FFF2-40B4-BE49-F238E27FC236}">
                <a16:creationId xmlns:a16="http://schemas.microsoft.com/office/drawing/2014/main" id="{5790585B-4F3B-9860-1F96-11DDE0DEA42B}"/>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Når O₂-niveauet er indstillet, skal du også kontrollere, at </a:t>
            </a:r>
            <a:r>
              <a:rPr lang="da-DK" sz="1800" b="1" kern="100" dirty="0">
                <a:effectLst/>
                <a:latin typeface="Calibri" panose="020F0502020204030204" pitchFamily="34" charset="0"/>
                <a:ea typeface="Calibri" panose="020F0502020204030204" pitchFamily="34" charset="0"/>
                <a:cs typeface="Times New Roman" panose="02020603050405020304" pitchFamily="18" charset="0"/>
              </a:rPr>
              <a:t>kulilte (CO)</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-niveauet i røggassen er lavt. Et højt </a:t>
            </a:r>
            <a:r>
              <a:rPr lang="da-DK" sz="1800" kern="100" dirty="0" err="1">
                <a:effectLst/>
                <a:latin typeface="Calibri" panose="020F0502020204030204" pitchFamily="34" charset="0"/>
                <a:ea typeface="Calibri" panose="020F0502020204030204" pitchFamily="34" charset="0"/>
                <a:cs typeface="Times New Roman" panose="02020603050405020304" pitchFamily="18" charset="0"/>
              </a:rPr>
              <a:t>CO-niveau</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kan indikere ufuldstændig forbrænding, hvilket betyder, at der kan være en fejl i justeringen.</a:t>
            </a:r>
          </a:p>
          <a:p>
            <a:pPr marL="342900" lvl="0" indent="-342900">
              <a:lnSpc>
                <a:spcPct val="107000"/>
              </a:lnSpc>
              <a:spcAft>
                <a:spcPts val="800"/>
              </a:spcAft>
              <a:buSzPts val="1000"/>
              <a:buFont typeface="Symbol" panose="05050102010706020507" pitchFamily="18" charset="2"/>
              <a:buChar char=""/>
              <a:tabLst>
                <a:tab pos="457200" algn="l"/>
              </a:tabLst>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Et lavt </a:t>
            </a:r>
            <a:r>
              <a:rPr lang="da-DK" sz="1800" kern="100" dirty="0" err="1">
                <a:effectLst/>
                <a:latin typeface="Calibri" panose="020F0502020204030204" pitchFamily="34" charset="0"/>
                <a:ea typeface="Calibri" panose="020F0502020204030204" pitchFamily="34" charset="0"/>
                <a:cs typeface="Times New Roman" panose="02020603050405020304" pitchFamily="18" charset="0"/>
              </a:rPr>
              <a:t>CO-niveau</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sammen med korrekt O₂-niveau betyder, at forbrændingen er indstillet optimalt.</a:t>
            </a:r>
          </a:p>
          <a:p>
            <a:endParaRPr lang="da-DK" dirty="0"/>
          </a:p>
        </p:txBody>
      </p:sp>
    </p:spTree>
    <p:extLst>
      <p:ext uri="{BB962C8B-B14F-4D97-AF65-F5344CB8AC3E}">
        <p14:creationId xmlns:p14="http://schemas.microsoft.com/office/powerpoint/2010/main" val="112156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F2E9D-D178-E713-FB96-2E06ABECB5EA}"/>
              </a:ext>
            </a:extLst>
          </p:cNvPr>
          <p:cNvSpPr>
            <a:spLocks noGrp="1"/>
          </p:cNvSpPr>
          <p:nvPr>
            <p:ph type="title"/>
          </p:nvPr>
        </p:nvSpPr>
        <p:spPr/>
        <p:txBody>
          <a:bodyPr>
            <a:normAutofit fontScale="90000"/>
          </a:bodyPr>
          <a:lstStyle/>
          <a:p>
            <a:r>
              <a:rPr lang="da-DK" dirty="0" err="1"/>
              <a:t>Volumentrisk</a:t>
            </a:r>
            <a:r>
              <a:rPr lang="da-DK" dirty="0"/>
              <a:t> indregulering aflæser </a:t>
            </a:r>
            <a:r>
              <a:rPr lang="da-DK" dirty="0" err="1"/>
              <a:t>indfyret</a:t>
            </a:r>
            <a:r>
              <a:rPr lang="da-DK" dirty="0"/>
              <a:t> gasmængde</a:t>
            </a:r>
            <a:br>
              <a:rPr lang="da-DK" dirty="0"/>
            </a:br>
            <a:endParaRPr lang="da-DK" dirty="0"/>
          </a:p>
        </p:txBody>
      </p:sp>
      <p:sp>
        <p:nvSpPr>
          <p:cNvPr id="3" name="Pladsholder til indhold 2">
            <a:extLst>
              <a:ext uri="{FF2B5EF4-FFF2-40B4-BE49-F238E27FC236}">
                <a16:creationId xmlns:a16="http://schemas.microsoft.com/office/drawing/2014/main" id="{7D839196-54D3-3E96-3D06-B447AD301B4E}"/>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da-DK" sz="1800" b="1" kern="100" dirty="0">
                <a:effectLst/>
                <a:latin typeface="Calibri" panose="020F0502020204030204" pitchFamily="34" charset="0"/>
                <a:ea typeface="Calibri" panose="020F0502020204030204" pitchFamily="34" charset="0"/>
                <a:cs typeface="Times New Roman" panose="02020603050405020304" pitchFamily="18" charset="0"/>
              </a:rPr>
              <a:t>Kontroller udstyr:</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Sørg for, at gasfyret er i god stand, og at alle forbindelser er tætte.</a:t>
            </a:r>
          </a:p>
          <a:p>
            <a:pPr marL="342900" lvl="0" indent="-342900">
              <a:lnSpc>
                <a:spcPct val="107000"/>
              </a:lnSpc>
              <a:spcAft>
                <a:spcPts val="800"/>
              </a:spcAft>
              <a:buSzPts val="1000"/>
              <a:buFont typeface="Symbol" panose="05050102010706020507" pitchFamily="18" charset="2"/>
              <a:buChar char=""/>
              <a:tabLst>
                <a:tab pos="457200" algn="l"/>
              </a:tabLst>
            </a:pPr>
            <a:r>
              <a:rPr lang="da-DK" sz="1800" b="1" kern="100" dirty="0">
                <a:effectLst/>
                <a:latin typeface="Calibri" panose="020F0502020204030204" pitchFamily="34" charset="0"/>
                <a:ea typeface="Calibri" panose="020F0502020204030204" pitchFamily="34" charset="0"/>
                <a:cs typeface="Times New Roman" panose="02020603050405020304" pitchFamily="18" charset="0"/>
              </a:rPr>
              <a:t>Find producentens anvisninger:</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Konsulter gasfyrets manual for specifikke krav og indstillinger.</a:t>
            </a:r>
          </a:p>
          <a:p>
            <a:pPr marL="342900" lvl="0" indent="-342900">
              <a:lnSpc>
                <a:spcPct val="107000"/>
              </a:lnSpc>
              <a:spcAft>
                <a:spcPts val="800"/>
              </a:spcAft>
              <a:buSzPts val="1000"/>
              <a:buFont typeface="Symbol" panose="05050102010706020507" pitchFamily="18" charset="2"/>
              <a:buChar char=""/>
              <a:tabLst>
                <a:tab pos="457200" algn="l"/>
              </a:tabLst>
            </a:pPr>
            <a:r>
              <a:rPr lang="da-DK" sz="1800" b="1" kern="100" dirty="0">
                <a:effectLst/>
                <a:latin typeface="Calibri" panose="020F0502020204030204" pitchFamily="34" charset="0"/>
                <a:ea typeface="Calibri" panose="020F0502020204030204" pitchFamily="34" charset="0"/>
                <a:cs typeface="Times New Roman" panose="02020603050405020304" pitchFamily="18" charset="0"/>
              </a:rPr>
              <a:t>Sørg for korrekt måleudstyr:</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Du skal bruge en røggasmåler, en manometer til gastryk og eventuelt en CO₂- eller O₂-måler.</a:t>
            </a:r>
          </a:p>
          <a:p>
            <a:endParaRPr lang="da-DK" dirty="0"/>
          </a:p>
        </p:txBody>
      </p:sp>
    </p:spTree>
    <p:extLst>
      <p:ext uri="{BB962C8B-B14F-4D97-AF65-F5344CB8AC3E}">
        <p14:creationId xmlns:p14="http://schemas.microsoft.com/office/powerpoint/2010/main" val="3113728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11378F-11E8-FE05-F223-C519FB009E61}"/>
              </a:ext>
            </a:extLst>
          </p:cNvPr>
          <p:cNvSpPr>
            <a:spLocks noGrp="1"/>
          </p:cNvSpPr>
          <p:nvPr>
            <p:ph type="title"/>
          </p:nvPr>
        </p:nvSpPr>
        <p:spPr/>
        <p:txBody>
          <a:bodyPr/>
          <a:lstStyle/>
          <a:p>
            <a:r>
              <a:rPr lang="da-DK" dirty="0"/>
              <a:t>Måling af gastrykket</a:t>
            </a:r>
          </a:p>
        </p:txBody>
      </p:sp>
      <p:sp>
        <p:nvSpPr>
          <p:cNvPr id="3" name="Pladsholder til indhold 2">
            <a:extLst>
              <a:ext uri="{FF2B5EF4-FFF2-40B4-BE49-F238E27FC236}">
                <a16:creationId xmlns:a16="http://schemas.microsoft.com/office/drawing/2014/main" id="{EAD19C7E-A059-8B08-6417-969C201AC77D}"/>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da-DK" sz="1800" b="1" kern="100" dirty="0">
                <a:effectLst/>
                <a:latin typeface="Calibri" panose="020F0502020204030204" pitchFamily="34" charset="0"/>
                <a:ea typeface="Calibri" panose="020F0502020204030204" pitchFamily="34" charset="0"/>
                <a:cs typeface="Times New Roman" panose="02020603050405020304" pitchFamily="18" charset="0"/>
              </a:rPr>
              <a:t>Indgangstryk:</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Kontrollér gastrykket før fyret (typisk 18-25 mbar for naturgas, afhængig af lokal forsyning).</a:t>
            </a:r>
          </a:p>
          <a:p>
            <a:pPr marL="342900" lvl="0" indent="-342900">
              <a:lnSpc>
                <a:spcPct val="107000"/>
              </a:lnSpc>
              <a:spcAft>
                <a:spcPts val="800"/>
              </a:spcAft>
              <a:buSzPts val="1000"/>
              <a:buFont typeface="Symbol" panose="05050102010706020507" pitchFamily="18" charset="2"/>
              <a:buChar char=""/>
              <a:tabLst>
                <a:tab pos="457200" algn="l"/>
              </a:tabLst>
            </a:pPr>
            <a:r>
              <a:rPr lang="da-DK" sz="1800" b="1" kern="100" dirty="0">
                <a:effectLst/>
                <a:latin typeface="Calibri" panose="020F0502020204030204" pitchFamily="34" charset="0"/>
                <a:ea typeface="Calibri" panose="020F0502020204030204" pitchFamily="34" charset="0"/>
                <a:cs typeface="Times New Roman" panose="02020603050405020304" pitchFamily="18" charset="0"/>
              </a:rPr>
              <a:t>Dyssetryk:</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Mål dyssetrykket, som reguleres på gasventilen. Det skal stemme overens med producentens specifikationer.</a:t>
            </a:r>
          </a:p>
          <a:p>
            <a:endParaRPr lang="da-DK" dirty="0"/>
          </a:p>
        </p:txBody>
      </p:sp>
    </p:spTree>
    <p:extLst>
      <p:ext uri="{BB962C8B-B14F-4D97-AF65-F5344CB8AC3E}">
        <p14:creationId xmlns:p14="http://schemas.microsoft.com/office/powerpoint/2010/main" val="1625919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1E26D-5342-BF86-3998-B4D59352C4CD}"/>
              </a:ext>
            </a:extLst>
          </p:cNvPr>
          <p:cNvSpPr>
            <a:spLocks noGrp="1"/>
          </p:cNvSpPr>
          <p:nvPr>
            <p:ph type="title"/>
          </p:nvPr>
        </p:nvSpPr>
        <p:spPr>
          <a:xfrm>
            <a:off x="609599" y="609600"/>
            <a:ext cx="6986737" cy="1320800"/>
          </a:xfrm>
        </p:spPr>
        <p:txBody>
          <a:bodyPr/>
          <a:lstStyle/>
          <a:p>
            <a:r>
              <a:rPr lang="da-DK" dirty="0"/>
              <a:t>Justering af gas/luft-blandingen</a:t>
            </a:r>
          </a:p>
        </p:txBody>
      </p:sp>
      <p:sp>
        <p:nvSpPr>
          <p:cNvPr id="3" name="Pladsholder til indhold 2">
            <a:extLst>
              <a:ext uri="{FF2B5EF4-FFF2-40B4-BE49-F238E27FC236}">
                <a16:creationId xmlns:a16="http://schemas.microsoft.com/office/drawing/2014/main" id="{F414E902-26A7-1DAA-2A14-06C0217C5ED9}"/>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da-DK" sz="1100" kern="100" dirty="0">
                <a:effectLst/>
                <a:latin typeface="Calibri" panose="020F0502020204030204" pitchFamily="34" charset="0"/>
                <a:ea typeface="Calibri" panose="020F0502020204030204" pitchFamily="34" charset="0"/>
                <a:cs typeface="Times New Roman" panose="02020603050405020304" pitchFamily="18" charset="0"/>
              </a:rPr>
              <a:t>Start fyret og lad det køre i drift.</a:t>
            </a:r>
          </a:p>
          <a:p>
            <a:pPr marL="342900" lvl="0" indent="-342900">
              <a:lnSpc>
                <a:spcPct val="107000"/>
              </a:lnSpc>
              <a:spcAft>
                <a:spcPts val="800"/>
              </a:spcAft>
              <a:buSzPts val="1000"/>
              <a:buFont typeface="Symbol" panose="05050102010706020507" pitchFamily="18" charset="2"/>
              <a:buChar char=""/>
              <a:tabLst>
                <a:tab pos="457200" algn="l"/>
              </a:tabLst>
            </a:pPr>
            <a:r>
              <a:rPr lang="da-DK" sz="1100" kern="100" dirty="0">
                <a:effectLst/>
                <a:latin typeface="Calibri" panose="020F0502020204030204" pitchFamily="34" charset="0"/>
                <a:ea typeface="Calibri" panose="020F0502020204030204" pitchFamily="34" charset="0"/>
                <a:cs typeface="Times New Roman" panose="02020603050405020304" pitchFamily="18" charset="0"/>
              </a:rPr>
              <a:t>Tilslut en røggasmåler til fyrets aftræk.</a:t>
            </a:r>
          </a:p>
          <a:p>
            <a:pPr marL="342900" lvl="0" indent="-342900">
              <a:lnSpc>
                <a:spcPct val="107000"/>
              </a:lnSpc>
              <a:spcAft>
                <a:spcPts val="800"/>
              </a:spcAft>
              <a:buSzPts val="1000"/>
              <a:buFont typeface="Symbol" panose="05050102010706020507" pitchFamily="18" charset="2"/>
              <a:buChar char=""/>
              <a:tabLst>
                <a:tab pos="457200" algn="l"/>
              </a:tabLst>
            </a:pPr>
            <a:r>
              <a:rPr lang="da-DK" sz="1100" kern="100" dirty="0">
                <a:effectLst/>
                <a:latin typeface="Calibri" panose="020F0502020204030204" pitchFamily="34" charset="0"/>
                <a:ea typeface="Calibri" panose="020F0502020204030204" pitchFamily="34" charset="0"/>
                <a:cs typeface="Times New Roman" panose="02020603050405020304" pitchFamily="18" charset="0"/>
              </a:rPr>
              <a:t>Mål følgende:</a:t>
            </a:r>
          </a:p>
          <a:p>
            <a:pPr marL="742950" lvl="1" indent="-285750">
              <a:lnSpc>
                <a:spcPct val="107000"/>
              </a:lnSpc>
              <a:spcAft>
                <a:spcPts val="800"/>
              </a:spcAft>
              <a:buSzPts val="1000"/>
              <a:buFont typeface="Courier New" panose="02070309020205020404" pitchFamily="49" charset="0"/>
              <a:buChar char="o"/>
              <a:tabLst>
                <a:tab pos="914400" algn="l"/>
              </a:tabLst>
            </a:pPr>
            <a:r>
              <a:rPr lang="da-DK" sz="1100" b="1" kern="100" dirty="0">
                <a:effectLst/>
                <a:latin typeface="Calibri" panose="020F0502020204030204" pitchFamily="34" charset="0"/>
                <a:ea typeface="Calibri" panose="020F0502020204030204" pitchFamily="34" charset="0"/>
                <a:cs typeface="Times New Roman" panose="02020603050405020304" pitchFamily="18" charset="0"/>
              </a:rPr>
              <a:t>CO₂-niveau (eller O₂-niveau):</a:t>
            </a:r>
            <a:r>
              <a:rPr lang="da-DK" sz="1100" kern="100" dirty="0">
                <a:effectLst/>
                <a:latin typeface="Calibri" panose="020F0502020204030204" pitchFamily="34" charset="0"/>
                <a:ea typeface="Calibri" panose="020F0502020204030204" pitchFamily="34" charset="0"/>
                <a:cs typeface="Times New Roman" panose="02020603050405020304" pitchFamily="18" charset="0"/>
              </a:rPr>
              <a:t> Det anbefalede CO₂-niveau er ofte omkring 9-10 % for naturgas.</a:t>
            </a:r>
          </a:p>
          <a:p>
            <a:pPr marL="742950" lvl="1" indent="-285750">
              <a:lnSpc>
                <a:spcPct val="107000"/>
              </a:lnSpc>
              <a:spcAft>
                <a:spcPts val="800"/>
              </a:spcAft>
              <a:buSzPts val="1000"/>
              <a:buFont typeface="Courier New" panose="02070309020205020404" pitchFamily="49" charset="0"/>
              <a:buChar char="o"/>
              <a:tabLst>
                <a:tab pos="914400" algn="l"/>
              </a:tabLst>
            </a:pPr>
            <a:r>
              <a:rPr lang="da-DK" sz="1100" b="1" kern="100" dirty="0">
                <a:effectLst/>
                <a:latin typeface="Calibri" panose="020F0502020204030204" pitchFamily="34" charset="0"/>
                <a:ea typeface="Calibri" panose="020F0502020204030204" pitchFamily="34" charset="0"/>
                <a:cs typeface="Times New Roman" panose="02020603050405020304" pitchFamily="18" charset="0"/>
              </a:rPr>
              <a:t>CO (kulilte):</a:t>
            </a:r>
            <a:r>
              <a:rPr lang="da-DK" sz="1100" kern="100" dirty="0">
                <a:effectLst/>
                <a:latin typeface="Calibri" panose="020F0502020204030204" pitchFamily="34" charset="0"/>
                <a:ea typeface="Calibri" panose="020F0502020204030204" pitchFamily="34" charset="0"/>
                <a:cs typeface="Times New Roman" panose="02020603050405020304" pitchFamily="18" charset="0"/>
              </a:rPr>
              <a:t> CO-niveauet skal være lavt (under 100 ppm). Højere niveauer indikerer dårlig forbrænding.</a:t>
            </a:r>
          </a:p>
          <a:p>
            <a:pPr marL="742950" lvl="1" indent="-285750">
              <a:lnSpc>
                <a:spcPct val="107000"/>
              </a:lnSpc>
              <a:spcAft>
                <a:spcPts val="800"/>
              </a:spcAft>
              <a:buSzPts val="1000"/>
              <a:buFont typeface="Courier New" panose="02070309020205020404" pitchFamily="49" charset="0"/>
              <a:buChar char="o"/>
              <a:tabLst>
                <a:tab pos="914400" algn="l"/>
              </a:tabLst>
            </a:pPr>
            <a:r>
              <a:rPr lang="da-DK" sz="1100" b="1" kern="100" dirty="0">
                <a:effectLst/>
                <a:latin typeface="Calibri" panose="020F0502020204030204" pitchFamily="34" charset="0"/>
                <a:ea typeface="Calibri" panose="020F0502020204030204" pitchFamily="34" charset="0"/>
                <a:cs typeface="Times New Roman" panose="02020603050405020304" pitchFamily="18" charset="0"/>
              </a:rPr>
              <a:t>Røggastemperatur:</a:t>
            </a:r>
            <a:r>
              <a:rPr lang="da-DK" sz="1100" kern="100" dirty="0">
                <a:effectLst/>
                <a:latin typeface="Calibri" panose="020F0502020204030204" pitchFamily="34" charset="0"/>
                <a:ea typeface="Calibri" panose="020F0502020204030204" pitchFamily="34" charset="0"/>
                <a:cs typeface="Times New Roman" panose="02020603050405020304" pitchFamily="18" charset="0"/>
              </a:rPr>
              <a:t> Sikrer, at aftrækket ikke er for varmt eller koldt.</a:t>
            </a:r>
          </a:p>
          <a:p>
            <a:endParaRPr lang="da-DK" dirty="0"/>
          </a:p>
        </p:txBody>
      </p:sp>
    </p:spTree>
    <p:extLst>
      <p:ext uri="{BB962C8B-B14F-4D97-AF65-F5344CB8AC3E}">
        <p14:creationId xmlns:p14="http://schemas.microsoft.com/office/powerpoint/2010/main" val="2686404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F433C0-A006-7F1C-0F4C-E847D3D93006}"/>
              </a:ext>
            </a:extLst>
          </p:cNvPr>
          <p:cNvSpPr>
            <a:spLocks noGrp="1"/>
          </p:cNvSpPr>
          <p:nvPr>
            <p:ph type="title"/>
          </p:nvPr>
        </p:nvSpPr>
        <p:spPr/>
        <p:txBody>
          <a:bodyPr/>
          <a:lstStyle/>
          <a:p>
            <a:r>
              <a:rPr lang="da-DK" dirty="0"/>
              <a:t>Indstilling</a:t>
            </a:r>
          </a:p>
        </p:txBody>
      </p:sp>
      <p:sp>
        <p:nvSpPr>
          <p:cNvPr id="3" name="Pladsholder til indhold 2">
            <a:extLst>
              <a:ext uri="{FF2B5EF4-FFF2-40B4-BE49-F238E27FC236}">
                <a16:creationId xmlns:a16="http://schemas.microsoft.com/office/drawing/2014/main" id="{763A8DF6-A246-21C8-6986-B9CCE8D4ACF7}"/>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da-DK" sz="1800" b="1" kern="100" dirty="0">
                <a:effectLst/>
                <a:latin typeface="Calibri" panose="020F0502020204030204" pitchFamily="34" charset="0"/>
                <a:ea typeface="Calibri" panose="020F0502020204030204" pitchFamily="34" charset="0"/>
                <a:cs typeface="Times New Roman" panose="02020603050405020304" pitchFamily="18" charset="0"/>
              </a:rPr>
              <a:t>Luftmængde:</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Justér luftspjældet for at sikre en korrekt blanding af luft og gas.</a:t>
            </a:r>
          </a:p>
          <a:p>
            <a:pPr marL="342900" lvl="0" indent="-342900">
              <a:lnSpc>
                <a:spcPct val="107000"/>
              </a:lnSpc>
              <a:spcAft>
                <a:spcPts val="800"/>
              </a:spcAft>
              <a:buSzPts val="1000"/>
              <a:buFont typeface="Symbol" panose="05050102010706020507" pitchFamily="18" charset="2"/>
              <a:buChar char=""/>
              <a:tabLst>
                <a:tab pos="457200" algn="l"/>
              </a:tabLst>
            </a:pPr>
            <a:r>
              <a:rPr lang="da-DK" sz="1800" b="1" kern="100" dirty="0">
                <a:effectLst/>
                <a:latin typeface="Calibri" panose="020F0502020204030204" pitchFamily="34" charset="0"/>
                <a:ea typeface="Calibri" panose="020F0502020204030204" pitchFamily="34" charset="0"/>
                <a:cs typeface="Times New Roman" panose="02020603050405020304" pitchFamily="18" charset="0"/>
              </a:rPr>
              <a:t>Gasventil:</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Finjustér gasventilen for at tilpasse mængden af gas til den korrekte blanding.</a:t>
            </a:r>
          </a:p>
          <a:p>
            <a:r>
              <a:rPr lang="da-DK" sz="1800" b="1" dirty="0">
                <a:effectLst/>
                <a:latin typeface="Calibri" panose="020F0502020204030204" pitchFamily="34" charset="0"/>
                <a:ea typeface="Calibri" panose="020F0502020204030204" pitchFamily="34" charset="0"/>
                <a:cs typeface="Times New Roman" panose="02020603050405020304" pitchFamily="18" charset="0"/>
              </a:rPr>
              <a:t>Balancering:</a:t>
            </a:r>
            <a:r>
              <a:rPr lang="da-DK" sz="1800" dirty="0">
                <a:effectLst/>
                <a:latin typeface="Calibri" panose="020F0502020204030204" pitchFamily="34" charset="0"/>
                <a:ea typeface="Calibri" panose="020F0502020204030204" pitchFamily="34" charset="0"/>
                <a:cs typeface="Times New Roman" panose="02020603050405020304" pitchFamily="18" charset="0"/>
              </a:rPr>
              <a:t> Efter justering af gas og luft skal CO₂ og CO måles igen for at bekræfte optimale værdier.</a:t>
            </a:r>
            <a:endParaRPr lang="da-DK" dirty="0"/>
          </a:p>
        </p:txBody>
      </p:sp>
    </p:spTree>
    <p:extLst>
      <p:ext uri="{BB962C8B-B14F-4D97-AF65-F5344CB8AC3E}">
        <p14:creationId xmlns:p14="http://schemas.microsoft.com/office/powerpoint/2010/main" val="3135830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4A0D2-D28C-7A56-7669-F3BB4E982CE3}"/>
              </a:ext>
            </a:extLst>
          </p:cNvPr>
          <p:cNvSpPr>
            <a:spLocks noGrp="1"/>
          </p:cNvSpPr>
          <p:nvPr>
            <p:ph type="title"/>
          </p:nvPr>
        </p:nvSpPr>
        <p:spPr/>
        <p:txBody>
          <a:bodyPr/>
          <a:lstStyle/>
          <a:p>
            <a:r>
              <a:rPr lang="da-DK" dirty="0"/>
              <a:t>Kontrol</a:t>
            </a:r>
          </a:p>
        </p:txBody>
      </p:sp>
      <p:sp>
        <p:nvSpPr>
          <p:cNvPr id="3" name="Pladsholder til indhold 2">
            <a:extLst>
              <a:ext uri="{FF2B5EF4-FFF2-40B4-BE49-F238E27FC236}">
                <a16:creationId xmlns:a16="http://schemas.microsoft.com/office/drawing/2014/main" id="{7DFD030F-E48D-3D12-25DC-DBD0385049EF}"/>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da-DK" sz="1800" b="1" kern="100" dirty="0">
                <a:effectLst/>
                <a:latin typeface="Calibri" panose="020F0502020204030204" pitchFamily="34" charset="0"/>
                <a:ea typeface="Calibri" panose="020F0502020204030204" pitchFamily="34" charset="0"/>
                <a:cs typeface="Times New Roman" panose="02020603050405020304" pitchFamily="18" charset="0"/>
              </a:rPr>
              <a:t>Tæthedstest:</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Kontrollér, at der ikke er gaslækager.</a:t>
            </a:r>
          </a:p>
          <a:p>
            <a:pPr marL="342900" lvl="0" indent="-342900">
              <a:lnSpc>
                <a:spcPct val="107000"/>
              </a:lnSpc>
              <a:spcAft>
                <a:spcPts val="800"/>
              </a:spcAft>
              <a:buSzPts val="1000"/>
              <a:buFont typeface="Symbol" panose="05050102010706020507" pitchFamily="18" charset="2"/>
              <a:buChar char=""/>
              <a:tabLst>
                <a:tab pos="457200" algn="l"/>
              </a:tabLst>
            </a:pPr>
            <a:r>
              <a:rPr lang="da-DK" sz="1800" b="1" kern="100" dirty="0">
                <a:effectLst/>
                <a:latin typeface="Calibri" panose="020F0502020204030204" pitchFamily="34" charset="0"/>
                <a:ea typeface="Calibri" panose="020F0502020204030204" pitchFamily="34" charset="0"/>
                <a:cs typeface="Times New Roman" panose="02020603050405020304" pitchFamily="18" charset="0"/>
              </a:rPr>
              <a:t>Fuld belastning og lav belastning:</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Test fyret både ved fuld kapacitet og minimum kapacitet for at sikre, at det fungerer korrekt under alle forhold.</a:t>
            </a:r>
          </a:p>
          <a:p>
            <a:pPr marL="342900" lvl="0" indent="-342900">
              <a:lnSpc>
                <a:spcPct val="107000"/>
              </a:lnSpc>
              <a:spcAft>
                <a:spcPts val="800"/>
              </a:spcAft>
              <a:buSzPts val="1000"/>
              <a:buFont typeface="Symbol" panose="05050102010706020507" pitchFamily="18" charset="2"/>
              <a:buChar char=""/>
              <a:tabLst>
                <a:tab pos="457200" algn="l"/>
              </a:tabLst>
            </a:pPr>
            <a:r>
              <a:rPr lang="da-DK" sz="1800" b="1" kern="100" dirty="0">
                <a:effectLst/>
                <a:latin typeface="Calibri" panose="020F0502020204030204" pitchFamily="34" charset="0"/>
                <a:ea typeface="Calibri" panose="020F0502020204030204" pitchFamily="34" charset="0"/>
                <a:cs typeface="Times New Roman" panose="02020603050405020304" pitchFamily="18" charset="0"/>
              </a:rPr>
              <a:t>Afprøvning af sikkerhedsfunktioner:</a:t>
            </a: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Kontrollér, at termostater, sikkerhedsventiler og andre beskyttelsessystemer fungerer.</a:t>
            </a:r>
          </a:p>
          <a:p>
            <a:endParaRPr lang="da-DK" dirty="0"/>
          </a:p>
        </p:txBody>
      </p:sp>
    </p:spTree>
    <p:extLst>
      <p:ext uri="{BB962C8B-B14F-4D97-AF65-F5344CB8AC3E}">
        <p14:creationId xmlns:p14="http://schemas.microsoft.com/office/powerpoint/2010/main" val="4059993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EAC2A-94DC-4AED-BB63-9A017C1A374C}"/>
              </a:ext>
            </a:extLst>
          </p:cNvPr>
          <p:cNvSpPr>
            <a:spLocks noGrp="1"/>
          </p:cNvSpPr>
          <p:nvPr>
            <p:ph type="title"/>
          </p:nvPr>
        </p:nvSpPr>
        <p:spPr/>
        <p:txBody>
          <a:bodyPr/>
          <a:lstStyle/>
          <a:p>
            <a:r>
              <a:rPr lang="da-DK" dirty="0"/>
              <a:t>Aftræk</a:t>
            </a:r>
          </a:p>
        </p:txBody>
      </p:sp>
      <p:sp>
        <p:nvSpPr>
          <p:cNvPr id="3" name="Pladsholder til indhold 2">
            <a:extLst>
              <a:ext uri="{FF2B5EF4-FFF2-40B4-BE49-F238E27FC236}">
                <a16:creationId xmlns:a16="http://schemas.microsoft.com/office/drawing/2014/main" id="{A9AE0A31-C180-4B47-8F5B-D17A6C84D7F3}"/>
              </a:ext>
            </a:extLst>
          </p:cNvPr>
          <p:cNvSpPr>
            <a:spLocks noGrp="1"/>
          </p:cNvSpPr>
          <p:nvPr>
            <p:ph idx="1"/>
          </p:nvPr>
        </p:nvSpPr>
        <p:spPr/>
        <p:txBody>
          <a:bodyPr/>
          <a:lstStyle/>
          <a:p>
            <a:r>
              <a:rPr lang="da-DK" dirty="0"/>
              <a:t>Altid fabrikantens anvisninger</a:t>
            </a:r>
          </a:p>
          <a:p>
            <a:r>
              <a:rPr lang="da-DK" dirty="0"/>
              <a:t>Trækfaste samlinger</a:t>
            </a:r>
          </a:p>
          <a:p>
            <a:r>
              <a:rPr lang="da-DK" dirty="0"/>
              <a:t>Ikke blande</a:t>
            </a:r>
          </a:p>
          <a:p>
            <a:r>
              <a:rPr lang="da-DK" dirty="0"/>
              <a:t>Skal passe</a:t>
            </a:r>
          </a:p>
          <a:p>
            <a:r>
              <a:rPr lang="da-DK" dirty="0"/>
              <a:t>Krav til afstande</a:t>
            </a:r>
          </a:p>
        </p:txBody>
      </p:sp>
    </p:spTree>
    <p:extLst>
      <p:ext uri="{BB962C8B-B14F-4D97-AF65-F5344CB8AC3E}">
        <p14:creationId xmlns:p14="http://schemas.microsoft.com/office/powerpoint/2010/main" val="2814566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BE244-F097-478A-BBA3-885397D43F46}"/>
              </a:ext>
            </a:extLst>
          </p:cNvPr>
          <p:cNvSpPr>
            <a:spLocks noGrp="1"/>
          </p:cNvSpPr>
          <p:nvPr>
            <p:ph type="title"/>
          </p:nvPr>
        </p:nvSpPr>
        <p:spPr>
          <a:xfrm>
            <a:off x="391444" y="260648"/>
            <a:ext cx="8140996" cy="1498391"/>
          </a:xfrm>
        </p:spPr>
        <p:txBody>
          <a:bodyPr wrap="square" anchor="b">
            <a:normAutofit/>
          </a:bodyPr>
          <a:lstStyle/>
          <a:p>
            <a:r>
              <a:rPr lang="da-DK" dirty="0"/>
              <a:t>Sikkerhed/eftersyn</a:t>
            </a:r>
          </a:p>
        </p:txBody>
      </p:sp>
      <p:sp>
        <p:nvSpPr>
          <p:cNvPr id="4" name="Pladsholder til indhold 2">
            <a:extLst>
              <a:ext uri="{FF2B5EF4-FFF2-40B4-BE49-F238E27FC236}">
                <a16:creationId xmlns:a16="http://schemas.microsoft.com/office/drawing/2014/main" id="{351EC458-E038-4FE0-A5BF-574807316E86}"/>
              </a:ext>
            </a:extLst>
          </p:cNvPr>
          <p:cNvSpPr>
            <a:spLocks noGrp="1"/>
          </p:cNvSpPr>
          <p:nvPr>
            <p:ph idx="1"/>
          </p:nvPr>
        </p:nvSpPr>
        <p:spPr>
          <a:xfrm>
            <a:off x="413148" y="2865230"/>
            <a:ext cx="4590900" cy="3228066"/>
          </a:xfrm>
        </p:spPr>
        <p:txBody>
          <a:bodyPr anchor="t">
            <a:normAutofit/>
          </a:bodyPr>
          <a:lstStyle/>
          <a:p>
            <a:pPr>
              <a:lnSpc>
                <a:spcPct val="100000"/>
              </a:lnSpc>
            </a:pPr>
            <a:r>
              <a:rPr lang="da-DK" sz="1100" dirty="0"/>
              <a:t>Gennemgang</a:t>
            </a:r>
          </a:p>
          <a:p>
            <a:pPr>
              <a:lnSpc>
                <a:spcPct val="100000"/>
              </a:lnSpc>
            </a:pPr>
            <a:r>
              <a:rPr lang="da-DK" sz="1100" dirty="0"/>
              <a:t>Tæthedsprøve 120 mbar sniffer eller sæbevand</a:t>
            </a:r>
          </a:p>
          <a:p>
            <a:pPr>
              <a:lnSpc>
                <a:spcPct val="100000"/>
              </a:lnSpc>
            </a:pPr>
            <a:r>
              <a:rPr lang="da-DK" sz="1100" dirty="0"/>
              <a:t>Sikkerhedskomponenter og styring</a:t>
            </a:r>
          </a:p>
          <a:p>
            <a:pPr>
              <a:lnSpc>
                <a:spcPct val="100000"/>
              </a:lnSpc>
            </a:pPr>
            <a:r>
              <a:rPr lang="da-DK" sz="1100" dirty="0"/>
              <a:t>Indregulering, funktionsafprøvning</a:t>
            </a:r>
          </a:p>
          <a:p>
            <a:pPr>
              <a:lnSpc>
                <a:spcPct val="100000"/>
              </a:lnSpc>
            </a:pPr>
            <a:r>
              <a:rPr lang="da-DK" sz="1100" dirty="0"/>
              <a:t>Forbrændings kontrol</a:t>
            </a:r>
          </a:p>
          <a:p>
            <a:pPr>
              <a:lnSpc>
                <a:spcPct val="100000"/>
              </a:lnSpc>
            </a:pPr>
            <a:r>
              <a:rPr lang="da-DK" sz="1100" dirty="0"/>
              <a:t>Måler</a:t>
            </a:r>
          </a:p>
          <a:p>
            <a:pPr>
              <a:lnSpc>
                <a:spcPct val="100000"/>
              </a:lnSpc>
            </a:pPr>
            <a:r>
              <a:rPr lang="da-DK" sz="1100" dirty="0"/>
              <a:t>Kundevejledning</a:t>
            </a:r>
          </a:p>
          <a:p>
            <a:pPr>
              <a:lnSpc>
                <a:spcPct val="100000"/>
              </a:lnSpc>
            </a:pPr>
            <a:r>
              <a:rPr lang="da-DK" sz="1100" dirty="0"/>
              <a:t>Opstart rapport</a:t>
            </a:r>
          </a:p>
          <a:p>
            <a:pPr>
              <a:lnSpc>
                <a:spcPct val="100000"/>
              </a:lnSpc>
            </a:pPr>
            <a:r>
              <a:rPr lang="da-DK" sz="1100" dirty="0"/>
              <a:t>Fabrikantens anvisninger 1 gang om året</a:t>
            </a:r>
          </a:p>
        </p:txBody>
      </p:sp>
      <p:pic>
        <p:nvPicPr>
          <p:cNvPr id="6" name="Billede 5">
            <a:extLst>
              <a:ext uri="{FF2B5EF4-FFF2-40B4-BE49-F238E27FC236}">
                <a16:creationId xmlns:a16="http://schemas.microsoft.com/office/drawing/2014/main" id="{8787E178-49B3-4EE9-BD20-B740857A0A6F}"/>
              </a:ext>
            </a:extLst>
          </p:cNvPr>
          <p:cNvPicPr>
            <a:picLocks noChangeAspect="1"/>
          </p:cNvPicPr>
          <p:nvPr/>
        </p:nvPicPr>
        <p:blipFill>
          <a:blip r:embed="rId2"/>
          <a:stretch>
            <a:fillRect/>
          </a:stretch>
        </p:blipFill>
        <p:spPr>
          <a:xfrm>
            <a:off x="5193506" y="1913180"/>
            <a:ext cx="3535442" cy="3031640"/>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3034350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0E0B4-F52F-46CF-945C-75A747B615E4}"/>
              </a:ext>
            </a:extLst>
          </p:cNvPr>
          <p:cNvSpPr>
            <a:spLocks noGrp="1"/>
          </p:cNvSpPr>
          <p:nvPr>
            <p:ph type="title"/>
          </p:nvPr>
        </p:nvSpPr>
        <p:spPr/>
        <p:txBody>
          <a:bodyPr/>
          <a:lstStyle/>
          <a:p>
            <a:r>
              <a:rPr lang="da-DK" dirty="0"/>
              <a:t>Paragraffer/love og regler</a:t>
            </a:r>
          </a:p>
        </p:txBody>
      </p:sp>
      <p:sp>
        <p:nvSpPr>
          <p:cNvPr id="3" name="Pladsholder til indhold 2">
            <a:extLst>
              <a:ext uri="{FF2B5EF4-FFF2-40B4-BE49-F238E27FC236}">
                <a16:creationId xmlns:a16="http://schemas.microsoft.com/office/drawing/2014/main" id="{4D8C1A51-778C-487E-A5E3-323F2F6FC9EF}"/>
              </a:ext>
            </a:extLst>
          </p:cNvPr>
          <p:cNvSpPr>
            <a:spLocks noGrp="1"/>
          </p:cNvSpPr>
          <p:nvPr>
            <p:ph idx="1"/>
          </p:nvPr>
        </p:nvSpPr>
        <p:spPr>
          <a:xfrm>
            <a:off x="413148" y="2442150"/>
            <a:ext cx="4387453" cy="2984719"/>
          </a:xfrm>
        </p:spPr>
        <p:txBody>
          <a:bodyPr>
            <a:normAutofit fontScale="77500" lnSpcReduction="20000"/>
          </a:bodyPr>
          <a:lstStyle/>
          <a:p>
            <a:r>
              <a:rPr lang="da-DK" dirty="0"/>
              <a:t>Lov om gasinstallationer og gas materiel</a:t>
            </a:r>
          </a:p>
          <a:p>
            <a:r>
              <a:rPr lang="da-DK" dirty="0"/>
              <a:t>Gassikkerhedsloven</a:t>
            </a:r>
          </a:p>
          <a:p>
            <a:r>
              <a:rPr lang="da-DK" dirty="0"/>
              <a:t>Bekendtgørelser om sikkerhed for gasinstallationer 247</a:t>
            </a:r>
          </a:p>
          <a:p>
            <a:r>
              <a:rPr lang="da-DK" dirty="0"/>
              <a:t>Bekendtgørelser om sikkerhed for gasmateriel  239</a:t>
            </a:r>
          </a:p>
          <a:p>
            <a:r>
              <a:rPr lang="da-DK" dirty="0"/>
              <a:t>Bekendtgørelser om sikkerhed for gasanlæg 253</a:t>
            </a:r>
          </a:p>
          <a:p>
            <a:r>
              <a:rPr lang="da-DK" dirty="0"/>
              <a:t>Bekendtgørelser om gaskvalitet 230</a:t>
            </a:r>
          </a:p>
          <a:p>
            <a:r>
              <a:rPr lang="da-DK" dirty="0"/>
              <a:t>Bekendtgørelser </a:t>
            </a:r>
            <a:r>
              <a:rPr lang="da-DK"/>
              <a:t>om gasdistributionsselskaber 240</a:t>
            </a:r>
            <a:endParaRPr lang="da-DK" dirty="0"/>
          </a:p>
          <a:p>
            <a:r>
              <a:rPr lang="da-DK" dirty="0"/>
              <a:t>CE mærket alle </a:t>
            </a:r>
            <a:r>
              <a:rPr lang="da-DK" dirty="0" err="1"/>
              <a:t>apparter</a:t>
            </a:r>
            <a:endParaRPr lang="da-DK" dirty="0"/>
          </a:p>
        </p:txBody>
      </p:sp>
      <p:sp>
        <p:nvSpPr>
          <p:cNvPr id="4" name="Tekstfelt 3">
            <a:extLst>
              <a:ext uri="{FF2B5EF4-FFF2-40B4-BE49-F238E27FC236}">
                <a16:creationId xmlns:a16="http://schemas.microsoft.com/office/drawing/2014/main" id="{D058D508-533C-4609-9745-6ACF12BF10C5}"/>
              </a:ext>
            </a:extLst>
          </p:cNvPr>
          <p:cNvSpPr txBox="1"/>
          <p:nvPr/>
        </p:nvSpPr>
        <p:spPr>
          <a:xfrm>
            <a:off x="5715000" y="2268206"/>
            <a:ext cx="3015853" cy="715581"/>
          </a:xfrm>
          <a:prstGeom prst="rect">
            <a:avLst/>
          </a:prstGeom>
          <a:noFill/>
        </p:spPr>
        <p:txBody>
          <a:bodyPr wrap="square" rtlCol="0">
            <a:spAutoFit/>
          </a:bodyPr>
          <a:lstStyle/>
          <a:p>
            <a:r>
              <a:rPr lang="da-DK" sz="1350" dirty="0" err="1"/>
              <a:t>Gaslov</a:t>
            </a:r>
            <a:r>
              <a:rPr lang="da-DK" sz="1350" dirty="0"/>
              <a:t> 21-4-2018 gassikkerhedsloven</a:t>
            </a:r>
          </a:p>
          <a:p>
            <a:r>
              <a:rPr lang="da-DK" sz="1350" dirty="0"/>
              <a:t>Gasapparatdirektivet 21-4-2018 </a:t>
            </a:r>
            <a:r>
              <a:rPr lang="da-DK" sz="1350" dirty="0" err="1"/>
              <a:t>gasappartforordningen</a:t>
            </a:r>
            <a:endParaRPr lang="da-DK" sz="1350" dirty="0"/>
          </a:p>
        </p:txBody>
      </p:sp>
    </p:spTree>
    <p:extLst>
      <p:ext uri="{BB962C8B-B14F-4D97-AF65-F5344CB8AC3E}">
        <p14:creationId xmlns:p14="http://schemas.microsoft.com/office/powerpoint/2010/main" val="318561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64E0D-1D7B-E825-18BD-5F0FF93E0303}"/>
              </a:ext>
            </a:extLst>
          </p:cNvPr>
          <p:cNvSpPr>
            <a:spLocks noGrp="1"/>
          </p:cNvSpPr>
          <p:nvPr>
            <p:ph type="title"/>
          </p:nvPr>
        </p:nvSpPr>
        <p:spPr/>
        <p:txBody>
          <a:bodyPr/>
          <a:lstStyle/>
          <a:p>
            <a:r>
              <a:rPr lang="da-DK" dirty="0"/>
              <a:t>Gas familier</a:t>
            </a:r>
          </a:p>
        </p:txBody>
      </p:sp>
      <p:sp>
        <p:nvSpPr>
          <p:cNvPr id="3" name="Pladsholder til indhold 2">
            <a:extLst>
              <a:ext uri="{FF2B5EF4-FFF2-40B4-BE49-F238E27FC236}">
                <a16:creationId xmlns:a16="http://schemas.microsoft.com/office/drawing/2014/main" id="{8C7EC4F3-1621-8688-86BD-B51154F91469}"/>
              </a:ext>
            </a:extLst>
          </p:cNvPr>
          <p:cNvSpPr>
            <a:spLocks noGrp="1"/>
          </p:cNvSpPr>
          <p:nvPr>
            <p:ph idx="1"/>
          </p:nvPr>
        </p:nvSpPr>
        <p:spPr>
          <a:xfrm>
            <a:off x="609598" y="2160590"/>
            <a:ext cx="6626697" cy="3880773"/>
          </a:xfrm>
        </p:spPr>
        <p:txBody>
          <a:bodyPr>
            <a:normAutofit fontScale="62500" lnSpcReduction="20000"/>
          </a:bodyPr>
          <a:lstStyle/>
          <a:p>
            <a:pPr algn="l"/>
            <a:r>
              <a:rPr lang="da-DK" b="1" i="0" dirty="0">
                <a:solidFill>
                  <a:srgbClr val="26484A"/>
                </a:solidFill>
                <a:effectLst/>
                <a:highlight>
                  <a:srgbClr val="FFFFFF"/>
                </a:highlight>
                <a:latin typeface="FibraOneAlt"/>
              </a:rPr>
              <a:t>Bygas</a:t>
            </a:r>
            <a:endParaRPr lang="da-DK" b="0" i="0" dirty="0">
              <a:solidFill>
                <a:srgbClr val="26484A"/>
              </a:solidFill>
              <a:effectLst/>
              <a:highlight>
                <a:srgbClr val="FFFFFF"/>
              </a:highlight>
              <a:latin typeface="FibraOneAlt"/>
            </a:endParaRPr>
          </a:p>
          <a:p>
            <a:pPr algn="l"/>
            <a:r>
              <a:rPr lang="da-DK" b="0" i="0" dirty="0">
                <a:solidFill>
                  <a:srgbClr val="26484A"/>
                </a:solidFill>
                <a:effectLst/>
                <a:highlight>
                  <a:srgbClr val="FFFFFF"/>
                </a:highlight>
                <a:latin typeface="FibraOneAlt"/>
              </a:rPr>
              <a:t>Den 1. gasfamilie udgøres af bygassen. Der er bygasforsyning i København, Frederiksberg og Aalborg. De tre forsyninger var oprindeligt baseret på kulgasværker, men er senere overgået til naturgas/luft-blandinger. I København og Frederiksberg produceres gassen på </a:t>
            </a:r>
            <a:r>
              <a:rPr lang="da-DK" b="0" i="0" dirty="0" err="1">
                <a:solidFill>
                  <a:srgbClr val="26484A"/>
                </a:solidFill>
                <a:effectLst/>
                <a:highlight>
                  <a:srgbClr val="FFFFFF"/>
                </a:highlight>
                <a:latin typeface="FibraOneAlt"/>
              </a:rPr>
              <a:t>HOFOR’s</a:t>
            </a:r>
            <a:r>
              <a:rPr lang="da-DK" b="0" i="0" dirty="0">
                <a:solidFill>
                  <a:srgbClr val="26484A"/>
                </a:solidFill>
                <a:effectLst/>
                <a:highlight>
                  <a:srgbClr val="FFFFFF"/>
                </a:highlight>
                <a:latin typeface="FibraOneAlt"/>
              </a:rPr>
              <a:t> gasværker, hvor der nu også tilsættes biogas til bygasnettet. Biogas kan tilsættes bygasnettet uden opgradering, da biogassens egenskaber ligger meget tæt på bygassens. Bygas bruges i vaskerier og til madlavning i boliger, restauranter m.v. </a:t>
            </a:r>
          </a:p>
          <a:p>
            <a:pPr algn="l"/>
            <a:r>
              <a:rPr lang="da-DK" b="0" i="0" dirty="0">
                <a:solidFill>
                  <a:srgbClr val="26484A"/>
                </a:solidFill>
                <a:effectLst/>
                <a:highlight>
                  <a:srgbClr val="FFFFFF"/>
                </a:highlight>
                <a:latin typeface="FibraOneAlt"/>
              </a:rPr>
              <a:t>Naturgas og bionaturgas</a:t>
            </a:r>
          </a:p>
          <a:p>
            <a:pPr algn="l"/>
            <a:r>
              <a:rPr lang="da-DK" b="0" i="0" dirty="0">
                <a:solidFill>
                  <a:srgbClr val="26484A"/>
                </a:solidFill>
                <a:effectLst/>
                <a:highlight>
                  <a:srgbClr val="FFFFFF"/>
                </a:highlight>
                <a:latin typeface="FibraOneAlt"/>
              </a:rPr>
              <a:t>Den 2. gasfamilie er naturgas, som primært består metan. Der findes flere typer naturgas, men i Danmark anvendes naturgas type H, som bl.a. kommer fra den danske og den norske del af Nordsøen samt importeres fra Tyskland. </a:t>
            </a:r>
            <a:br>
              <a:rPr lang="da-DK" b="0" i="0" dirty="0">
                <a:solidFill>
                  <a:srgbClr val="26484A"/>
                </a:solidFill>
                <a:effectLst/>
                <a:highlight>
                  <a:srgbClr val="FFFFFF"/>
                </a:highlight>
                <a:latin typeface="FibraOneAlt"/>
              </a:rPr>
            </a:br>
            <a:br>
              <a:rPr lang="da-DK" b="0" i="0" dirty="0">
                <a:solidFill>
                  <a:srgbClr val="26484A"/>
                </a:solidFill>
                <a:effectLst/>
                <a:highlight>
                  <a:srgbClr val="FFFFFF"/>
                </a:highlight>
                <a:latin typeface="FibraOneAlt"/>
              </a:rPr>
            </a:br>
            <a:endParaRPr lang="da-DK" b="0" i="0" dirty="0">
              <a:solidFill>
                <a:srgbClr val="26484A"/>
              </a:solidFill>
              <a:effectLst/>
              <a:highlight>
                <a:srgbClr val="FFFFFF"/>
              </a:highlight>
              <a:latin typeface="FibraOneAlt"/>
            </a:endParaRPr>
          </a:p>
          <a:p>
            <a:pPr algn="l"/>
            <a:r>
              <a:rPr lang="da-DK" b="0" i="0" dirty="0">
                <a:solidFill>
                  <a:srgbClr val="26484A"/>
                </a:solidFill>
                <a:effectLst/>
                <a:highlight>
                  <a:srgbClr val="FFFFFF"/>
                </a:highlight>
                <a:latin typeface="FibraOneAlt"/>
              </a:rPr>
              <a:t>Flaskegas</a:t>
            </a:r>
          </a:p>
          <a:p>
            <a:pPr algn="l"/>
            <a:r>
              <a:rPr lang="da-DK" b="0" i="0" dirty="0">
                <a:solidFill>
                  <a:srgbClr val="26484A"/>
                </a:solidFill>
                <a:effectLst/>
                <a:highlight>
                  <a:srgbClr val="FFFFFF"/>
                </a:highlight>
                <a:latin typeface="FibraOneAlt"/>
              </a:rPr>
              <a:t>Den 3. gasfamilie er flaskegas, som består af propan, butan og blandinger heraf. Flaskegas kendes fx fra privat brug til gaskomfur, gasgrill, havebrændere og camping, men anvendes også meget i </a:t>
            </a:r>
            <a:r>
              <a:rPr lang="da-DK" b="0" i="0" dirty="0" err="1">
                <a:solidFill>
                  <a:srgbClr val="26484A"/>
                </a:solidFill>
                <a:effectLst/>
                <a:highlight>
                  <a:srgbClr val="FFFFFF"/>
                </a:highlight>
                <a:latin typeface="FibraOneAlt"/>
              </a:rPr>
              <a:t>restaurantionsbranchen</a:t>
            </a:r>
            <a:r>
              <a:rPr lang="da-DK" b="0" i="0" dirty="0">
                <a:solidFill>
                  <a:srgbClr val="26484A"/>
                </a:solidFill>
                <a:effectLst/>
                <a:highlight>
                  <a:srgbClr val="FFFFFF"/>
                </a:highlight>
                <a:latin typeface="FibraOneAlt"/>
              </a:rPr>
              <a:t> samt industrielt til fx opvarmning, tørring og motorbrændstof. Når der anvendes større mængder flaskegas, leveres flaskegassen ofte i en tank. Flaskegas leveres i væskeform i gasflaske eller -tank. </a:t>
            </a:r>
            <a:br>
              <a:rPr lang="da-DK" b="0" i="0" dirty="0">
                <a:solidFill>
                  <a:srgbClr val="26484A"/>
                </a:solidFill>
                <a:effectLst/>
                <a:highlight>
                  <a:srgbClr val="FFFFFF"/>
                </a:highlight>
                <a:latin typeface="FibraOneAlt"/>
              </a:rPr>
            </a:br>
            <a:br>
              <a:rPr lang="da-DK" b="0" i="0" dirty="0">
                <a:solidFill>
                  <a:srgbClr val="26484A"/>
                </a:solidFill>
                <a:effectLst/>
                <a:highlight>
                  <a:srgbClr val="FFFFFF"/>
                </a:highlight>
                <a:latin typeface="FibraOneAlt"/>
              </a:rPr>
            </a:br>
            <a:r>
              <a:rPr lang="da-DK" b="0" i="0" dirty="0">
                <a:solidFill>
                  <a:srgbClr val="26484A"/>
                </a:solidFill>
                <a:effectLst/>
                <a:highlight>
                  <a:srgbClr val="FFFFFF"/>
                </a:highlight>
                <a:latin typeface="FibraOneAlt"/>
              </a:rPr>
              <a:t>Fælles for alle gastyperne er, at de tilsættes et lugtstof (</a:t>
            </a:r>
            <a:r>
              <a:rPr lang="da-DK" b="0" i="0" dirty="0" err="1">
                <a:solidFill>
                  <a:srgbClr val="26484A"/>
                </a:solidFill>
                <a:effectLst/>
                <a:highlight>
                  <a:srgbClr val="FFFFFF"/>
                </a:highlight>
                <a:latin typeface="FibraOneAlt"/>
              </a:rPr>
              <a:t>odorant</a:t>
            </a:r>
            <a:r>
              <a:rPr lang="da-DK" b="0" i="0" dirty="0">
                <a:solidFill>
                  <a:srgbClr val="26484A"/>
                </a:solidFill>
                <a:effectLst/>
                <a:highlight>
                  <a:srgbClr val="FFFFFF"/>
                </a:highlight>
                <a:latin typeface="FibraOneAlt"/>
              </a:rPr>
              <a:t>), så man kan lugte gas fra selv meget små utætheder i gasinstallationen.</a:t>
            </a:r>
          </a:p>
          <a:p>
            <a:endParaRPr lang="da-DK" dirty="0"/>
          </a:p>
        </p:txBody>
      </p:sp>
    </p:spTree>
    <p:extLst>
      <p:ext uri="{BB962C8B-B14F-4D97-AF65-F5344CB8AC3E}">
        <p14:creationId xmlns:p14="http://schemas.microsoft.com/office/powerpoint/2010/main" val="4070789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BF5C99E-5779-4D9D-DC59-A47311F35185}"/>
              </a:ext>
            </a:extLst>
          </p:cNvPr>
          <p:cNvSpPr>
            <a:spLocks noGrp="1" noChangeArrowheads="1"/>
          </p:cNvSpPr>
          <p:nvPr>
            <p:ph type="title"/>
          </p:nvPr>
        </p:nvSpPr>
        <p:spPr/>
        <p:txBody>
          <a:bodyPr/>
          <a:lstStyle/>
          <a:p>
            <a:pPr eaLnBrk="1" hangingPunct="1"/>
            <a:r>
              <a:rPr lang="da-DK" altLang="da-DK"/>
              <a:t>Gaskomfuret:</a:t>
            </a:r>
          </a:p>
        </p:txBody>
      </p:sp>
      <p:sp>
        <p:nvSpPr>
          <p:cNvPr id="146436" name="Rectangle 4">
            <a:extLst>
              <a:ext uri="{FF2B5EF4-FFF2-40B4-BE49-F238E27FC236}">
                <a16:creationId xmlns:a16="http://schemas.microsoft.com/office/drawing/2014/main" id="{C7D24B20-6F6C-C913-76A8-C3393FE25F5B}"/>
              </a:ext>
            </a:extLst>
          </p:cNvPr>
          <p:cNvSpPr>
            <a:spLocks noGrp="1" noChangeArrowheads="1"/>
          </p:cNvSpPr>
          <p:nvPr>
            <p:ph idx="1"/>
          </p:nvPr>
        </p:nvSpPr>
        <p:spPr>
          <a:xfrm>
            <a:off x="457200" y="1743075"/>
            <a:ext cx="8229600" cy="5257800"/>
          </a:xfrm>
        </p:spPr>
        <p:txBody>
          <a:bodyPr/>
          <a:lstStyle/>
          <a:p>
            <a:pPr eaLnBrk="1" hangingPunct="1">
              <a:lnSpc>
                <a:spcPct val="150000"/>
              </a:lnSpc>
              <a:buFontTx/>
              <a:buNone/>
            </a:pPr>
            <a:r>
              <a:rPr lang="da-DK" altLang="da-DK" b="1" dirty="0">
                <a:latin typeface="Times New Roman" panose="02020603050405020304" pitchFamily="18" charset="0"/>
              </a:rPr>
              <a:t>    </a:t>
            </a:r>
            <a:r>
              <a:rPr lang="da-DK" altLang="da-DK" sz="2000" dirty="0"/>
              <a:t>Gaskomfuret er almindeligt anvendt til madlavning.</a:t>
            </a:r>
          </a:p>
          <a:p>
            <a:pPr eaLnBrk="1" hangingPunct="1">
              <a:lnSpc>
                <a:spcPct val="150000"/>
              </a:lnSpc>
              <a:buFontTx/>
              <a:buNone/>
            </a:pPr>
            <a:r>
              <a:rPr lang="da-DK" altLang="da-DK" sz="2000" dirty="0"/>
              <a:t>     Under forudsætning af godkendelse, kan alle traditionelle gastyper anvendes.</a:t>
            </a:r>
          </a:p>
          <a:p>
            <a:pPr eaLnBrk="1" hangingPunct="1">
              <a:lnSpc>
                <a:spcPct val="150000"/>
              </a:lnSpc>
              <a:buFontTx/>
              <a:buNone/>
            </a:pPr>
            <a:r>
              <a:rPr lang="da-DK" altLang="da-DK" sz="2000" dirty="0"/>
              <a:t>     Gaskomfuret findes i mangfoldige udgaver. Både med og uden gas ovn.  </a:t>
            </a:r>
          </a:p>
          <a:p>
            <a:pPr eaLnBrk="1" hangingPunct="1">
              <a:lnSpc>
                <a:spcPct val="150000"/>
              </a:lnSpc>
              <a:buFontTx/>
              <a:buNone/>
            </a:pPr>
            <a:r>
              <a:rPr lang="da-DK" altLang="da-DK" sz="2000" dirty="0"/>
              <a:t>    Det er udført således, at den dannede varme, ikke belaster omgivelserne, og at røggasser frit kan bortledes.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146436">
                                            <p:txEl>
                                              <p:pRg st="0" end="0"/>
                                            </p:txEl>
                                          </p:spTgt>
                                        </p:tgtEl>
                                        <p:attrNameLst>
                                          <p:attrName>style.visibility</p:attrName>
                                        </p:attrNameLst>
                                      </p:cBhvr>
                                      <p:to>
                                        <p:strVal val="visible"/>
                                      </p:to>
                                    </p:set>
                                    <p:animEffect transition="in" filter="circle(out)">
                                      <p:cBhvr>
                                        <p:cTn id="7" dur="1000"/>
                                        <p:tgtEl>
                                          <p:spTgt spid="146436">
                                            <p:txEl>
                                              <p:pRg st="0" end="0"/>
                                            </p:txEl>
                                          </p:spTgt>
                                        </p:tgtEl>
                                      </p:cBhvr>
                                    </p:animEffect>
                                  </p:childTnLst>
                                </p:cTn>
                              </p:par>
                              <p:par>
                                <p:cTn id="8" presetID="6" presetClass="entr" presetSubtype="32" fill="hold" nodeType="withEffect">
                                  <p:stCondLst>
                                    <p:cond delay="0"/>
                                  </p:stCondLst>
                                  <p:childTnLst>
                                    <p:set>
                                      <p:cBhvr>
                                        <p:cTn id="9" dur="1" fill="hold">
                                          <p:stCondLst>
                                            <p:cond delay="0"/>
                                          </p:stCondLst>
                                        </p:cTn>
                                        <p:tgtEl>
                                          <p:spTgt spid="146436">
                                            <p:txEl>
                                              <p:pRg st="1" end="1"/>
                                            </p:txEl>
                                          </p:spTgt>
                                        </p:tgtEl>
                                        <p:attrNameLst>
                                          <p:attrName>style.visibility</p:attrName>
                                        </p:attrNameLst>
                                      </p:cBhvr>
                                      <p:to>
                                        <p:strVal val="visible"/>
                                      </p:to>
                                    </p:set>
                                    <p:animEffect transition="in" filter="circle(out)">
                                      <p:cBhvr>
                                        <p:cTn id="10" dur="1000"/>
                                        <p:tgtEl>
                                          <p:spTgt spid="146436">
                                            <p:txEl>
                                              <p:pRg st="1" end="1"/>
                                            </p:txEl>
                                          </p:spTgt>
                                        </p:tgtEl>
                                      </p:cBhvr>
                                    </p:animEffect>
                                  </p:childTnLst>
                                </p:cTn>
                              </p:par>
                              <p:par>
                                <p:cTn id="11" presetID="6" presetClass="entr" presetSubtype="32" fill="hold" nodeType="withEffect">
                                  <p:stCondLst>
                                    <p:cond delay="0"/>
                                  </p:stCondLst>
                                  <p:childTnLst>
                                    <p:set>
                                      <p:cBhvr>
                                        <p:cTn id="12" dur="1" fill="hold">
                                          <p:stCondLst>
                                            <p:cond delay="0"/>
                                          </p:stCondLst>
                                        </p:cTn>
                                        <p:tgtEl>
                                          <p:spTgt spid="146436">
                                            <p:txEl>
                                              <p:pRg st="2" end="2"/>
                                            </p:txEl>
                                          </p:spTgt>
                                        </p:tgtEl>
                                        <p:attrNameLst>
                                          <p:attrName>style.visibility</p:attrName>
                                        </p:attrNameLst>
                                      </p:cBhvr>
                                      <p:to>
                                        <p:strVal val="visible"/>
                                      </p:to>
                                    </p:set>
                                    <p:animEffect transition="in" filter="circle(out)">
                                      <p:cBhvr>
                                        <p:cTn id="13" dur="1000"/>
                                        <p:tgtEl>
                                          <p:spTgt spid="146436">
                                            <p:txEl>
                                              <p:pRg st="2" end="2"/>
                                            </p:txEl>
                                          </p:spTgt>
                                        </p:tgtEl>
                                      </p:cBhvr>
                                    </p:animEffect>
                                  </p:childTnLst>
                                </p:cTn>
                              </p:par>
                              <p:par>
                                <p:cTn id="14" presetID="6" presetClass="entr" presetSubtype="32" fill="hold" nodeType="withEffect">
                                  <p:stCondLst>
                                    <p:cond delay="0"/>
                                  </p:stCondLst>
                                  <p:childTnLst>
                                    <p:set>
                                      <p:cBhvr>
                                        <p:cTn id="15" dur="1" fill="hold">
                                          <p:stCondLst>
                                            <p:cond delay="0"/>
                                          </p:stCondLst>
                                        </p:cTn>
                                        <p:tgtEl>
                                          <p:spTgt spid="146436">
                                            <p:txEl>
                                              <p:pRg st="3" end="3"/>
                                            </p:txEl>
                                          </p:spTgt>
                                        </p:tgtEl>
                                        <p:attrNameLst>
                                          <p:attrName>style.visibility</p:attrName>
                                        </p:attrNameLst>
                                      </p:cBhvr>
                                      <p:to>
                                        <p:strVal val="visible"/>
                                      </p:to>
                                    </p:set>
                                    <p:animEffect transition="in" filter="circle(out)">
                                      <p:cBhvr>
                                        <p:cTn id="16" dur="1000"/>
                                        <p:tgtEl>
                                          <p:spTgt spid="1464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BA991A3E-9AA9-0BCD-61F4-96CBC8CF5E3C}"/>
              </a:ext>
            </a:extLst>
          </p:cNvPr>
          <p:cNvSpPr>
            <a:spLocks noGrp="1" noChangeArrowheads="1"/>
          </p:cNvSpPr>
          <p:nvPr>
            <p:ph type="title"/>
          </p:nvPr>
        </p:nvSpPr>
        <p:spPr>
          <a:ln>
            <a:miter lim="800000"/>
            <a:headEnd/>
            <a:tailEnd/>
          </a:ln>
        </p:spPr>
        <p:txBody>
          <a:bodyPr rtlCol="0">
            <a:normAutofit/>
          </a:bodyPr>
          <a:lstStyle/>
          <a:p>
            <a:pPr eaLnBrk="1" fontAlgn="auto" hangingPunct="1">
              <a:spcAft>
                <a:spcPts val="0"/>
              </a:spcAft>
              <a:defRPr/>
            </a:pPr>
            <a:r>
              <a:rPr lang="da-DK">
                <a:effectLst>
                  <a:outerShdw blurRad="38100" dist="38100" dir="2700000" algn="tl">
                    <a:srgbClr val="C0C0C0"/>
                  </a:outerShdw>
                </a:effectLst>
              </a:rPr>
              <a:t>Gaskomfuret</a:t>
            </a:r>
          </a:p>
        </p:txBody>
      </p:sp>
      <p:pic>
        <p:nvPicPr>
          <p:cNvPr id="149508" name="Picture 4" descr="komfur">
            <a:extLst>
              <a:ext uri="{FF2B5EF4-FFF2-40B4-BE49-F238E27FC236}">
                <a16:creationId xmlns:a16="http://schemas.microsoft.com/office/drawing/2014/main" id="{E553F514-4CFE-E988-98DD-436E5C21C2DC}"/>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844675"/>
            <a:ext cx="4929188" cy="46958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49508"/>
                                        </p:tgtEl>
                                        <p:attrNameLst>
                                          <p:attrName>style.visibility</p:attrName>
                                        </p:attrNameLst>
                                      </p:cBhvr>
                                      <p:to>
                                        <p:strVal val="visible"/>
                                      </p:to>
                                    </p:set>
                                    <p:animEffect transition="in" filter="box(out)">
                                      <p:cBhvr>
                                        <p:cTn id="7" dur="500"/>
                                        <p:tgtEl>
                                          <p:spTgt spid="149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8763957E-394C-AD49-49CB-31312C171D71}"/>
              </a:ext>
            </a:extLst>
          </p:cNvPr>
          <p:cNvSpPr>
            <a:spLocks noGrp="1"/>
          </p:cNvSpPr>
          <p:nvPr>
            <p:ph type="title"/>
          </p:nvPr>
        </p:nvSpPr>
        <p:spPr/>
        <p:txBody>
          <a:bodyPr/>
          <a:lstStyle/>
          <a:p>
            <a:pPr eaLnBrk="1" hangingPunct="1"/>
            <a:r>
              <a:rPr lang="da-DK" altLang="da-DK"/>
              <a:t>Placering af flasker</a:t>
            </a:r>
          </a:p>
        </p:txBody>
      </p:sp>
      <p:pic>
        <p:nvPicPr>
          <p:cNvPr id="7171" name="Billede 4">
            <a:extLst>
              <a:ext uri="{FF2B5EF4-FFF2-40B4-BE49-F238E27FC236}">
                <a16:creationId xmlns:a16="http://schemas.microsoft.com/office/drawing/2014/main" id="{7243713B-629B-38D5-6CB8-1A3DC5E212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3" y="1495425"/>
            <a:ext cx="8408987"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205EFB40-54A7-E77A-B03C-C74808AB0464}"/>
              </a:ext>
            </a:extLst>
          </p:cNvPr>
          <p:cNvSpPr>
            <a:spLocks noGrp="1"/>
          </p:cNvSpPr>
          <p:nvPr>
            <p:ph type="title"/>
          </p:nvPr>
        </p:nvSpPr>
        <p:spPr/>
        <p:txBody>
          <a:bodyPr/>
          <a:lstStyle/>
          <a:p>
            <a:pPr eaLnBrk="1" hangingPunct="1"/>
            <a:r>
              <a:rPr lang="da-DK" altLang="da-DK"/>
              <a:t>Placering af flasker</a:t>
            </a:r>
          </a:p>
        </p:txBody>
      </p:sp>
      <p:pic>
        <p:nvPicPr>
          <p:cNvPr id="8195" name="Billede 3">
            <a:extLst>
              <a:ext uri="{FF2B5EF4-FFF2-40B4-BE49-F238E27FC236}">
                <a16:creationId xmlns:a16="http://schemas.microsoft.com/office/drawing/2014/main" id="{A7386059-776F-EC7B-75DC-E0AA164570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7950" y="1449388"/>
            <a:ext cx="6388100"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Billede 3">
            <a:extLst>
              <a:ext uri="{FF2B5EF4-FFF2-40B4-BE49-F238E27FC236}">
                <a16:creationId xmlns:a16="http://schemas.microsoft.com/office/drawing/2014/main" id="{B9163C92-51DE-1655-003D-5F303DBE5F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2325" y="1862138"/>
            <a:ext cx="5746750"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el 1">
            <a:extLst>
              <a:ext uri="{FF2B5EF4-FFF2-40B4-BE49-F238E27FC236}">
                <a16:creationId xmlns:a16="http://schemas.microsoft.com/office/drawing/2014/main" id="{C70AE11D-D4CE-BD5F-4642-2AD48C798C46}"/>
              </a:ext>
            </a:extLst>
          </p:cNvPr>
          <p:cNvSpPr>
            <a:spLocks noGrp="1"/>
          </p:cNvSpPr>
          <p:nvPr>
            <p:ph type="title"/>
          </p:nvPr>
        </p:nvSpPr>
        <p:spPr/>
        <p:txBody>
          <a:bodyPr/>
          <a:lstStyle/>
          <a:p>
            <a:pPr eaLnBrk="1" hangingPunct="1"/>
            <a:endParaRPr lang="da-DK" altLang="da-DK"/>
          </a:p>
        </p:txBody>
      </p:sp>
      <p:pic>
        <p:nvPicPr>
          <p:cNvPr id="9220" name="Billede 2">
            <a:extLst>
              <a:ext uri="{FF2B5EF4-FFF2-40B4-BE49-F238E27FC236}">
                <a16:creationId xmlns:a16="http://schemas.microsoft.com/office/drawing/2014/main" id="{8D8BFDBD-ED19-68A2-4675-9A0DC0E9A8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28775"/>
            <a:ext cx="4046538"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2" name="Picture 4" descr="kogebrænder">
            <a:extLst>
              <a:ext uri="{FF2B5EF4-FFF2-40B4-BE49-F238E27FC236}">
                <a16:creationId xmlns:a16="http://schemas.microsoft.com/office/drawing/2014/main" id="{DFD56EF8-D4B1-AC3A-AF23-388A7074E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70025"/>
            <a:ext cx="4595813"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55652"/>
                                        </p:tgtEl>
                                        <p:attrNameLst>
                                          <p:attrName>style.visibility</p:attrName>
                                        </p:attrNameLst>
                                      </p:cBhvr>
                                      <p:to>
                                        <p:strVal val="visible"/>
                                      </p:to>
                                    </p:set>
                                    <p:animEffect transition="in" filter="blinds(vertical)">
                                      <p:cBhvr>
                                        <p:cTn id="7" dur="500"/>
                                        <p:tgtEl>
                                          <p:spTgt spid="155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133E25C-FF90-B002-DC50-D1E33505D13A}"/>
              </a:ext>
            </a:extLst>
          </p:cNvPr>
          <p:cNvSpPr>
            <a:spLocks noGrp="1" noChangeArrowheads="1"/>
          </p:cNvSpPr>
          <p:nvPr>
            <p:ph type="title"/>
          </p:nvPr>
        </p:nvSpPr>
        <p:spPr>
          <a:xfrm>
            <a:off x="457200" y="357188"/>
            <a:ext cx="8229600" cy="1143000"/>
          </a:xfrm>
        </p:spPr>
        <p:txBody>
          <a:bodyPr/>
          <a:lstStyle/>
          <a:p>
            <a:pPr eaLnBrk="1" hangingPunct="1"/>
            <a:r>
              <a:rPr lang="da-DK" altLang="da-DK"/>
              <a:t>Nye komfurer:</a:t>
            </a:r>
          </a:p>
        </p:txBody>
      </p:sp>
      <p:sp>
        <p:nvSpPr>
          <p:cNvPr id="158723" name="Rectangle 3">
            <a:extLst>
              <a:ext uri="{FF2B5EF4-FFF2-40B4-BE49-F238E27FC236}">
                <a16:creationId xmlns:a16="http://schemas.microsoft.com/office/drawing/2014/main" id="{F9DF5C05-3865-4143-60DE-24132633F9E4}"/>
              </a:ext>
            </a:extLst>
          </p:cNvPr>
          <p:cNvSpPr>
            <a:spLocks noGrp="1" noChangeArrowheads="1"/>
          </p:cNvSpPr>
          <p:nvPr>
            <p:ph idx="1"/>
          </p:nvPr>
        </p:nvSpPr>
        <p:spPr>
          <a:xfrm>
            <a:off x="457200" y="1603375"/>
            <a:ext cx="8229600" cy="4897438"/>
          </a:xfrm>
        </p:spPr>
        <p:txBody>
          <a:bodyPr anchor="ctr">
            <a:normAutofit/>
          </a:bodyPr>
          <a:lstStyle/>
          <a:p>
            <a:pPr eaLnBrk="1" hangingPunct="1">
              <a:lnSpc>
                <a:spcPct val="150000"/>
              </a:lnSpc>
              <a:buFontTx/>
              <a:buNone/>
            </a:pPr>
            <a:r>
              <a:rPr lang="da-DK" altLang="da-DK" sz="2800" b="1" dirty="0"/>
              <a:t>    </a:t>
            </a:r>
            <a:r>
              <a:rPr lang="da-DK" altLang="da-DK" sz="2000" dirty="0"/>
              <a:t>På nye komfurer skal kogebrænderen være forsynet med flammeovervågning, den lukker for gassen hvis flamme går ud.</a:t>
            </a:r>
          </a:p>
          <a:p>
            <a:pPr eaLnBrk="1" hangingPunct="1">
              <a:lnSpc>
                <a:spcPct val="150000"/>
              </a:lnSpc>
              <a:buFontTx/>
              <a:buNone/>
            </a:pPr>
            <a:r>
              <a:rPr lang="da-DK" altLang="da-DK" sz="2000" dirty="0"/>
              <a:t>     De kan endvidere være udstyret med gnisttænding og med </a:t>
            </a:r>
            <a:r>
              <a:rPr lang="da-DK" altLang="da-DK" sz="2000" dirty="0" err="1"/>
              <a:t>piezotænding</a:t>
            </a:r>
            <a:r>
              <a:rPr lang="da-DK" altLang="da-DK" sz="2000" dirty="0"/>
              <a:t>.</a:t>
            </a:r>
          </a:p>
          <a:p>
            <a:pPr eaLnBrk="1" hangingPunct="1">
              <a:lnSpc>
                <a:spcPct val="150000"/>
              </a:lnSpc>
              <a:buFontTx/>
              <a:buNone/>
            </a:pPr>
            <a:r>
              <a:rPr lang="da-DK" altLang="da-DK" sz="2000" dirty="0"/>
              <a:t>     Dysen der er af messing, skal have korrekt størrelse til den brænder, som den er monteret i.</a:t>
            </a:r>
          </a:p>
          <a:p>
            <a:pPr eaLnBrk="1" hangingPunct="1">
              <a:lnSpc>
                <a:spcPct val="150000"/>
              </a:lnSpc>
              <a:buFontTx/>
              <a:buNone/>
            </a:pPr>
            <a:r>
              <a:rPr lang="da-DK" altLang="da-DK" sz="2000" dirty="0"/>
              <a:t>     Ved omstilling til anden gastype, må kun originale dyser anvendes.</a:t>
            </a:r>
          </a:p>
          <a:p>
            <a:pPr eaLnBrk="1" hangingPunct="1">
              <a:lnSpc>
                <a:spcPct val="150000"/>
              </a:lnSpc>
              <a:buFontTx/>
              <a:buNone/>
            </a:pPr>
            <a:r>
              <a:rPr lang="da-DK" altLang="da-DK" sz="2000" dirty="0"/>
              <a:t>     Dysens størrelse bestemmer gasmængden,  og hermed den tilførte belastning.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randombar(horizontal)">
                                      <p:cBhvr>
                                        <p:cTn id="7" dur="500"/>
                                        <p:tgtEl>
                                          <p:spTgt spid="15872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58723">
                                            <p:txEl>
                                              <p:pRg st="1" end="1"/>
                                            </p:txEl>
                                          </p:spTgt>
                                        </p:tgtEl>
                                        <p:attrNameLst>
                                          <p:attrName>style.visibility</p:attrName>
                                        </p:attrNameLst>
                                      </p:cBhvr>
                                      <p:to>
                                        <p:strVal val="visible"/>
                                      </p:to>
                                    </p:set>
                                    <p:animEffect transition="in" filter="randombar(horizontal)">
                                      <p:cBhvr>
                                        <p:cTn id="10" dur="500"/>
                                        <p:tgtEl>
                                          <p:spTgt spid="15872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58723">
                                            <p:txEl>
                                              <p:pRg st="2" end="2"/>
                                            </p:txEl>
                                          </p:spTgt>
                                        </p:tgtEl>
                                        <p:attrNameLst>
                                          <p:attrName>style.visibility</p:attrName>
                                        </p:attrNameLst>
                                      </p:cBhvr>
                                      <p:to>
                                        <p:strVal val="visible"/>
                                      </p:to>
                                    </p:set>
                                    <p:animEffect transition="in" filter="randombar(horizontal)">
                                      <p:cBhvr>
                                        <p:cTn id="13" dur="500"/>
                                        <p:tgtEl>
                                          <p:spTgt spid="15872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58723">
                                            <p:txEl>
                                              <p:pRg st="3" end="3"/>
                                            </p:txEl>
                                          </p:spTgt>
                                        </p:tgtEl>
                                        <p:attrNameLst>
                                          <p:attrName>style.visibility</p:attrName>
                                        </p:attrNameLst>
                                      </p:cBhvr>
                                      <p:to>
                                        <p:strVal val="visible"/>
                                      </p:to>
                                    </p:set>
                                    <p:animEffect transition="in" filter="randombar(horizontal)">
                                      <p:cBhvr>
                                        <p:cTn id="16" dur="500"/>
                                        <p:tgtEl>
                                          <p:spTgt spid="15872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58723">
                                            <p:txEl>
                                              <p:pRg st="4" end="4"/>
                                            </p:txEl>
                                          </p:spTgt>
                                        </p:tgtEl>
                                        <p:attrNameLst>
                                          <p:attrName>style.visibility</p:attrName>
                                        </p:attrNameLst>
                                      </p:cBhvr>
                                      <p:to>
                                        <p:strVal val="visible"/>
                                      </p:to>
                                    </p:set>
                                    <p:animEffect transition="in" filter="randombar(horizontal)">
                                      <p:cBhvr>
                                        <p:cTn id="19" dur="500"/>
                                        <p:tgtEl>
                                          <p:spTgt spid="158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E8966F2-62FF-4D50-A17D-DBE0C5CCAC63}"/>
              </a:ext>
            </a:extLst>
          </p:cNvPr>
          <p:cNvSpPr>
            <a:spLocks noGrp="1" noChangeArrowheads="1"/>
          </p:cNvSpPr>
          <p:nvPr>
            <p:ph type="title"/>
          </p:nvPr>
        </p:nvSpPr>
        <p:spPr>
          <a:xfrm>
            <a:off x="468313" y="506413"/>
            <a:ext cx="8229600" cy="993775"/>
          </a:xfrm>
        </p:spPr>
        <p:txBody>
          <a:bodyPr/>
          <a:lstStyle/>
          <a:p>
            <a:pPr eaLnBrk="1" hangingPunct="1"/>
            <a:r>
              <a:rPr lang="da-DK" altLang="da-DK"/>
              <a:t>Venturien:</a:t>
            </a:r>
          </a:p>
        </p:txBody>
      </p:sp>
      <p:sp>
        <p:nvSpPr>
          <p:cNvPr id="12291" name="Rectangle 4">
            <a:extLst>
              <a:ext uri="{FF2B5EF4-FFF2-40B4-BE49-F238E27FC236}">
                <a16:creationId xmlns:a16="http://schemas.microsoft.com/office/drawing/2014/main" id="{39237D4D-5FA5-28A7-5E6E-FA6F241316B3}"/>
              </a:ext>
            </a:extLst>
          </p:cNvPr>
          <p:cNvSpPr>
            <a:spLocks noGrp="1" noChangeArrowheads="1"/>
          </p:cNvSpPr>
          <p:nvPr>
            <p:ph type="body" sz="half" idx="1"/>
          </p:nvPr>
        </p:nvSpPr>
        <p:spPr>
          <a:xfrm>
            <a:off x="446088" y="1344613"/>
            <a:ext cx="8229600" cy="1584325"/>
          </a:xfrm>
        </p:spPr>
        <p:txBody>
          <a:bodyPr rtlCol="0">
            <a:normAutofit fontScale="77500" lnSpcReduction="20000"/>
          </a:bodyPr>
          <a:lstStyle/>
          <a:p>
            <a:pPr eaLnBrk="1" fontAlgn="auto" hangingPunct="1">
              <a:lnSpc>
                <a:spcPct val="150000"/>
              </a:lnSpc>
              <a:spcAft>
                <a:spcPts val="0"/>
              </a:spcAft>
              <a:buFontTx/>
              <a:buNone/>
              <a:defRPr/>
            </a:pPr>
            <a:r>
              <a:rPr lang="da-DK" altLang="da-DK" sz="2000"/>
              <a:t>    Venturien ( injektrøret) er formet som et konisk rør, har på nogle brændere, justeranordning til primærluften.</a:t>
            </a:r>
          </a:p>
          <a:p>
            <a:pPr eaLnBrk="1" fontAlgn="auto" hangingPunct="1">
              <a:lnSpc>
                <a:spcPct val="150000"/>
              </a:lnSpc>
              <a:spcAft>
                <a:spcPts val="0"/>
              </a:spcAft>
              <a:buFontTx/>
              <a:buNone/>
              <a:defRPr/>
            </a:pPr>
            <a:r>
              <a:rPr lang="da-DK" altLang="da-DK" sz="2000"/>
              <a:t>    Brænderhovedet fordeler gasblandingen til brænderhullerne.</a:t>
            </a:r>
          </a:p>
          <a:p>
            <a:pPr eaLnBrk="1" fontAlgn="auto" hangingPunct="1">
              <a:lnSpc>
                <a:spcPct val="150000"/>
              </a:lnSpc>
              <a:spcAft>
                <a:spcPts val="0"/>
              </a:spcAft>
              <a:buFontTx/>
              <a:buNone/>
              <a:defRPr/>
            </a:pPr>
            <a:r>
              <a:rPr lang="da-DK" altLang="da-DK" sz="2000"/>
              <a:t>    Brænderdækslet, ligger løst oven på brænderhovedet.</a:t>
            </a:r>
          </a:p>
        </p:txBody>
      </p:sp>
      <p:pic>
        <p:nvPicPr>
          <p:cNvPr id="159752" name="Picture 8" descr="scan0023">
            <a:extLst>
              <a:ext uri="{FF2B5EF4-FFF2-40B4-BE49-F238E27FC236}">
                <a16:creationId xmlns:a16="http://schemas.microsoft.com/office/drawing/2014/main" id="{33728EF1-8759-BCCB-5270-9194CF58682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35150" y="3573463"/>
            <a:ext cx="4691063" cy="28575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nodeType="clickEffect">
                                  <p:stCondLst>
                                    <p:cond delay="0"/>
                                  </p:stCondLst>
                                  <p:childTnLst>
                                    <p:set>
                                      <p:cBhvr>
                                        <p:cTn id="6" dur="1" fill="hold">
                                          <p:stCondLst>
                                            <p:cond delay="0"/>
                                          </p:stCondLst>
                                        </p:cTn>
                                        <p:tgtEl>
                                          <p:spTgt spid="159752"/>
                                        </p:tgtEl>
                                        <p:attrNameLst>
                                          <p:attrName>style.visibility</p:attrName>
                                        </p:attrNameLst>
                                      </p:cBhvr>
                                      <p:to>
                                        <p:strVal val="visible"/>
                                      </p:to>
                                    </p:set>
                                    <p:animEffect transition="in" filter="plus(out)">
                                      <p:cBhvr>
                                        <p:cTn id="7" dur="1000"/>
                                        <p:tgtEl>
                                          <p:spTgt spid="159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a:extLst>
              <a:ext uri="{FF2B5EF4-FFF2-40B4-BE49-F238E27FC236}">
                <a16:creationId xmlns:a16="http://schemas.microsoft.com/office/drawing/2014/main" id="{8F66B63D-08A3-5A68-B44D-BE976BCC4C3C}"/>
              </a:ext>
            </a:extLst>
          </p:cNvPr>
          <p:cNvSpPr>
            <a:spLocks noGrp="1" noChangeArrowheads="1"/>
          </p:cNvSpPr>
          <p:nvPr>
            <p:ph type="title"/>
          </p:nvPr>
        </p:nvSpPr>
        <p:spPr/>
        <p:txBody>
          <a:bodyPr rtlCol="0">
            <a:normAutofit/>
          </a:bodyPr>
          <a:lstStyle/>
          <a:p>
            <a:pPr eaLnBrk="1" fontAlgn="auto" hangingPunct="1">
              <a:spcAft>
                <a:spcPts val="0"/>
              </a:spcAft>
              <a:defRPr/>
            </a:pPr>
            <a:r>
              <a:rPr lang="da-DK">
                <a:solidFill>
                  <a:srgbClr val="000000"/>
                </a:solidFill>
                <a:effectLst>
                  <a:outerShdw blurRad="38100" dist="38100" dir="2700000" algn="tl">
                    <a:srgbClr val="C0C0C0"/>
                  </a:outerShdw>
                </a:effectLst>
              </a:rPr>
              <a:t>Kogebrænderen:</a:t>
            </a:r>
          </a:p>
        </p:txBody>
      </p:sp>
      <p:pic>
        <p:nvPicPr>
          <p:cNvPr id="164869" name="Picture 5" descr="scan0024">
            <a:extLst>
              <a:ext uri="{FF2B5EF4-FFF2-40B4-BE49-F238E27FC236}">
                <a16:creationId xmlns:a16="http://schemas.microsoft.com/office/drawing/2014/main" id="{34125B24-6133-075D-24CC-16D5B490D3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150" y="1557338"/>
            <a:ext cx="4891088" cy="4805362"/>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4869"/>
                                        </p:tgtEl>
                                        <p:attrNameLst>
                                          <p:attrName>style.visibility</p:attrName>
                                        </p:attrNameLst>
                                      </p:cBhvr>
                                      <p:to>
                                        <p:strVal val="visible"/>
                                      </p:to>
                                    </p:set>
                                    <p:anim calcmode="lin" valueType="num">
                                      <p:cBhvr additive="base">
                                        <p:cTn id="7" dur="500" fill="hold"/>
                                        <p:tgtEl>
                                          <p:spTgt spid="164869"/>
                                        </p:tgtEl>
                                        <p:attrNameLst>
                                          <p:attrName>ppt_x</p:attrName>
                                        </p:attrNameLst>
                                      </p:cBhvr>
                                      <p:tavLst>
                                        <p:tav tm="0">
                                          <p:val>
                                            <p:strVal val="#ppt_x"/>
                                          </p:val>
                                        </p:tav>
                                        <p:tav tm="100000">
                                          <p:val>
                                            <p:strVal val="#ppt_x"/>
                                          </p:val>
                                        </p:tav>
                                      </p:tavLst>
                                    </p:anim>
                                    <p:anim calcmode="lin" valueType="num">
                                      <p:cBhvr additive="base">
                                        <p:cTn id="8" dur="500" fill="hold"/>
                                        <p:tgtEl>
                                          <p:spTgt spid="164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2F60797-521A-7C54-4200-48D2B3602DF4}"/>
              </a:ext>
            </a:extLst>
          </p:cNvPr>
          <p:cNvSpPr>
            <a:spLocks noGrp="1" noChangeArrowheads="1"/>
          </p:cNvSpPr>
          <p:nvPr>
            <p:ph type="title"/>
          </p:nvPr>
        </p:nvSpPr>
        <p:spPr>
          <a:xfrm>
            <a:off x="468313" y="590550"/>
            <a:ext cx="8229600" cy="981075"/>
          </a:xfrm>
        </p:spPr>
        <p:txBody>
          <a:bodyPr/>
          <a:lstStyle/>
          <a:p>
            <a:pPr eaLnBrk="1" hangingPunct="1"/>
            <a:r>
              <a:rPr lang="da-DK" altLang="da-DK"/>
              <a:t>Justering:</a:t>
            </a:r>
          </a:p>
        </p:txBody>
      </p:sp>
      <p:sp>
        <p:nvSpPr>
          <p:cNvPr id="15363" name="Rectangle 8">
            <a:extLst>
              <a:ext uri="{FF2B5EF4-FFF2-40B4-BE49-F238E27FC236}">
                <a16:creationId xmlns:a16="http://schemas.microsoft.com/office/drawing/2014/main" id="{8BD005A7-AB3C-9E25-2886-DCC2C76938B8}"/>
              </a:ext>
            </a:extLst>
          </p:cNvPr>
          <p:cNvSpPr>
            <a:spLocks noGrp="1" noChangeArrowheads="1"/>
          </p:cNvSpPr>
          <p:nvPr>
            <p:ph type="body" sz="half" idx="1"/>
          </p:nvPr>
        </p:nvSpPr>
        <p:spPr>
          <a:xfrm>
            <a:off x="446088" y="1571625"/>
            <a:ext cx="8229600" cy="1947863"/>
          </a:xfrm>
        </p:spPr>
        <p:txBody>
          <a:bodyPr anchor="ctr">
            <a:normAutofit lnSpcReduction="10000"/>
          </a:bodyPr>
          <a:lstStyle/>
          <a:p>
            <a:pPr eaLnBrk="1" hangingPunct="1">
              <a:lnSpc>
                <a:spcPct val="150000"/>
              </a:lnSpc>
              <a:buFontTx/>
              <a:buNone/>
            </a:pPr>
            <a:r>
              <a:rPr lang="da-DK" altLang="da-DK" sz="2000">
                <a:latin typeface="Times New Roman" panose="02020603050405020304" pitchFamily="18" charset="0"/>
              </a:rPr>
              <a:t>      </a:t>
            </a:r>
            <a:r>
              <a:rPr lang="da-DK" altLang="da-DK" sz="2000"/>
              <a:t>På et komfur kan man regulere ned til en  bestemt minimumsydelse, i forhold til  brænderens nominelle ydelse ca. 20-25 %.</a:t>
            </a:r>
          </a:p>
          <a:p>
            <a:pPr eaLnBrk="1" hangingPunct="1">
              <a:lnSpc>
                <a:spcPct val="150000"/>
              </a:lnSpc>
              <a:buFontTx/>
              <a:buNone/>
            </a:pPr>
            <a:r>
              <a:rPr lang="da-DK" altLang="da-DK" sz="2000"/>
              <a:t>     Indstilles på bypassventil</a:t>
            </a:r>
          </a:p>
        </p:txBody>
      </p:sp>
      <p:pic>
        <p:nvPicPr>
          <p:cNvPr id="167946" name="Picture 10" descr="scan0025">
            <a:extLst>
              <a:ext uri="{FF2B5EF4-FFF2-40B4-BE49-F238E27FC236}">
                <a16:creationId xmlns:a16="http://schemas.microsoft.com/office/drawing/2014/main" id="{4352A5BB-A6E2-1D27-14C4-B2CF707A390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411413" y="3359150"/>
            <a:ext cx="4248150" cy="33575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67946"/>
                                        </p:tgtEl>
                                        <p:attrNameLst>
                                          <p:attrName>style.visibility</p:attrName>
                                        </p:attrNameLst>
                                      </p:cBhvr>
                                      <p:to>
                                        <p:strVal val="visible"/>
                                      </p:to>
                                    </p:set>
                                    <p:animEffect transition="in" filter="randombar(horizontal)">
                                      <p:cBhvr>
                                        <p:cTn id="7" dur="500"/>
                                        <p:tgtEl>
                                          <p:spTgt spid="167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31FEE-FD16-4571-8827-4E4398A18C11}"/>
              </a:ext>
            </a:extLst>
          </p:cNvPr>
          <p:cNvSpPr>
            <a:spLocks noGrp="1"/>
          </p:cNvSpPr>
          <p:nvPr>
            <p:ph type="title"/>
          </p:nvPr>
        </p:nvSpPr>
        <p:spPr/>
        <p:txBody>
          <a:bodyPr/>
          <a:lstStyle/>
          <a:p>
            <a:r>
              <a:rPr lang="da-DK" dirty="0" err="1"/>
              <a:t>Wobbeindeks</a:t>
            </a:r>
            <a:endParaRPr lang="da-DK" dirty="0"/>
          </a:p>
        </p:txBody>
      </p:sp>
      <p:sp>
        <p:nvSpPr>
          <p:cNvPr id="3" name="Pladsholder til indhold 2">
            <a:extLst>
              <a:ext uri="{FF2B5EF4-FFF2-40B4-BE49-F238E27FC236}">
                <a16:creationId xmlns:a16="http://schemas.microsoft.com/office/drawing/2014/main" id="{950D715B-C253-481E-9606-6A716CBBA2EE}"/>
              </a:ext>
            </a:extLst>
          </p:cNvPr>
          <p:cNvSpPr>
            <a:spLocks noGrp="1"/>
          </p:cNvSpPr>
          <p:nvPr>
            <p:ph idx="1"/>
          </p:nvPr>
        </p:nvSpPr>
        <p:spPr/>
        <p:txBody>
          <a:bodyPr/>
          <a:lstStyle/>
          <a:p>
            <a:r>
              <a:rPr lang="da-DK" dirty="0"/>
              <a:t>Gassens træghed</a:t>
            </a:r>
          </a:p>
          <a:p>
            <a:r>
              <a:rPr lang="da-DK" dirty="0"/>
              <a:t>Høj og lav massefylde</a:t>
            </a:r>
          </a:p>
          <a:p>
            <a:r>
              <a:rPr lang="da-DK" dirty="0"/>
              <a:t>Bruges til at indstille </a:t>
            </a:r>
            <a:r>
              <a:rPr lang="da-DK" dirty="0" err="1"/>
              <a:t>forbrændningen</a:t>
            </a:r>
            <a:r>
              <a:rPr lang="da-DK" dirty="0"/>
              <a:t> af gas i for eksempel gaskomfurer. For at opnå en optimal og fuldstændig forbrænding</a:t>
            </a:r>
          </a:p>
        </p:txBody>
      </p:sp>
      <p:pic>
        <p:nvPicPr>
          <p:cNvPr id="5" name="Billede 4">
            <a:extLst>
              <a:ext uri="{FF2B5EF4-FFF2-40B4-BE49-F238E27FC236}">
                <a16:creationId xmlns:a16="http://schemas.microsoft.com/office/drawing/2014/main" id="{63A5BCF6-FFF5-495E-94D4-DB0654AF86B6}"/>
              </a:ext>
            </a:extLst>
          </p:cNvPr>
          <p:cNvPicPr>
            <a:picLocks noChangeAspect="1"/>
          </p:cNvPicPr>
          <p:nvPr/>
        </p:nvPicPr>
        <p:blipFill>
          <a:blip r:embed="rId2"/>
          <a:stretch>
            <a:fillRect/>
          </a:stretch>
        </p:blipFill>
        <p:spPr>
          <a:xfrm>
            <a:off x="392907" y="4250155"/>
            <a:ext cx="6726386" cy="896852"/>
          </a:xfrm>
          <a:prstGeom prst="rect">
            <a:avLst/>
          </a:prstGeom>
        </p:spPr>
      </p:pic>
      <p:pic>
        <p:nvPicPr>
          <p:cNvPr id="7" name="Billede 6">
            <a:extLst>
              <a:ext uri="{FF2B5EF4-FFF2-40B4-BE49-F238E27FC236}">
                <a16:creationId xmlns:a16="http://schemas.microsoft.com/office/drawing/2014/main" id="{0284A93D-6402-4882-8F36-E399A00CFC77}"/>
              </a:ext>
            </a:extLst>
          </p:cNvPr>
          <p:cNvPicPr>
            <a:picLocks noChangeAspect="1"/>
          </p:cNvPicPr>
          <p:nvPr/>
        </p:nvPicPr>
        <p:blipFill>
          <a:blip r:embed="rId3"/>
          <a:stretch>
            <a:fillRect/>
          </a:stretch>
        </p:blipFill>
        <p:spPr>
          <a:xfrm>
            <a:off x="5670822" y="2179781"/>
            <a:ext cx="2350294" cy="392906"/>
          </a:xfrm>
          <a:prstGeom prst="rect">
            <a:avLst/>
          </a:prstGeom>
        </p:spPr>
      </p:pic>
    </p:spTree>
    <p:extLst>
      <p:ext uri="{BB962C8B-B14F-4D97-AF65-F5344CB8AC3E}">
        <p14:creationId xmlns:p14="http://schemas.microsoft.com/office/powerpoint/2010/main" val="2635183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6ED0DFB3-FC89-1437-107E-26F9564F3786}"/>
              </a:ext>
            </a:extLst>
          </p:cNvPr>
          <p:cNvSpPr>
            <a:spLocks noGrp="1" noChangeArrowheads="1"/>
          </p:cNvSpPr>
          <p:nvPr>
            <p:ph type="title"/>
          </p:nvPr>
        </p:nvSpPr>
        <p:spPr/>
        <p:txBody>
          <a:bodyPr/>
          <a:lstStyle/>
          <a:p>
            <a:pPr eaLnBrk="1" hangingPunct="1"/>
            <a:r>
              <a:rPr lang="da-DK" altLang="da-DK"/>
              <a:t>Ovnbrænder:</a:t>
            </a:r>
          </a:p>
        </p:txBody>
      </p:sp>
      <p:sp>
        <p:nvSpPr>
          <p:cNvPr id="171013" name="Rectangle 5">
            <a:extLst>
              <a:ext uri="{FF2B5EF4-FFF2-40B4-BE49-F238E27FC236}">
                <a16:creationId xmlns:a16="http://schemas.microsoft.com/office/drawing/2014/main" id="{1369A7AB-194F-25CF-26B7-2A947117B392}"/>
              </a:ext>
            </a:extLst>
          </p:cNvPr>
          <p:cNvSpPr>
            <a:spLocks noGrp="1" noChangeArrowheads="1"/>
          </p:cNvSpPr>
          <p:nvPr>
            <p:ph type="body" sz="half" idx="1"/>
          </p:nvPr>
        </p:nvSpPr>
        <p:spPr>
          <a:xfrm>
            <a:off x="0" y="1600200"/>
            <a:ext cx="4859338" cy="4495800"/>
          </a:xfrm>
        </p:spPr>
        <p:txBody>
          <a:bodyPr anchor="ctr"/>
          <a:lstStyle/>
          <a:p>
            <a:pPr eaLnBrk="1" hangingPunct="1">
              <a:lnSpc>
                <a:spcPct val="150000"/>
              </a:lnSpc>
              <a:buFontTx/>
              <a:buNone/>
            </a:pPr>
            <a:r>
              <a:rPr lang="da-DK" altLang="da-DK" sz="2800" b="1"/>
              <a:t>    </a:t>
            </a:r>
            <a:r>
              <a:rPr lang="da-DK" altLang="da-DK" sz="2000"/>
              <a:t>Ovnen bliver opvarmet af en brænder, der i sin opbygning er meget simpel.</a:t>
            </a:r>
          </a:p>
          <a:p>
            <a:pPr eaLnBrk="1" hangingPunct="1">
              <a:lnSpc>
                <a:spcPct val="150000"/>
              </a:lnSpc>
              <a:buFontTx/>
              <a:buNone/>
            </a:pPr>
            <a:r>
              <a:rPr lang="da-DK" altLang="da-DK" sz="2000"/>
              <a:t>    Ovnbrænderen er konstrueret som en rørbrænder.</a:t>
            </a:r>
          </a:p>
          <a:p>
            <a:pPr eaLnBrk="1" hangingPunct="1">
              <a:lnSpc>
                <a:spcPct val="150000"/>
              </a:lnSpc>
              <a:buFontTx/>
              <a:buNone/>
            </a:pPr>
            <a:r>
              <a:rPr lang="da-DK" altLang="da-DK" sz="2000"/>
              <a:t>    Ovnbrænderen er termostatstyret.</a:t>
            </a:r>
          </a:p>
        </p:txBody>
      </p:sp>
      <p:pic>
        <p:nvPicPr>
          <p:cNvPr id="171015" name="Picture 7" descr="rørbrænder">
            <a:extLst>
              <a:ext uri="{FF2B5EF4-FFF2-40B4-BE49-F238E27FC236}">
                <a16:creationId xmlns:a16="http://schemas.microsoft.com/office/drawing/2014/main" id="{0710C895-A959-FCEF-BBE4-251744218CC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9338" y="2339975"/>
            <a:ext cx="4140200" cy="2960688"/>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1013">
                                            <p:txEl>
                                              <p:pRg st="0" end="0"/>
                                            </p:txEl>
                                          </p:spTgt>
                                        </p:tgtEl>
                                        <p:attrNameLst>
                                          <p:attrName>style.visibility</p:attrName>
                                        </p:attrNameLst>
                                      </p:cBhvr>
                                      <p:to>
                                        <p:strVal val="visible"/>
                                      </p:to>
                                    </p:set>
                                    <p:anim calcmode="lin" valueType="num">
                                      <p:cBhvr additive="base">
                                        <p:cTn id="7" dur="500" fill="hold"/>
                                        <p:tgtEl>
                                          <p:spTgt spid="1710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10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1013">
                                            <p:txEl>
                                              <p:pRg st="1" end="1"/>
                                            </p:txEl>
                                          </p:spTgt>
                                        </p:tgtEl>
                                        <p:attrNameLst>
                                          <p:attrName>style.visibility</p:attrName>
                                        </p:attrNameLst>
                                      </p:cBhvr>
                                      <p:to>
                                        <p:strVal val="visible"/>
                                      </p:to>
                                    </p:set>
                                    <p:anim calcmode="lin" valueType="num">
                                      <p:cBhvr additive="base">
                                        <p:cTn id="11" dur="500" fill="hold"/>
                                        <p:tgtEl>
                                          <p:spTgt spid="1710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101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1013">
                                            <p:txEl>
                                              <p:pRg st="2" end="2"/>
                                            </p:txEl>
                                          </p:spTgt>
                                        </p:tgtEl>
                                        <p:attrNameLst>
                                          <p:attrName>style.visibility</p:attrName>
                                        </p:attrNameLst>
                                      </p:cBhvr>
                                      <p:to>
                                        <p:strVal val="visible"/>
                                      </p:to>
                                    </p:set>
                                    <p:anim calcmode="lin" valueType="num">
                                      <p:cBhvr additive="base">
                                        <p:cTn id="15" dur="500" fill="hold"/>
                                        <p:tgtEl>
                                          <p:spTgt spid="17101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10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71015"/>
                                        </p:tgtEl>
                                        <p:attrNameLst>
                                          <p:attrName>style.visibility</p:attrName>
                                        </p:attrNameLst>
                                      </p:cBhvr>
                                      <p:to>
                                        <p:strVal val="visible"/>
                                      </p:to>
                                    </p:set>
                                    <p:animEffect transition="in" filter="blinds(horizontal)">
                                      <p:cBhvr>
                                        <p:cTn id="21" dur="500"/>
                                        <p:tgtEl>
                                          <p:spTgt spid="171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D4703EC-F920-F0CD-EB5E-BBBCB7F4C2B9}"/>
              </a:ext>
            </a:extLst>
          </p:cNvPr>
          <p:cNvSpPr>
            <a:spLocks noGrp="1" noChangeArrowheads="1"/>
          </p:cNvSpPr>
          <p:nvPr>
            <p:ph type="title"/>
          </p:nvPr>
        </p:nvSpPr>
        <p:spPr/>
        <p:txBody>
          <a:bodyPr/>
          <a:lstStyle/>
          <a:p>
            <a:pPr eaLnBrk="1" hangingPunct="1"/>
            <a:r>
              <a:rPr lang="da-DK" altLang="da-DK"/>
              <a:t>Installation af komfur:</a:t>
            </a:r>
          </a:p>
        </p:txBody>
      </p:sp>
      <p:sp>
        <p:nvSpPr>
          <p:cNvPr id="176131" name="Rectangle 3">
            <a:extLst>
              <a:ext uri="{FF2B5EF4-FFF2-40B4-BE49-F238E27FC236}">
                <a16:creationId xmlns:a16="http://schemas.microsoft.com/office/drawing/2014/main" id="{A27A702E-03D9-6367-DED0-7D2F45C203D2}"/>
              </a:ext>
            </a:extLst>
          </p:cNvPr>
          <p:cNvSpPr>
            <a:spLocks noGrp="1" noChangeArrowheads="1"/>
          </p:cNvSpPr>
          <p:nvPr>
            <p:ph idx="1"/>
          </p:nvPr>
        </p:nvSpPr>
        <p:spPr/>
        <p:txBody>
          <a:bodyPr anchor="ctr">
            <a:normAutofit fontScale="92500"/>
          </a:bodyPr>
          <a:lstStyle/>
          <a:p>
            <a:pPr eaLnBrk="1" hangingPunct="1">
              <a:lnSpc>
                <a:spcPct val="150000"/>
              </a:lnSpc>
              <a:buFontTx/>
              <a:buNone/>
            </a:pPr>
            <a:r>
              <a:rPr lang="da-DK" altLang="da-DK" sz="2800" b="1">
                <a:latin typeface="Times New Roman" panose="02020603050405020304" pitchFamily="18" charset="0"/>
              </a:rPr>
              <a:t>    </a:t>
            </a:r>
            <a:r>
              <a:rPr lang="da-DK" altLang="da-DK" sz="2000"/>
              <a:t>Når der installeres komfur, er det vigtigt, at der er et godt luftskifte i rummet.</a:t>
            </a:r>
          </a:p>
          <a:p>
            <a:pPr eaLnBrk="1" hangingPunct="1">
              <a:lnSpc>
                <a:spcPct val="150000"/>
              </a:lnSpc>
              <a:buFontTx/>
              <a:buNone/>
            </a:pPr>
            <a:r>
              <a:rPr lang="da-DK" altLang="da-DK" sz="2000"/>
              <a:t>     Forbrændingsprodukter skal bortledes.</a:t>
            </a:r>
          </a:p>
          <a:p>
            <a:pPr eaLnBrk="1" hangingPunct="1">
              <a:lnSpc>
                <a:spcPct val="150000"/>
              </a:lnSpc>
              <a:buFontTx/>
              <a:buNone/>
            </a:pPr>
            <a:r>
              <a:rPr lang="da-DK" altLang="da-DK" sz="2000"/>
              <a:t>    Ved nybyggeri skal der monteres emhætte  med udledning til det fri.</a:t>
            </a:r>
          </a:p>
          <a:p>
            <a:pPr eaLnBrk="1" hangingPunct="1">
              <a:lnSpc>
                <a:spcPct val="150000"/>
              </a:lnSpc>
              <a:buFontTx/>
              <a:buNone/>
            </a:pPr>
            <a:r>
              <a:rPr lang="da-DK" altLang="da-DK" sz="2000"/>
              <a:t>    Afstandskrav til brændbart materiale skal overholdes.</a:t>
            </a:r>
          </a:p>
          <a:p>
            <a:pPr eaLnBrk="1" hangingPunct="1">
              <a:lnSpc>
                <a:spcPct val="150000"/>
              </a:lnSpc>
              <a:buFontTx/>
              <a:buNone/>
            </a:pPr>
            <a:r>
              <a:rPr lang="da-DK" altLang="da-DK" sz="2000"/>
              <a:t>    I storkøkkener kræves mekanisk udsugning.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 calcmode="lin" valueType="num">
                                      <p:cBhvr additive="base">
                                        <p:cTn id="7" dur="500" fill="hold"/>
                                        <p:tgtEl>
                                          <p:spTgt spid="176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61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6131">
                                            <p:txEl>
                                              <p:pRg st="1" end="1"/>
                                            </p:txEl>
                                          </p:spTgt>
                                        </p:tgtEl>
                                        <p:attrNameLst>
                                          <p:attrName>style.visibility</p:attrName>
                                        </p:attrNameLst>
                                      </p:cBhvr>
                                      <p:to>
                                        <p:strVal val="visible"/>
                                      </p:to>
                                    </p:set>
                                    <p:anim calcmode="lin" valueType="num">
                                      <p:cBhvr additive="base">
                                        <p:cTn id="11" dur="500" fill="hold"/>
                                        <p:tgtEl>
                                          <p:spTgt spid="1761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61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6131">
                                            <p:txEl>
                                              <p:pRg st="2" end="2"/>
                                            </p:txEl>
                                          </p:spTgt>
                                        </p:tgtEl>
                                        <p:attrNameLst>
                                          <p:attrName>style.visibility</p:attrName>
                                        </p:attrNameLst>
                                      </p:cBhvr>
                                      <p:to>
                                        <p:strVal val="visible"/>
                                      </p:to>
                                    </p:set>
                                    <p:anim calcmode="lin" valueType="num">
                                      <p:cBhvr additive="base">
                                        <p:cTn id="15" dur="500" fill="hold"/>
                                        <p:tgtEl>
                                          <p:spTgt spid="1761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613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6131">
                                            <p:txEl>
                                              <p:pRg st="3" end="3"/>
                                            </p:txEl>
                                          </p:spTgt>
                                        </p:tgtEl>
                                        <p:attrNameLst>
                                          <p:attrName>style.visibility</p:attrName>
                                        </p:attrNameLst>
                                      </p:cBhvr>
                                      <p:to>
                                        <p:strVal val="visible"/>
                                      </p:to>
                                    </p:set>
                                    <p:anim calcmode="lin" valueType="num">
                                      <p:cBhvr additive="base">
                                        <p:cTn id="19" dur="500" fill="hold"/>
                                        <p:tgtEl>
                                          <p:spTgt spid="1761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613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6131">
                                            <p:txEl>
                                              <p:pRg st="4" end="4"/>
                                            </p:txEl>
                                          </p:spTgt>
                                        </p:tgtEl>
                                        <p:attrNameLst>
                                          <p:attrName>style.visibility</p:attrName>
                                        </p:attrNameLst>
                                      </p:cBhvr>
                                      <p:to>
                                        <p:strVal val="visible"/>
                                      </p:to>
                                    </p:set>
                                    <p:anim calcmode="lin" valueType="num">
                                      <p:cBhvr additive="base">
                                        <p:cTn id="23" dur="500" fill="hold"/>
                                        <p:tgtEl>
                                          <p:spTgt spid="17613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61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5610BBFF-0AF0-8A03-0C20-4C47B12F8014}"/>
              </a:ext>
            </a:extLst>
          </p:cNvPr>
          <p:cNvSpPr>
            <a:spLocks noGrp="1" noChangeArrowheads="1"/>
          </p:cNvSpPr>
          <p:nvPr>
            <p:ph type="title"/>
          </p:nvPr>
        </p:nvSpPr>
        <p:spPr>
          <a:xfrm>
            <a:off x="457200" y="928688"/>
            <a:ext cx="8229600" cy="1143000"/>
          </a:xfrm>
        </p:spPr>
        <p:txBody>
          <a:bodyPr rtlCol="0">
            <a:normAutofit fontScale="90000"/>
          </a:bodyPr>
          <a:lstStyle/>
          <a:p>
            <a:pPr eaLnBrk="1" fontAlgn="auto" hangingPunct="1">
              <a:spcAft>
                <a:spcPts val="0"/>
              </a:spcAft>
              <a:defRPr/>
            </a:pPr>
            <a:r>
              <a:rPr lang="da-DK" sz="4000" dirty="0"/>
              <a:t>Vejledende </a:t>
            </a:r>
            <a:r>
              <a:rPr lang="da-DK" sz="4000" dirty="0" err="1"/>
              <a:t>rørdimensioner</a:t>
            </a:r>
            <a:r>
              <a:rPr lang="da-DK" sz="4000" dirty="0"/>
              <a:t>,</a:t>
            </a:r>
            <a:br>
              <a:rPr lang="da-DK" sz="4000" dirty="0"/>
            </a:br>
            <a:r>
              <a:rPr lang="da-DK" sz="4000" dirty="0"/>
              <a:t>ved komfurinstallationer</a:t>
            </a:r>
          </a:p>
        </p:txBody>
      </p:sp>
      <p:pic>
        <p:nvPicPr>
          <p:cNvPr id="177156" name="Picture 4" descr="rørdim">
            <a:extLst>
              <a:ext uri="{FF2B5EF4-FFF2-40B4-BE49-F238E27FC236}">
                <a16:creationId xmlns:a16="http://schemas.microsoft.com/office/drawing/2014/main" id="{27315915-B772-0826-1C48-3540B914AA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2133600"/>
            <a:ext cx="5138737" cy="404971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diamond(out)">
                                      <p:cBhvr>
                                        <p:cTn id="7" dur="1000"/>
                                        <p:tgtEl>
                                          <p:spTgt spid="17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F2135D9-F382-8931-87BA-503E9871068A}"/>
              </a:ext>
            </a:extLst>
          </p:cNvPr>
          <p:cNvSpPr>
            <a:spLocks noGrp="1" noChangeArrowheads="1"/>
          </p:cNvSpPr>
          <p:nvPr>
            <p:ph type="title"/>
          </p:nvPr>
        </p:nvSpPr>
        <p:spPr/>
        <p:txBody>
          <a:bodyPr/>
          <a:lstStyle/>
          <a:p>
            <a:pPr eaLnBrk="1" hangingPunct="1"/>
            <a:r>
              <a:rPr lang="da-DK" altLang="da-DK" dirty="0"/>
              <a:t>Regulator:</a:t>
            </a:r>
          </a:p>
        </p:txBody>
      </p:sp>
      <p:sp>
        <p:nvSpPr>
          <p:cNvPr id="179203" name="Rectangle 3">
            <a:extLst>
              <a:ext uri="{FF2B5EF4-FFF2-40B4-BE49-F238E27FC236}">
                <a16:creationId xmlns:a16="http://schemas.microsoft.com/office/drawing/2014/main" id="{1ED02B16-B477-05B4-FDCD-A31484C3BD82}"/>
              </a:ext>
            </a:extLst>
          </p:cNvPr>
          <p:cNvSpPr>
            <a:spLocks noGrp="1" noChangeArrowheads="1"/>
          </p:cNvSpPr>
          <p:nvPr>
            <p:ph idx="1"/>
          </p:nvPr>
        </p:nvSpPr>
        <p:spPr>
          <a:xfrm>
            <a:off x="628650" y="1412875"/>
            <a:ext cx="7886700" cy="4764088"/>
          </a:xfrm>
        </p:spPr>
        <p:txBody>
          <a:bodyPr/>
          <a:lstStyle/>
          <a:p>
            <a:pPr eaLnBrk="1" hangingPunct="1">
              <a:lnSpc>
                <a:spcPct val="150000"/>
              </a:lnSpc>
              <a:buFontTx/>
              <a:buNone/>
            </a:pPr>
            <a:r>
              <a:rPr lang="da-DK" altLang="da-DK" b="1" dirty="0"/>
              <a:t>   </a:t>
            </a:r>
            <a:r>
              <a:rPr lang="da-DK" altLang="da-DK" sz="2000" dirty="0"/>
              <a:t>Før gaskomfuret anbringes der en gastryksregulator, der sikre konstant tryk, og samtidig regulerer gasmængden til brænderen.</a:t>
            </a:r>
          </a:p>
          <a:p>
            <a:pPr eaLnBrk="1" hangingPunct="1">
              <a:lnSpc>
                <a:spcPct val="150000"/>
              </a:lnSpc>
              <a:buFontTx/>
              <a:buNone/>
            </a:pPr>
            <a:endParaRPr lang="da-DK" altLang="da-DK" sz="2000" dirty="0"/>
          </a:p>
          <a:p>
            <a:pPr eaLnBrk="1" hangingPunct="1">
              <a:buFontTx/>
              <a:buNone/>
            </a:pPr>
            <a:r>
              <a:rPr lang="da-DK" altLang="da-DK" b="1" dirty="0"/>
              <a:t>   </a:t>
            </a:r>
            <a:r>
              <a:rPr lang="da-DK" altLang="da-DK" sz="2800" b="1" i="1" dirty="0"/>
              <a:t>Regulatoren er forsynet med åndehul til det fri. Dette hul må aldrig tilstoppes</a:t>
            </a:r>
          </a:p>
        </p:txBody>
      </p:sp>
      <p:pic>
        <p:nvPicPr>
          <p:cNvPr id="19460" name="Billede 1">
            <a:extLst>
              <a:ext uri="{FF2B5EF4-FFF2-40B4-BE49-F238E27FC236}">
                <a16:creationId xmlns:a16="http://schemas.microsoft.com/office/drawing/2014/main" id="{EDF90E81-ADE5-ECB7-6A06-4AD3FA1369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8937" y="4429125"/>
            <a:ext cx="21494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Billede 2">
            <a:extLst>
              <a:ext uri="{FF2B5EF4-FFF2-40B4-BE49-F238E27FC236}">
                <a16:creationId xmlns:a16="http://schemas.microsoft.com/office/drawing/2014/main" id="{4310F114-B15A-B3FE-8BB3-55B4620D36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 y="4579938"/>
            <a:ext cx="42005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additive="base">
                                        <p:cTn id="7" dur="500" fill="hold"/>
                                        <p:tgtEl>
                                          <p:spTgt spid="179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9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179203">
                                            <p:txEl>
                                              <p:pRg st="2" end="2"/>
                                            </p:txEl>
                                          </p:spTgt>
                                        </p:tgtEl>
                                        <p:attrNameLst>
                                          <p:attrName>style.visibility</p:attrName>
                                        </p:attrNameLst>
                                      </p:cBhvr>
                                      <p:to>
                                        <p:strVal val="visible"/>
                                      </p:to>
                                    </p:set>
                                    <p:animEffect transition="in" filter="wipe(down)">
                                      <p:cBhvr>
                                        <p:cTn id="13" dur="500"/>
                                        <p:tgtEl>
                                          <p:spTgt spid="179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5005AC5-F853-E41E-FC72-F5BDE1006125}"/>
              </a:ext>
            </a:extLst>
          </p:cNvPr>
          <p:cNvSpPr>
            <a:spLocks noGrp="1" noChangeArrowheads="1"/>
          </p:cNvSpPr>
          <p:nvPr>
            <p:ph type="title"/>
          </p:nvPr>
        </p:nvSpPr>
        <p:spPr>
          <a:xfrm>
            <a:off x="457200" y="357188"/>
            <a:ext cx="8229600" cy="1143000"/>
          </a:xfrm>
        </p:spPr>
        <p:txBody>
          <a:bodyPr/>
          <a:lstStyle/>
          <a:p>
            <a:pPr eaLnBrk="1" hangingPunct="1"/>
            <a:r>
              <a:rPr lang="da-DK" altLang="da-DK"/>
              <a:t>Regulator:</a:t>
            </a:r>
          </a:p>
        </p:txBody>
      </p:sp>
      <p:pic>
        <p:nvPicPr>
          <p:cNvPr id="180228" name="Picture 4" descr="scan0029">
            <a:extLst>
              <a:ext uri="{FF2B5EF4-FFF2-40B4-BE49-F238E27FC236}">
                <a16:creationId xmlns:a16="http://schemas.microsoft.com/office/drawing/2014/main" id="{4C783DFC-9E33-03F9-607D-C0F824EEA9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82838" y="1527175"/>
            <a:ext cx="4378325" cy="468471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180228"/>
                                        </p:tgtEl>
                                        <p:attrNameLst>
                                          <p:attrName>style.visibility</p:attrName>
                                        </p:attrNameLst>
                                      </p:cBhvr>
                                      <p:to>
                                        <p:strVal val="visible"/>
                                      </p:to>
                                    </p:set>
                                    <p:animEffect transition="in" filter="circle(out)">
                                      <p:cBhvr>
                                        <p:cTn id="7" dur="1000"/>
                                        <p:tgtEl>
                                          <p:spTgt spid="180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CE7002EE-F68D-7AA5-8343-9D498A0AB566}"/>
              </a:ext>
            </a:extLst>
          </p:cNvPr>
          <p:cNvSpPr>
            <a:spLocks noGrp="1"/>
          </p:cNvSpPr>
          <p:nvPr>
            <p:ph type="title"/>
          </p:nvPr>
        </p:nvSpPr>
        <p:spPr/>
        <p:txBody>
          <a:bodyPr/>
          <a:lstStyle/>
          <a:p>
            <a:pPr eaLnBrk="1" hangingPunct="1"/>
            <a:r>
              <a:rPr lang="da-DK" altLang="da-DK"/>
              <a:t>Gasdyser/sikring!</a:t>
            </a:r>
          </a:p>
        </p:txBody>
      </p:sp>
      <p:pic>
        <p:nvPicPr>
          <p:cNvPr id="21507" name="Picture 5">
            <a:extLst>
              <a:ext uri="{FF2B5EF4-FFF2-40B4-BE49-F238E27FC236}">
                <a16:creationId xmlns:a16="http://schemas.microsoft.com/office/drawing/2014/main" id="{1F619F2F-8FD6-502F-35D4-549FAA39D7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8625" y="2000250"/>
            <a:ext cx="4151313" cy="4392613"/>
          </a:xfrm>
          <a:noFill/>
        </p:spPr>
      </p:pic>
      <p:pic>
        <p:nvPicPr>
          <p:cNvPr id="21508" name="Picture 5">
            <a:extLst>
              <a:ext uri="{FF2B5EF4-FFF2-40B4-BE49-F238E27FC236}">
                <a16:creationId xmlns:a16="http://schemas.microsoft.com/office/drawing/2014/main" id="{15C436A5-8FBD-9452-FF38-D2839D17D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2184400"/>
            <a:ext cx="4083050"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E3694A9-A968-937B-3B93-D85374EB51AB}"/>
              </a:ext>
            </a:extLst>
          </p:cNvPr>
          <p:cNvSpPr>
            <a:spLocks noGrp="1" noChangeArrowheads="1"/>
          </p:cNvSpPr>
          <p:nvPr>
            <p:ph type="title"/>
          </p:nvPr>
        </p:nvSpPr>
        <p:spPr/>
        <p:txBody>
          <a:bodyPr/>
          <a:lstStyle/>
          <a:p>
            <a:pPr eaLnBrk="1" hangingPunct="1"/>
            <a:r>
              <a:rPr lang="da-DK" altLang="da-DK"/>
              <a:t>Kontrol af aftræksforhold:</a:t>
            </a:r>
          </a:p>
        </p:txBody>
      </p:sp>
      <p:sp>
        <p:nvSpPr>
          <p:cNvPr id="183299" name="Rectangle 3">
            <a:extLst>
              <a:ext uri="{FF2B5EF4-FFF2-40B4-BE49-F238E27FC236}">
                <a16:creationId xmlns:a16="http://schemas.microsoft.com/office/drawing/2014/main" id="{8CF4E436-FD7B-3C07-8C23-EF70E5B762A2}"/>
              </a:ext>
            </a:extLst>
          </p:cNvPr>
          <p:cNvSpPr>
            <a:spLocks noGrp="1" noChangeArrowheads="1"/>
          </p:cNvSpPr>
          <p:nvPr>
            <p:ph idx="1"/>
          </p:nvPr>
        </p:nvSpPr>
        <p:spPr/>
        <p:txBody>
          <a:bodyPr anchor="ctr"/>
          <a:lstStyle/>
          <a:p>
            <a:pPr eaLnBrk="1" hangingPunct="1">
              <a:lnSpc>
                <a:spcPct val="150000"/>
              </a:lnSpc>
              <a:buFontTx/>
              <a:buNone/>
            </a:pPr>
            <a:r>
              <a:rPr lang="da-DK" altLang="da-DK" b="1"/>
              <a:t>   </a:t>
            </a:r>
            <a:r>
              <a:rPr lang="da-DK" altLang="da-DK" sz="2000"/>
              <a:t>Det er vigtigt med passende ventilation i det rum hvor gaskomfuret er opstillet.</a:t>
            </a:r>
          </a:p>
          <a:p>
            <a:pPr eaLnBrk="1" hangingPunct="1">
              <a:lnSpc>
                <a:spcPct val="150000"/>
              </a:lnSpc>
              <a:buFontTx/>
              <a:buNone/>
            </a:pPr>
            <a:r>
              <a:rPr lang="da-DK" altLang="da-DK" sz="2000"/>
              <a:t>     Tilførsel af frisk luft, og passende aftræk for forbrændingsprodukterne.</a:t>
            </a:r>
          </a:p>
          <a:p>
            <a:pPr eaLnBrk="1" hangingPunct="1">
              <a:lnSpc>
                <a:spcPct val="150000"/>
              </a:lnSpc>
              <a:buFontTx/>
              <a:buNone/>
            </a:pPr>
            <a:r>
              <a:rPr lang="da-DK" altLang="da-DK" sz="2000"/>
              <a:t>     I nybyggeri skal der altid installeres emhætte i forbindelse med gaskomfuret.</a:t>
            </a:r>
          </a:p>
          <a:p>
            <a:pPr eaLnBrk="1" hangingPunct="1">
              <a:lnSpc>
                <a:spcPct val="150000"/>
              </a:lnSpc>
              <a:buFontTx/>
              <a:buNone/>
            </a:pPr>
            <a:r>
              <a:rPr lang="da-DK" altLang="da-DK" sz="2000"/>
              <a:t>     CO</a:t>
            </a:r>
            <a:r>
              <a:rPr lang="da-DK" altLang="da-DK" sz="2000" baseline="-25000"/>
              <a:t>2</a:t>
            </a:r>
            <a:r>
              <a:rPr lang="da-DK" altLang="da-DK" sz="2000"/>
              <a:t> % koncentrationen må ikke overstige 0,15 %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diamond(out)">
                                      <p:cBhvr>
                                        <p:cTn id="7" dur="1000"/>
                                        <p:tgtEl>
                                          <p:spTgt spid="183299">
                                            <p:txEl>
                                              <p:pRg st="0" end="0"/>
                                            </p:txEl>
                                          </p:spTgt>
                                        </p:tgtEl>
                                      </p:cBhvr>
                                    </p:animEffect>
                                  </p:childTnLst>
                                </p:cTn>
                              </p:par>
                              <p:par>
                                <p:cTn id="8" presetID="8" presetClass="entr" presetSubtype="32" fill="hold" nodeType="withEffect">
                                  <p:stCondLst>
                                    <p:cond delay="0"/>
                                  </p:stCondLst>
                                  <p:childTnLst>
                                    <p:set>
                                      <p:cBhvr>
                                        <p:cTn id="9" dur="1" fill="hold">
                                          <p:stCondLst>
                                            <p:cond delay="0"/>
                                          </p:stCondLst>
                                        </p:cTn>
                                        <p:tgtEl>
                                          <p:spTgt spid="183299">
                                            <p:txEl>
                                              <p:pRg st="1" end="1"/>
                                            </p:txEl>
                                          </p:spTgt>
                                        </p:tgtEl>
                                        <p:attrNameLst>
                                          <p:attrName>style.visibility</p:attrName>
                                        </p:attrNameLst>
                                      </p:cBhvr>
                                      <p:to>
                                        <p:strVal val="visible"/>
                                      </p:to>
                                    </p:set>
                                    <p:animEffect transition="in" filter="diamond(out)">
                                      <p:cBhvr>
                                        <p:cTn id="10" dur="1000"/>
                                        <p:tgtEl>
                                          <p:spTgt spid="183299">
                                            <p:txEl>
                                              <p:pRg st="1" end="1"/>
                                            </p:txEl>
                                          </p:spTgt>
                                        </p:tgtEl>
                                      </p:cBhvr>
                                    </p:animEffect>
                                  </p:childTnLst>
                                </p:cTn>
                              </p:par>
                              <p:par>
                                <p:cTn id="11" presetID="8" presetClass="entr" presetSubtype="32" fill="hold" nodeType="withEffect">
                                  <p:stCondLst>
                                    <p:cond delay="0"/>
                                  </p:stCondLst>
                                  <p:childTnLst>
                                    <p:set>
                                      <p:cBhvr>
                                        <p:cTn id="12" dur="1" fill="hold">
                                          <p:stCondLst>
                                            <p:cond delay="0"/>
                                          </p:stCondLst>
                                        </p:cTn>
                                        <p:tgtEl>
                                          <p:spTgt spid="183299">
                                            <p:txEl>
                                              <p:pRg st="2" end="2"/>
                                            </p:txEl>
                                          </p:spTgt>
                                        </p:tgtEl>
                                        <p:attrNameLst>
                                          <p:attrName>style.visibility</p:attrName>
                                        </p:attrNameLst>
                                      </p:cBhvr>
                                      <p:to>
                                        <p:strVal val="visible"/>
                                      </p:to>
                                    </p:set>
                                    <p:animEffect transition="in" filter="diamond(out)">
                                      <p:cBhvr>
                                        <p:cTn id="13" dur="1000"/>
                                        <p:tgtEl>
                                          <p:spTgt spid="183299">
                                            <p:txEl>
                                              <p:pRg st="2" end="2"/>
                                            </p:txEl>
                                          </p:spTgt>
                                        </p:tgtEl>
                                      </p:cBhvr>
                                    </p:animEffect>
                                  </p:childTnLst>
                                </p:cTn>
                              </p:par>
                              <p:par>
                                <p:cTn id="14" presetID="8" presetClass="entr" presetSubtype="32" fill="hold" nodeType="withEffect">
                                  <p:stCondLst>
                                    <p:cond delay="0"/>
                                  </p:stCondLst>
                                  <p:childTnLst>
                                    <p:set>
                                      <p:cBhvr>
                                        <p:cTn id="15" dur="1" fill="hold">
                                          <p:stCondLst>
                                            <p:cond delay="0"/>
                                          </p:stCondLst>
                                        </p:cTn>
                                        <p:tgtEl>
                                          <p:spTgt spid="183299">
                                            <p:txEl>
                                              <p:pRg st="3" end="3"/>
                                            </p:txEl>
                                          </p:spTgt>
                                        </p:tgtEl>
                                        <p:attrNameLst>
                                          <p:attrName>style.visibility</p:attrName>
                                        </p:attrNameLst>
                                      </p:cBhvr>
                                      <p:to>
                                        <p:strVal val="visible"/>
                                      </p:to>
                                    </p:set>
                                    <p:animEffect transition="in" filter="diamond(out)">
                                      <p:cBhvr>
                                        <p:cTn id="16" dur="1000"/>
                                        <p:tgtEl>
                                          <p:spTgt spid="183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0C39AF6-E9FB-5DEB-4FFF-5165C1A07D30}"/>
              </a:ext>
            </a:extLst>
          </p:cNvPr>
          <p:cNvSpPr>
            <a:spLocks noGrp="1" noChangeArrowheads="1"/>
          </p:cNvSpPr>
          <p:nvPr>
            <p:ph type="title"/>
          </p:nvPr>
        </p:nvSpPr>
        <p:spPr>
          <a:xfrm>
            <a:off x="457200" y="357188"/>
            <a:ext cx="8229600" cy="1143000"/>
          </a:xfrm>
        </p:spPr>
        <p:txBody>
          <a:bodyPr/>
          <a:lstStyle/>
          <a:p>
            <a:pPr eaLnBrk="1" hangingPunct="1"/>
            <a:r>
              <a:rPr lang="da-DK" altLang="da-DK"/>
              <a:t>Sikkerheds og kontroludstyr:</a:t>
            </a:r>
          </a:p>
        </p:txBody>
      </p:sp>
      <p:sp>
        <p:nvSpPr>
          <p:cNvPr id="184323" name="Rectangle 3">
            <a:extLst>
              <a:ext uri="{FF2B5EF4-FFF2-40B4-BE49-F238E27FC236}">
                <a16:creationId xmlns:a16="http://schemas.microsoft.com/office/drawing/2014/main" id="{5B08B434-7129-8D9F-B5F9-6D127DDC4C0D}"/>
              </a:ext>
            </a:extLst>
          </p:cNvPr>
          <p:cNvSpPr>
            <a:spLocks noGrp="1" noChangeArrowheads="1"/>
          </p:cNvSpPr>
          <p:nvPr>
            <p:ph idx="1"/>
          </p:nvPr>
        </p:nvSpPr>
        <p:spPr>
          <a:xfrm>
            <a:off x="457200" y="1785938"/>
            <a:ext cx="7758113" cy="4667250"/>
          </a:xfrm>
        </p:spPr>
        <p:txBody>
          <a:bodyPr rtlCol="0" anchor="ctr">
            <a:normAutofit/>
          </a:bodyPr>
          <a:lstStyle/>
          <a:p>
            <a:pPr marL="274320" indent="-274320" eaLnBrk="1" fontAlgn="auto" hangingPunct="1">
              <a:lnSpc>
                <a:spcPct val="150000"/>
              </a:lnSpc>
              <a:spcAft>
                <a:spcPts val="0"/>
              </a:spcAft>
              <a:buClr>
                <a:schemeClr val="accent3"/>
              </a:buClr>
              <a:buFontTx/>
              <a:buNone/>
              <a:defRPr/>
            </a:pPr>
            <a:r>
              <a:rPr lang="da-DK" sz="2000" i="1" dirty="0"/>
              <a:t>   Termoelektrisk føler;</a:t>
            </a:r>
          </a:p>
          <a:p>
            <a:pPr marL="274320" indent="-274320" eaLnBrk="1" fontAlgn="auto" hangingPunct="1">
              <a:lnSpc>
                <a:spcPct val="150000"/>
              </a:lnSpc>
              <a:spcAft>
                <a:spcPts val="0"/>
              </a:spcAft>
              <a:buClr>
                <a:schemeClr val="accent3"/>
              </a:buClr>
              <a:buFont typeface="Wingdings 2"/>
              <a:buChar char=""/>
              <a:defRPr/>
            </a:pPr>
            <a:r>
              <a:rPr lang="da-DK" sz="2000" dirty="0"/>
              <a:t>Når to forskellige metaller, eller legeringer, forbindes elektrisk i to punkter med forskellige temperaturer, vil der opstå en spændingsforskel (elektromotorisk kraft).</a:t>
            </a:r>
          </a:p>
          <a:p>
            <a:pPr marL="274320" indent="-274320" eaLnBrk="1" fontAlgn="auto" hangingPunct="1">
              <a:lnSpc>
                <a:spcPct val="150000"/>
              </a:lnSpc>
              <a:spcAft>
                <a:spcPts val="0"/>
              </a:spcAft>
              <a:buClr>
                <a:schemeClr val="accent3"/>
              </a:buClr>
              <a:buFont typeface="Wingdings 2"/>
              <a:buChar char=""/>
              <a:defRPr/>
            </a:pPr>
            <a:r>
              <a:rPr lang="da-DK" sz="2000" dirty="0"/>
              <a:t>Dette udnyttes ved at placere den ene ende i flammen, og den anden ende i det halvautomatiske. Den opståede spændingsforskel er i stand til at holde en lille magnetindsats, men er ikke i stand til at tiltrække et holdeelement.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blinds(vertical)">
                                      <p:cBhvr>
                                        <p:cTn id="7" dur="1000"/>
                                        <p:tgtEl>
                                          <p:spTgt spid="184323">
                                            <p:txEl>
                                              <p:pRg st="0" end="0"/>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184323">
                                            <p:txEl>
                                              <p:pRg st="1" end="1"/>
                                            </p:txEl>
                                          </p:spTgt>
                                        </p:tgtEl>
                                        <p:attrNameLst>
                                          <p:attrName>style.visibility</p:attrName>
                                        </p:attrNameLst>
                                      </p:cBhvr>
                                      <p:to>
                                        <p:strVal val="visible"/>
                                      </p:to>
                                    </p:set>
                                    <p:animEffect transition="in" filter="blinds(vertical)">
                                      <p:cBhvr>
                                        <p:cTn id="10" dur="1000"/>
                                        <p:tgtEl>
                                          <p:spTgt spid="184323">
                                            <p:txEl>
                                              <p:pRg st="1" end="1"/>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184323">
                                            <p:txEl>
                                              <p:pRg st="2" end="2"/>
                                            </p:txEl>
                                          </p:spTgt>
                                        </p:tgtEl>
                                        <p:attrNameLst>
                                          <p:attrName>style.visibility</p:attrName>
                                        </p:attrNameLst>
                                      </p:cBhvr>
                                      <p:to>
                                        <p:strVal val="visible"/>
                                      </p:to>
                                    </p:set>
                                    <p:animEffect transition="in" filter="blinds(vertical)">
                                      <p:cBhvr>
                                        <p:cTn id="13" dur="1000"/>
                                        <p:tgtEl>
                                          <p:spTgt spid="184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954E3CA-43AD-CB3D-85CE-17E4103F37A2}"/>
              </a:ext>
            </a:extLst>
          </p:cNvPr>
          <p:cNvSpPr>
            <a:spLocks noGrp="1" noChangeArrowheads="1"/>
          </p:cNvSpPr>
          <p:nvPr>
            <p:ph type="title"/>
          </p:nvPr>
        </p:nvSpPr>
        <p:spPr/>
        <p:txBody>
          <a:bodyPr/>
          <a:lstStyle/>
          <a:p>
            <a:pPr eaLnBrk="1" hangingPunct="1"/>
            <a:r>
              <a:rPr lang="da-DK" altLang="da-DK"/>
              <a:t>Flammeovervågning:</a:t>
            </a:r>
          </a:p>
        </p:txBody>
      </p:sp>
      <p:sp>
        <p:nvSpPr>
          <p:cNvPr id="185348" name="Rectangle 4">
            <a:extLst>
              <a:ext uri="{FF2B5EF4-FFF2-40B4-BE49-F238E27FC236}">
                <a16:creationId xmlns:a16="http://schemas.microsoft.com/office/drawing/2014/main" id="{11E06E9B-E0AF-ECAE-5BE9-73E75343BC48}"/>
              </a:ext>
            </a:extLst>
          </p:cNvPr>
          <p:cNvSpPr>
            <a:spLocks noGrp="1" noChangeArrowheads="1"/>
          </p:cNvSpPr>
          <p:nvPr>
            <p:ph type="body" sz="half" idx="1"/>
          </p:nvPr>
        </p:nvSpPr>
        <p:spPr>
          <a:xfrm>
            <a:off x="457200" y="1600200"/>
            <a:ext cx="4762500" cy="4495800"/>
          </a:xfrm>
        </p:spPr>
        <p:txBody>
          <a:bodyPr anchor="ctr"/>
          <a:lstStyle/>
          <a:p>
            <a:pPr eaLnBrk="1" hangingPunct="1">
              <a:lnSpc>
                <a:spcPct val="150000"/>
              </a:lnSpc>
            </a:pPr>
            <a:r>
              <a:rPr lang="da-DK" altLang="da-DK" sz="2000" dirty="0"/>
              <a:t>Flammeovervågning  forhindrer, at der tilføres gas hvis vågeblusset (pilotflammen) ikke brænder.</a:t>
            </a:r>
          </a:p>
          <a:p>
            <a:pPr eaLnBrk="1" hangingPunct="1">
              <a:lnSpc>
                <a:spcPct val="150000"/>
              </a:lnSpc>
            </a:pPr>
            <a:r>
              <a:rPr lang="da-DK" altLang="da-DK" sz="2000" dirty="0"/>
              <a:t>Dette kaldes halvautomatiske systemer.</a:t>
            </a:r>
          </a:p>
          <a:p>
            <a:pPr eaLnBrk="1" hangingPunct="1">
              <a:lnSpc>
                <a:spcPct val="150000"/>
              </a:lnSpc>
            </a:pPr>
            <a:r>
              <a:rPr lang="da-DK" altLang="da-DK" sz="2000" dirty="0"/>
              <a:t>Der findes også helautomatiske systemer, der har elektrisk tænding og flammeovervågning.</a:t>
            </a:r>
          </a:p>
        </p:txBody>
      </p:sp>
      <p:pic>
        <p:nvPicPr>
          <p:cNvPr id="185350" name="Picture 6" descr="flamme1">
            <a:extLst>
              <a:ext uri="{FF2B5EF4-FFF2-40B4-BE49-F238E27FC236}">
                <a16:creationId xmlns:a16="http://schemas.microsoft.com/office/drawing/2014/main" id="{9417272E-0A8F-9D27-3B55-616B2E61A90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8138" y="1600200"/>
            <a:ext cx="2498725" cy="4495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185348">
                                            <p:txEl>
                                              <p:pRg st="0" end="0"/>
                                            </p:txEl>
                                          </p:spTgt>
                                        </p:tgtEl>
                                        <p:attrNameLst>
                                          <p:attrName>style.visibility</p:attrName>
                                        </p:attrNameLst>
                                      </p:cBhvr>
                                      <p:to>
                                        <p:strVal val="visible"/>
                                      </p:to>
                                    </p:set>
                                    <p:animEffect transition="in" filter="diamond(out)">
                                      <p:cBhvr>
                                        <p:cTn id="7" dur="1000"/>
                                        <p:tgtEl>
                                          <p:spTgt spid="185348">
                                            <p:txEl>
                                              <p:pRg st="0" end="0"/>
                                            </p:txEl>
                                          </p:spTgt>
                                        </p:tgtEl>
                                      </p:cBhvr>
                                    </p:animEffect>
                                  </p:childTnLst>
                                </p:cTn>
                              </p:par>
                              <p:par>
                                <p:cTn id="8" presetID="8" presetClass="entr" presetSubtype="32" fill="hold" nodeType="withEffect">
                                  <p:stCondLst>
                                    <p:cond delay="0"/>
                                  </p:stCondLst>
                                  <p:childTnLst>
                                    <p:set>
                                      <p:cBhvr>
                                        <p:cTn id="9" dur="1" fill="hold">
                                          <p:stCondLst>
                                            <p:cond delay="0"/>
                                          </p:stCondLst>
                                        </p:cTn>
                                        <p:tgtEl>
                                          <p:spTgt spid="185348">
                                            <p:txEl>
                                              <p:pRg st="1" end="1"/>
                                            </p:txEl>
                                          </p:spTgt>
                                        </p:tgtEl>
                                        <p:attrNameLst>
                                          <p:attrName>style.visibility</p:attrName>
                                        </p:attrNameLst>
                                      </p:cBhvr>
                                      <p:to>
                                        <p:strVal val="visible"/>
                                      </p:to>
                                    </p:set>
                                    <p:animEffect transition="in" filter="diamond(out)">
                                      <p:cBhvr>
                                        <p:cTn id="10" dur="1000"/>
                                        <p:tgtEl>
                                          <p:spTgt spid="185348">
                                            <p:txEl>
                                              <p:pRg st="1" end="1"/>
                                            </p:txEl>
                                          </p:spTgt>
                                        </p:tgtEl>
                                      </p:cBhvr>
                                    </p:animEffect>
                                  </p:childTnLst>
                                </p:cTn>
                              </p:par>
                              <p:par>
                                <p:cTn id="11" presetID="8" presetClass="entr" presetSubtype="32" fill="hold" nodeType="withEffect">
                                  <p:stCondLst>
                                    <p:cond delay="0"/>
                                  </p:stCondLst>
                                  <p:childTnLst>
                                    <p:set>
                                      <p:cBhvr>
                                        <p:cTn id="12" dur="1" fill="hold">
                                          <p:stCondLst>
                                            <p:cond delay="0"/>
                                          </p:stCondLst>
                                        </p:cTn>
                                        <p:tgtEl>
                                          <p:spTgt spid="185348">
                                            <p:txEl>
                                              <p:pRg st="2" end="2"/>
                                            </p:txEl>
                                          </p:spTgt>
                                        </p:tgtEl>
                                        <p:attrNameLst>
                                          <p:attrName>style.visibility</p:attrName>
                                        </p:attrNameLst>
                                      </p:cBhvr>
                                      <p:to>
                                        <p:strVal val="visible"/>
                                      </p:to>
                                    </p:set>
                                    <p:animEffect transition="in" filter="diamond(out)">
                                      <p:cBhvr>
                                        <p:cTn id="13" dur="1000"/>
                                        <p:tgtEl>
                                          <p:spTgt spid="185348">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85350"/>
                                        </p:tgtEl>
                                        <p:attrNameLst>
                                          <p:attrName>style.visibility</p:attrName>
                                        </p:attrNameLst>
                                      </p:cBhvr>
                                      <p:to>
                                        <p:strVal val="visible"/>
                                      </p:to>
                                    </p:set>
                                    <p:animEffect transition="in" filter="box(out)">
                                      <p:cBhvr>
                                        <p:cTn id="18" dur="1000"/>
                                        <p:tgtEl>
                                          <p:spTgt spid="185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0" name="Rectangle 6">
            <a:extLst>
              <a:ext uri="{FF2B5EF4-FFF2-40B4-BE49-F238E27FC236}">
                <a16:creationId xmlns:a16="http://schemas.microsoft.com/office/drawing/2014/main" id="{3D79DA8F-9ED9-70B2-2FEB-6F165A368A5D}"/>
              </a:ext>
            </a:extLst>
          </p:cNvPr>
          <p:cNvSpPr>
            <a:spLocks noGrp="1" noChangeArrowheads="1"/>
          </p:cNvSpPr>
          <p:nvPr>
            <p:ph type="title"/>
          </p:nvPr>
        </p:nvSpPr>
        <p:spPr>
          <a:xfrm>
            <a:off x="457200" y="357188"/>
            <a:ext cx="8229600" cy="1143000"/>
          </a:xfrm>
        </p:spPr>
        <p:txBody>
          <a:bodyPr rtlCol="0">
            <a:normAutofit/>
          </a:bodyPr>
          <a:lstStyle/>
          <a:p>
            <a:pPr eaLnBrk="1" fontAlgn="auto" hangingPunct="1">
              <a:spcAft>
                <a:spcPts val="0"/>
              </a:spcAft>
              <a:defRPr/>
            </a:pPr>
            <a:r>
              <a:rPr lang="da-DK" dirty="0">
                <a:effectLst>
                  <a:outerShdw blurRad="38100" dist="38100" dir="2700000" algn="tl">
                    <a:srgbClr val="C0C0C0"/>
                  </a:outerShdw>
                </a:effectLst>
              </a:rPr>
              <a:t> </a:t>
            </a:r>
            <a:r>
              <a:rPr lang="da-DK" sz="3200" dirty="0">
                <a:solidFill>
                  <a:schemeClr val="bg1"/>
                </a:solidFill>
                <a:effectLst>
                  <a:outerShdw blurRad="38100" dist="38100" dir="2700000" algn="tl">
                    <a:srgbClr val="C0C0C0"/>
                  </a:outerShdw>
                </a:effectLst>
              </a:rPr>
              <a:t>Komfurtilslutninger:</a:t>
            </a:r>
          </a:p>
        </p:txBody>
      </p:sp>
      <p:pic>
        <p:nvPicPr>
          <p:cNvPr id="190469" name="Picture 5" descr="scan0032">
            <a:extLst>
              <a:ext uri="{FF2B5EF4-FFF2-40B4-BE49-F238E27FC236}">
                <a16:creationId xmlns:a16="http://schemas.microsoft.com/office/drawing/2014/main" id="{163D296B-F67E-C9E5-C57F-12F91A0BAB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417638"/>
            <a:ext cx="4071938" cy="5354637"/>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190469"/>
                                        </p:tgtEl>
                                        <p:attrNameLst>
                                          <p:attrName>style.visibility</p:attrName>
                                        </p:attrNameLst>
                                      </p:cBhvr>
                                      <p:to>
                                        <p:strVal val="visible"/>
                                      </p:to>
                                    </p:set>
                                    <p:animEffect transition="in" filter="circle(out)">
                                      <p:cBhvr>
                                        <p:cTn id="7" dur="1000"/>
                                        <p:tgtEl>
                                          <p:spTgt spid="190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A67C4-8A0C-4FF2-9601-32F604ED00FB}"/>
              </a:ext>
            </a:extLst>
          </p:cNvPr>
          <p:cNvSpPr>
            <a:spLocks noGrp="1"/>
          </p:cNvSpPr>
          <p:nvPr>
            <p:ph type="title"/>
          </p:nvPr>
        </p:nvSpPr>
        <p:spPr>
          <a:xfrm>
            <a:off x="413148" y="1269207"/>
            <a:ext cx="2674143" cy="1498391"/>
          </a:xfrm>
        </p:spPr>
        <p:txBody>
          <a:bodyPr vert="horz" wrap="square" lIns="0" tIns="0" rIns="0" bIns="0" rtlCol="0" anchor="b" anchorCtr="0">
            <a:normAutofit/>
          </a:bodyPr>
          <a:lstStyle/>
          <a:p>
            <a:r>
              <a:rPr lang="en-US" dirty="0"/>
              <a:t>Gas </a:t>
            </a:r>
            <a:r>
              <a:rPr lang="en-US" dirty="0" err="1"/>
              <a:t>typer</a:t>
            </a:r>
            <a:endParaRPr lang="en-US" dirty="0"/>
          </a:p>
        </p:txBody>
      </p:sp>
      <p:pic>
        <p:nvPicPr>
          <p:cNvPr id="4" name="Pladsholder til indhold 3">
            <a:extLst>
              <a:ext uri="{FF2B5EF4-FFF2-40B4-BE49-F238E27FC236}">
                <a16:creationId xmlns:a16="http://schemas.microsoft.com/office/drawing/2014/main" id="{3BA3F212-5399-43A2-95F1-891808573621}"/>
              </a:ext>
            </a:extLst>
          </p:cNvPr>
          <p:cNvPicPr>
            <a:picLocks noGrp="1" noChangeAspect="1"/>
          </p:cNvPicPr>
          <p:nvPr>
            <p:ph idx="1"/>
          </p:nvPr>
        </p:nvPicPr>
        <p:blipFill rotWithShape="1">
          <a:blip r:embed="rId2"/>
          <a:srcRect r="-8" b="-8"/>
          <a:stretch/>
        </p:blipFill>
        <p:spPr>
          <a:xfrm>
            <a:off x="6688931" y="1304544"/>
            <a:ext cx="1697832" cy="1697832"/>
          </a:xfrm>
          <a:custGeom>
            <a:avLst/>
            <a:gdLst/>
            <a:ahLst/>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p:spPr>
      </p:pic>
      <p:sp>
        <p:nvSpPr>
          <p:cNvPr id="7" name="Tekstfelt 6">
            <a:extLst>
              <a:ext uri="{FF2B5EF4-FFF2-40B4-BE49-F238E27FC236}">
                <a16:creationId xmlns:a16="http://schemas.microsoft.com/office/drawing/2014/main" id="{C9CFCE3B-0AC1-4EFE-A927-9320E2C1DF83}"/>
              </a:ext>
            </a:extLst>
          </p:cNvPr>
          <p:cNvSpPr txBox="1"/>
          <p:nvPr/>
        </p:nvSpPr>
        <p:spPr>
          <a:xfrm>
            <a:off x="413148" y="2865230"/>
            <a:ext cx="2674144" cy="2561639"/>
          </a:xfrm>
          <a:prstGeom prst="rect">
            <a:avLst/>
          </a:prstGeom>
        </p:spPr>
        <p:txBody>
          <a:bodyPr vert="horz" wrap="square" lIns="0" tIns="0" rIns="0" bIns="0" rtlCol="0" anchor="t">
            <a:normAutofit/>
          </a:bodyPr>
          <a:lstStyle/>
          <a:p>
            <a:pPr indent="-171450">
              <a:lnSpc>
                <a:spcPct val="110000"/>
              </a:lnSpc>
              <a:spcAft>
                <a:spcPts val="600"/>
              </a:spcAft>
              <a:buFont typeface="Arial" panose="020B0604020202020204" pitchFamily="34" charset="0"/>
              <a:buChar char="•"/>
            </a:pPr>
            <a:r>
              <a:rPr lang="en-US" sz="1200" dirty="0" err="1">
                <a:solidFill>
                  <a:schemeClr val="tx1">
                    <a:alpha val="60000"/>
                  </a:schemeClr>
                </a:solidFill>
              </a:rPr>
              <a:t>Fossilt</a:t>
            </a:r>
            <a:r>
              <a:rPr lang="en-US" sz="1200" dirty="0">
                <a:solidFill>
                  <a:schemeClr val="tx1">
                    <a:alpha val="60000"/>
                  </a:schemeClr>
                </a:solidFill>
              </a:rPr>
              <a:t> </a:t>
            </a:r>
            <a:r>
              <a:rPr lang="en-US" sz="1200" dirty="0" err="1">
                <a:solidFill>
                  <a:schemeClr val="tx1">
                    <a:alpha val="60000"/>
                  </a:schemeClr>
                </a:solidFill>
              </a:rPr>
              <a:t>brændstof</a:t>
            </a:r>
            <a:endParaRPr lang="en-US" sz="1200" dirty="0">
              <a:solidFill>
                <a:schemeClr val="tx1">
                  <a:alpha val="60000"/>
                </a:schemeClr>
              </a:solidFill>
            </a:endParaRPr>
          </a:p>
          <a:p>
            <a:pPr indent="-171450">
              <a:lnSpc>
                <a:spcPct val="110000"/>
              </a:lnSpc>
              <a:spcAft>
                <a:spcPts val="600"/>
              </a:spcAft>
              <a:buFont typeface="Arial" panose="020B0604020202020204" pitchFamily="34" charset="0"/>
              <a:buChar char="•"/>
            </a:pPr>
            <a:r>
              <a:rPr lang="en-US" sz="1200" dirty="0">
                <a:solidFill>
                  <a:schemeClr val="tx1">
                    <a:alpha val="60000"/>
                  </a:schemeClr>
                </a:solidFill>
              </a:rPr>
              <a:t>Dansk </a:t>
            </a:r>
            <a:r>
              <a:rPr lang="en-US" sz="1200" dirty="0" err="1">
                <a:solidFill>
                  <a:schemeClr val="tx1">
                    <a:alpha val="60000"/>
                  </a:schemeClr>
                </a:solidFill>
              </a:rPr>
              <a:t>naturgasnet</a:t>
            </a:r>
            <a:r>
              <a:rPr lang="en-US" sz="1200" dirty="0">
                <a:solidFill>
                  <a:schemeClr val="tx1">
                    <a:alpha val="60000"/>
                  </a:schemeClr>
                </a:solidFill>
              </a:rPr>
              <a:t> 1-10-1984</a:t>
            </a:r>
          </a:p>
          <a:p>
            <a:pPr indent="-171450">
              <a:lnSpc>
                <a:spcPct val="110000"/>
              </a:lnSpc>
              <a:spcAft>
                <a:spcPts val="600"/>
              </a:spcAft>
              <a:buFont typeface="Arial" panose="020B0604020202020204" pitchFamily="34" charset="0"/>
              <a:buChar char="•"/>
            </a:pPr>
            <a:r>
              <a:rPr lang="en-US" sz="1200" dirty="0" err="1">
                <a:solidFill>
                  <a:schemeClr val="tx1">
                    <a:alpha val="60000"/>
                  </a:schemeClr>
                </a:solidFill>
              </a:rPr>
              <a:t>Består</a:t>
            </a:r>
            <a:r>
              <a:rPr lang="en-US" sz="1200" dirty="0">
                <a:solidFill>
                  <a:schemeClr val="tx1">
                    <a:alpha val="60000"/>
                  </a:schemeClr>
                </a:solidFill>
              </a:rPr>
              <a:t> </a:t>
            </a:r>
            <a:r>
              <a:rPr lang="en-US" sz="1200" dirty="0" err="1">
                <a:solidFill>
                  <a:schemeClr val="tx1">
                    <a:alpha val="60000"/>
                  </a:schemeClr>
                </a:solidFill>
              </a:rPr>
              <a:t>hovedsageligt</a:t>
            </a:r>
            <a:r>
              <a:rPr lang="en-US" sz="1200" dirty="0">
                <a:solidFill>
                  <a:schemeClr val="tx1">
                    <a:alpha val="60000"/>
                  </a:schemeClr>
                </a:solidFill>
              </a:rPr>
              <a:t> </a:t>
            </a:r>
            <a:r>
              <a:rPr lang="en-US" sz="1200" dirty="0" err="1">
                <a:solidFill>
                  <a:schemeClr val="tx1">
                    <a:alpha val="60000"/>
                  </a:schemeClr>
                </a:solidFill>
              </a:rPr>
              <a:t>af</a:t>
            </a:r>
            <a:r>
              <a:rPr lang="en-US" sz="1200" dirty="0">
                <a:solidFill>
                  <a:schemeClr val="tx1">
                    <a:alpha val="60000"/>
                  </a:schemeClr>
                </a:solidFill>
              </a:rPr>
              <a:t> </a:t>
            </a:r>
            <a:r>
              <a:rPr lang="en-US" sz="1200" dirty="0" err="1">
                <a:solidFill>
                  <a:schemeClr val="tx1">
                    <a:alpha val="60000"/>
                  </a:schemeClr>
                </a:solidFill>
              </a:rPr>
              <a:t>Metan</a:t>
            </a:r>
            <a:endParaRPr lang="en-US" sz="1200" dirty="0">
              <a:solidFill>
                <a:schemeClr val="tx1">
                  <a:alpha val="60000"/>
                </a:schemeClr>
              </a:solidFill>
            </a:endParaRPr>
          </a:p>
          <a:p>
            <a:pPr indent="-171450">
              <a:lnSpc>
                <a:spcPct val="110000"/>
              </a:lnSpc>
              <a:spcAft>
                <a:spcPts val="600"/>
              </a:spcAft>
              <a:buFont typeface="Arial" panose="020B0604020202020204" pitchFamily="34" charset="0"/>
              <a:buChar char="•"/>
            </a:pPr>
            <a:r>
              <a:rPr lang="en-US" sz="1200" dirty="0" err="1">
                <a:solidFill>
                  <a:schemeClr val="tx1">
                    <a:alpha val="60000"/>
                  </a:schemeClr>
                </a:solidFill>
              </a:rPr>
              <a:t>Propan</a:t>
            </a:r>
            <a:r>
              <a:rPr lang="en-US" sz="1200" dirty="0">
                <a:solidFill>
                  <a:schemeClr val="tx1">
                    <a:alpha val="60000"/>
                  </a:schemeClr>
                </a:solidFill>
              </a:rPr>
              <a:t> </a:t>
            </a:r>
            <a:r>
              <a:rPr lang="en-US" sz="1200" dirty="0" err="1">
                <a:solidFill>
                  <a:schemeClr val="tx1">
                    <a:alpha val="60000"/>
                  </a:schemeClr>
                </a:solidFill>
              </a:rPr>
              <a:t>og</a:t>
            </a:r>
            <a:r>
              <a:rPr lang="en-US" sz="1200" dirty="0">
                <a:solidFill>
                  <a:schemeClr val="tx1">
                    <a:alpha val="60000"/>
                  </a:schemeClr>
                </a:solidFill>
              </a:rPr>
              <a:t> </a:t>
            </a:r>
            <a:r>
              <a:rPr lang="en-US" sz="1200" dirty="0" err="1">
                <a:solidFill>
                  <a:schemeClr val="tx1">
                    <a:alpha val="60000"/>
                  </a:schemeClr>
                </a:solidFill>
              </a:rPr>
              <a:t>Butan</a:t>
            </a:r>
            <a:endParaRPr lang="en-US" sz="1200" dirty="0">
              <a:solidFill>
                <a:schemeClr val="tx1">
                  <a:alpha val="60000"/>
                </a:schemeClr>
              </a:solidFill>
            </a:endParaRPr>
          </a:p>
        </p:txBody>
      </p:sp>
      <p:pic>
        <p:nvPicPr>
          <p:cNvPr id="6" name="Billede 5">
            <a:extLst>
              <a:ext uri="{FF2B5EF4-FFF2-40B4-BE49-F238E27FC236}">
                <a16:creationId xmlns:a16="http://schemas.microsoft.com/office/drawing/2014/main" id="{13EF71AE-98A5-48AA-A1C5-CE96873C7894}"/>
              </a:ext>
            </a:extLst>
          </p:cNvPr>
          <p:cNvPicPr>
            <a:picLocks noChangeAspect="1"/>
          </p:cNvPicPr>
          <p:nvPr/>
        </p:nvPicPr>
        <p:blipFill rotWithShape="1">
          <a:blip r:embed="rId3"/>
          <a:srcRect l="28338" r="15661" b="-1"/>
          <a:stretch/>
        </p:blipFill>
        <p:spPr>
          <a:xfrm>
            <a:off x="4190809" y="2054828"/>
            <a:ext cx="2586419" cy="2586419"/>
          </a:xfrm>
          <a:custGeom>
            <a:avLst/>
            <a:gdLst/>
            <a:ahLst/>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p:spPr>
      </p:pic>
      <p:pic>
        <p:nvPicPr>
          <p:cNvPr id="5" name="Billede 4">
            <a:extLst>
              <a:ext uri="{FF2B5EF4-FFF2-40B4-BE49-F238E27FC236}">
                <a16:creationId xmlns:a16="http://schemas.microsoft.com/office/drawing/2014/main" id="{209144F1-A79F-443A-8E53-65CD37D62650}"/>
              </a:ext>
            </a:extLst>
          </p:cNvPr>
          <p:cNvPicPr>
            <a:picLocks noChangeAspect="1"/>
          </p:cNvPicPr>
          <p:nvPr/>
        </p:nvPicPr>
        <p:blipFill rotWithShape="1">
          <a:blip r:embed="rId4"/>
          <a:srcRect l="6676" r="26780" b="3"/>
          <a:stretch/>
        </p:blipFill>
        <p:spPr>
          <a:xfrm>
            <a:off x="6818709" y="3350800"/>
            <a:ext cx="2202657" cy="2202657"/>
          </a:xfrm>
          <a:custGeom>
            <a:avLst/>
            <a:gdLst/>
            <a:ahLst/>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p:spPr>
      </p:pic>
    </p:spTree>
    <p:extLst>
      <p:ext uri="{BB962C8B-B14F-4D97-AF65-F5344CB8AC3E}">
        <p14:creationId xmlns:p14="http://schemas.microsoft.com/office/powerpoint/2010/main" val="1790331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94B3487D-9726-68F9-41A8-3BCF8C70DB72}"/>
              </a:ext>
            </a:extLst>
          </p:cNvPr>
          <p:cNvSpPr>
            <a:spLocks noGrp="1"/>
          </p:cNvSpPr>
          <p:nvPr>
            <p:ph type="title"/>
          </p:nvPr>
        </p:nvSpPr>
        <p:spPr/>
        <p:txBody>
          <a:bodyPr/>
          <a:lstStyle/>
          <a:p>
            <a:pPr eaLnBrk="1" hangingPunct="1"/>
            <a:r>
              <a:rPr lang="da-DK" altLang="da-DK"/>
              <a:t>Tæthedsprøve!</a:t>
            </a:r>
          </a:p>
        </p:txBody>
      </p:sp>
      <p:sp>
        <p:nvSpPr>
          <p:cNvPr id="26627" name="Pladsholder til indhold 2">
            <a:extLst>
              <a:ext uri="{FF2B5EF4-FFF2-40B4-BE49-F238E27FC236}">
                <a16:creationId xmlns:a16="http://schemas.microsoft.com/office/drawing/2014/main" id="{85ED7ED2-E583-A3C7-B1F7-A194E993107F}"/>
              </a:ext>
            </a:extLst>
          </p:cNvPr>
          <p:cNvSpPr>
            <a:spLocks noGrp="1"/>
          </p:cNvSpPr>
          <p:nvPr>
            <p:ph idx="1"/>
          </p:nvPr>
        </p:nvSpPr>
        <p:spPr/>
        <p:txBody>
          <a:bodyPr anchor="ctr"/>
          <a:lstStyle/>
          <a:p>
            <a:pPr eaLnBrk="1" hangingPunct="1">
              <a:lnSpc>
                <a:spcPct val="150000"/>
              </a:lnSpc>
            </a:pPr>
            <a:r>
              <a:rPr lang="da-DK" altLang="da-DK" sz="2000" b="1" dirty="0"/>
              <a:t>Tæthedsprøve af gasinstallation</a:t>
            </a:r>
            <a:r>
              <a:rPr lang="da-DK" altLang="da-DK" sz="2000" dirty="0"/>
              <a:t> </a:t>
            </a:r>
            <a:br>
              <a:rPr lang="da-DK" altLang="da-DK" sz="2000" dirty="0"/>
            </a:br>
            <a:r>
              <a:rPr lang="da-DK" altLang="da-DK" sz="2000" dirty="0"/>
              <a:t>Husledninger frem til de gasforbrugende apparaters afspærringsindretning tæthedsprøves ved med luft at sætte prøvetryk på 150 mbar på installationen. </a:t>
            </a:r>
            <a:endParaRPr lang="da-DK" altLang="da-DK"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249C6C1A-1E87-4C58-896A-35A7BD47F518}"/>
              </a:ext>
            </a:extLst>
          </p:cNvPr>
          <p:cNvSpPr>
            <a:spLocks noGrp="1"/>
          </p:cNvSpPr>
          <p:nvPr>
            <p:ph type="title"/>
          </p:nvPr>
        </p:nvSpPr>
        <p:spPr/>
        <p:txBody>
          <a:bodyPr/>
          <a:lstStyle/>
          <a:p>
            <a:pPr eaLnBrk="1" hangingPunct="1"/>
            <a:r>
              <a:rPr lang="da-DK" altLang="da-DK"/>
              <a:t>Trykprøvning!</a:t>
            </a:r>
          </a:p>
        </p:txBody>
      </p:sp>
      <p:sp>
        <p:nvSpPr>
          <p:cNvPr id="27651" name="Pladsholder til indhold 2">
            <a:extLst>
              <a:ext uri="{FF2B5EF4-FFF2-40B4-BE49-F238E27FC236}">
                <a16:creationId xmlns:a16="http://schemas.microsoft.com/office/drawing/2014/main" id="{8A7047B4-F06A-88A4-63B1-379D8F1C3AF2}"/>
              </a:ext>
            </a:extLst>
          </p:cNvPr>
          <p:cNvSpPr>
            <a:spLocks noGrp="1"/>
          </p:cNvSpPr>
          <p:nvPr>
            <p:ph idx="1"/>
          </p:nvPr>
        </p:nvSpPr>
        <p:spPr/>
        <p:txBody>
          <a:bodyPr anchor="ctr"/>
          <a:lstStyle/>
          <a:p>
            <a:pPr eaLnBrk="1" hangingPunct="1">
              <a:lnSpc>
                <a:spcPct val="150000"/>
              </a:lnSpc>
            </a:pPr>
            <a:r>
              <a:rPr lang="da-DK" altLang="da-DK" sz="2000"/>
              <a:t>I forbindelse med arbejde på eksisterende installationer kan gasleverandøren tillade, at tæthedsprøven udføres med et lavere prøvetryk, dog mindst 30 mbar for 1. gasfamilie, 50 mbar for 2. gasfamilie og 70 mbar for 3. gasfamilie.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a:extLst>
              <a:ext uri="{FF2B5EF4-FFF2-40B4-BE49-F238E27FC236}">
                <a16:creationId xmlns:a16="http://schemas.microsoft.com/office/drawing/2014/main" id="{0CEFB766-817C-7290-BC0D-87D97906B789}"/>
              </a:ext>
            </a:extLst>
          </p:cNvPr>
          <p:cNvSpPr>
            <a:spLocks noGrp="1"/>
          </p:cNvSpPr>
          <p:nvPr>
            <p:ph type="title"/>
          </p:nvPr>
        </p:nvSpPr>
        <p:spPr/>
        <p:txBody>
          <a:bodyPr/>
          <a:lstStyle/>
          <a:p>
            <a:pPr eaLnBrk="1" hangingPunct="1"/>
            <a:r>
              <a:rPr lang="da-DK" altLang="da-DK"/>
              <a:t>Tæthedsprøvning!</a:t>
            </a:r>
          </a:p>
        </p:txBody>
      </p:sp>
      <p:sp>
        <p:nvSpPr>
          <p:cNvPr id="28675" name="Pladsholder til indhold 2">
            <a:extLst>
              <a:ext uri="{FF2B5EF4-FFF2-40B4-BE49-F238E27FC236}">
                <a16:creationId xmlns:a16="http://schemas.microsoft.com/office/drawing/2014/main" id="{DF09A175-470B-5562-1BD9-5BF3982EEF61}"/>
              </a:ext>
            </a:extLst>
          </p:cNvPr>
          <p:cNvSpPr>
            <a:spLocks noGrp="1"/>
          </p:cNvSpPr>
          <p:nvPr>
            <p:ph idx="1"/>
          </p:nvPr>
        </p:nvSpPr>
        <p:spPr/>
        <p:txBody>
          <a:bodyPr anchor="ctr"/>
          <a:lstStyle/>
          <a:p>
            <a:pPr eaLnBrk="1" hangingPunct="1">
              <a:lnSpc>
                <a:spcPct val="150000"/>
              </a:lnSpc>
            </a:pPr>
            <a:r>
              <a:rPr lang="da-DK" altLang="da-DK" sz="2000"/>
              <a:t>Installationen anses for tæt, hvis trykket efter en stabiliseringsperiode på 5 min. ikke falder i de efterfølgende 5 min. Eventuelle utætheder på installationen opspores ved overpensling med sæbevand eller lignende, eller hvor der er gas i ledningssystemet med gassporeapparat, </a:t>
            </a:r>
            <a:r>
              <a:rPr lang="da-DK" altLang="da-DK" sz="2000" i="1" u="sng"/>
              <a:t>men aldrig med åben flamme.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tæthed">
            <a:extLst>
              <a:ext uri="{FF2B5EF4-FFF2-40B4-BE49-F238E27FC236}">
                <a16:creationId xmlns:a16="http://schemas.microsoft.com/office/drawing/2014/main" id="{2475771A-4318-A883-40D3-A6F985708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142875"/>
            <a:ext cx="6238875"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checkerboard(across)">
                                      <p:cBhvr>
                                        <p:cTn id="7"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5F678D8-CEFC-587D-456F-0F9328BBFF26}"/>
              </a:ext>
            </a:extLst>
          </p:cNvPr>
          <p:cNvSpPr>
            <a:spLocks noGrp="1" noChangeArrowheads="1"/>
          </p:cNvSpPr>
          <p:nvPr>
            <p:ph type="title"/>
          </p:nvPr>
        </p:nvSpPr>
        <p:spPr/>
        <p:txBody>
          <a:bodyPr/>
          <a:lstStyle/>
          <a:p>
            <a:pPr eaLnBrk="1" hangingPunct="1"/>
            <a:r>
              <a:rPr lang="da-DK" altLang="da-DK"/>
              <a:t>Frisklufttilførsel!</a:t>
            </a:r>
          </a:p>
        </p:txBody>
      </p:sp>
      <p:sp>
        <p:nvSpPr>
          <p:cNvPr id="30723" name="Rectangle 3">
            <a:extLst>
              <a:ext uri="{FF2B5EF4-FFF2-40B4-BE49-F238E27FC236}">
                <a16:creationId xmlns:a16="http://schemas.microsoft.com/office/drawing/2014/main" id="{38474832-19DE-4F6C-6A58-A4B23F45F5A5}"/>
              </a:ext>
            </a:extLst>
          </p:cNvPr>
          <p:cNvSpPr>
            <a:spLocks noGrp="1" noChangeArrowheads="1"/>
          </p:cNvSpPr>
          <p:nvPr>
            <p:ph idx="1"/>
          </p:nvPr>
        </p:nvSpPr>
        <p:spPr/>
        <p:txBody>
          <a:bodyPr anchor="ctr">
            <a:normAutofit fontScale="85000" lnSpcReduction="10000"/>
          </a:bodyPr>
          <a:lstStyle/>
          <a:p>
            <a:pPr eaLnBrk="1" hangingPunct="1">
              <a:lnSpc>
                <a:spcPct val="150000"/>
              </a:lnSpc>
            </a:pPr>
            <a:r>
              <a:rPr lang="da-DK" altLang="da-DK" sz="2000" b="1"/>
              <a:t>Generelt</a:t>
            </a:r>
          </a:p>
          <a:p>
            <a:pPr eaLnBrk="1" hangingPunct="1">
              <a:lnSpc>
                <a:spcPct val="150000"/>
              </a:lnSpc>
              <a:buFont typeface="Wingdings" panose="05000000000000000000" pitchFamily="2" charset="2"/>
              <a:buNone/>
            </a:pPr>
            <a:r>
              <a:rPr lang="da-DK" altLang="da-DK" sz="2000"/>
              <a:t>a) Opstillingsrum for gasforbrugende apparater med </a:t>
            </a:r>
            <a:r>
              <a:rPr lang="da-DK" altLang="da-DK" sz="2000" i="1"/>
              <a:t>åbent </a:t>
            </a:r>
            <a:r>
              <a:rPr lang="da-DK" altLang="da-DK" sz="2000"/>
              <a:t>forbrændingskammer skal tilføres tilstrækkeligt frisk luft til sikring af den korrekte forbrænding af gassen. Hvor der kræves åbninger for friskluft i ydermure skal åbningerne forsynes med rist eller net og placeres mindst 0,3 m over terræn. Monteret regulatorskab skal mindst have en vandret afstand på 0,2 m og en lodret afstand på 1 m (fig. 32) til åbninger for frisklufttilførsel.</a:t>
            </a:r>
          </a:p>
          <a:p>
            <a:pPr eaLnBrk="1" hangingPunct="1">
              <a:lnSpc>
                <a:spcPct val="80000"/>
              </a:lnSpc>
              <a:buFont typeface="Wingdings" panose="05000000000000000000" pitchFamily="2" charset="2"/>
              <a:buNone/>
            </a:pPr>
            <a:endParaRPr lang="da-DK" altLang="da-DK" sz="2400"/>
          </a:p>
          <a:p>
            <a:pPr eaLnBrk="1" hangingPunct="1">
              <a:lnSpc>
                <a:spcPct val="80000"/>
              </a:lnSpc>
              <a:buFont typeface="Wingdings" panose="05000000000000000000" pitchFamily="2" charset="2"/>
              <a:buNone/>
            </a:pPr>
            <a:endParaRPr lang="da-DK" altLang="da-DK" sz="24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a:extLst>
              <a:ext uri="{FF2B5EF4-FFF2-40B4-BE49-F238E27FC236}">
                <a16:creationId xmlns:a16="http://schemas.microsoft.com/office/drawing/2014/main" id="{AAAD317F-6883-100F-C388-24506414569D}"/>
              </a:ext>
            </a:extLst>
          </p:cNvPr>
          <p:cNvSpPr>
            <a:spLocks noGrp="1"/>
          </p:cNvSpPr>
          <p:nvPr>
            <p:ph type="title"/>
          </p:nvPr>
        </p:nvSpPr>
        <p:spPr/>
        <p:txBody>
          <a:bodyPr/>
          <a:lstStyle/>
          <a:p>
            <a:pPr eaLnBrk="1" hangingPunct="1"/>
            <a:r>
              <a:rPr lang="da-DK" altLang="da-DK"/>
              <a:t>Frisklufttilførsel!</a:t>
            </a:r>
          </a:p>
        </p:txBody>
      </p:sp>
      <p:sp>
        <p:nvSpPr>
          <p:cNvPr id="31747" name="Pladsholder til indhold 2">
            <a:extLst>
              <a:ext uri="{FF2B5EF4-FFF2-40B4-BE49-F238E27FC236}">
                <a16:creationId xmlns:a16="http://schemas.microsoft.com/office/drawing/2014/main" id="{4707E768-9998-528E-5421-057464E082A3}"/>
              </a:ext>
            </a:extLst>
          </p:cNvPr>
          <p:cNvSpPr>
            <a:spLocks noGrp="1"/>
          </p:cNvSpPr>
          <p:nvPr>
            <p:ph idx="1"/>
          </p:nvPr>
        </p:nvSpPr>
        <p:spPr/>
        <p:txBody>
          <a:bodyPr anchor="ctr"/>
          <a:lstStyle/>
          <a:p>
            <a:pPr marL="0" indent="0" eaLnBrk="1" hangingPunct="1">
              <a:lnSpc>
                <a:spcPct val="150000"/>
              </a:lnSpc>
              <a:buFont typeface="Wingdings" panose="05000000000000000000" pitchFamily="2" charset="2"/>
              <a:buNone/>
            </a:pPr>
            <a:r>
              <a:rPr lang="da-DK" altLang="da-DK" sz="2000"/>
              <a:t>b) For gasforbrugende apparater med lukket forbrændingskammer gælder ingen krav til opstillingsrummet størrelse, frisklufttilførsel eller rumaftræk, jfr. dog afsnit 4.5.3. om rum under terræn.</a:t>
            </a:r>
          </a:p>
          <a:p>
            <a:pPr marL="0" indent="0" eaLnBrk="1" hangingPunct="1">
              <a:lnSpc>
                <a:spcPct val="150000"/>
              </a:lnSpc>
              <a:buFont typeface="Wingdings" panose="05000000000000000000" pitchFamily="2" charset="2"/>
              <a:buNone/>
            </a:pPr>
            <a:endParaRPr lang="da-DK" altLang="da-DK" sz="20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C101CC4-D819-F5BC-8E45-F2C8E7159434}"/>
              </a:ext>
            </a:extLst>
          </p:cNvPr>
          <p:cNvSpPr>
            <a:spLocks noGrp="1" noChangeArrowheads="1"/>
          </p:cNvSpPr>
          <p:nvPr>
            <p:ph type="title"/>
          </p:nvPr>
        </p:nvSpPr>
        <p:spPr/>
        <p:txBody>
          <a:bodyPr/>
          <a:lstStyle/>
          <a:p>
            <a:pPr eaLnBrk="1" hangingPunct="1"/>
            <a:r>
              <a:rPr lang="da-DK" altLang="da-DK"/>
              <a:t>Frisklufttilførsel!</a:t>
            </a:r>
          </a:p>
        </p:txBody>
      </p:sp>
      <p:sp>
        <p:nvSpPr>
          <p:cNvPr id="36867" name="Rectangle 3">
            <a:extLst>
              <a:ext uri="{FF2B5EF4-FFF2-40B4-BE49-F238E27FC236}">
                <a16:creationId xmlns:a16="http://schemas.microsoft.com/office/drawing/2014/main" id="{A281FB78-3D9B-786B-7148-D1E4B5732929}"/>
              </a:ext>
            </a:extLst>
          </p:cNvPr>
          <p:cNvSpPr>
            <a:spLocks noGrp="1" noChangeArrowheads="1"/>
          </p:cNvSpPr>
          <p:nvPr>
            <p:ph idx="1"/>
          </p:nvPr>
        </p:nvSpPr>
        <p:spPr>
          <a:xfrm>
            <a:off x="457200" y="1268413"/>
            <a:ext cx="8229600" cy="4862512"/>
          </a:xfrm>
        </p:spPr>
        <p:txBody>
          <a:bodyPr rtlCol="0">
            <a:normAutofit fontScale="92500" lnSpcReduction="20000"/>
          </a:bodyPr>
          <a:lstStyle/>
          <a:p>
            <a:pPr eaLnBrk="1" fontAlgn="auto" hangingPunct="1">
              <a:lnSpc>
                <a:spcPct val="150000"/>
              </a:lnSpc>
              <a:spcAft>
                <a:spcPts val="0"/>
              </a:spcAft>
              <a:defRPr/>
            </a:pPr>
            <a:r>
              <a:rPr lang="da-DK" altLang="da-DK" sz="2000" b="1" dirty="0"/>
              <a:t>4.4.2. Beregning af frisklufttilførselen</a:t>
            </a:r>
          </a:p>
          <a:p>
            <a:pPr eaLnBrk="1" fontAlgn="auto" hangingPunct="1">
              <a:lnSpc>
                <a:spcPct val="150000"/>
              </a:lnSpc>
              <a:spcAft>
                <a:spcPts val="0"/>
              </a:spcAft>
              <a:buFont typeface="Wingdings" panose="05000000000000000000" pitchFamily="2" charset="2"/>
              <a:buNone/>
              <a:defRPr/>
            </a:pPr>
            <a:r>
              <a:rPr lang="da-DK" altLang="da-DK" sz="2000" dirty="0"/>
              <a:t>a) For rum, hvor de gasforbrugende apparater har en samlet tilslutningsværdi &lt; 0,25 kW pr. m³ rum, stilles ingen krav til friskluft-tilførsel.</a:t>
            </a:r>
          </a:p>
          <a:p>
            <a:pPr eaLnBrk="1" fontAlgn="auto" hangingPunct="1">
              <a:lnSpc>
                <a:spcPct val="150000"/>
              </a:lnSpc>
              <a:spcAft>
                <a:spcPts val="0"/>
              </a:spcAft>
              <a:buFont typeface="Wingdings" panose="05000000000000000000" pitchFamily="2" charset="2"/>
              <a:buNone/>
              <a:defRPr/>
            </a:pPr>
            <a:r>
              <a:rPr lang="da-DK" altLang="da-DK" sz="2000" dirty="0"/>
              <a:t>b) For rum, hvor de gasforbrugende apparater har en samlet tilslutningsværdi &gt; 0,25 kW pr. m³ og derover kræves frisk-lufttilførsel på en eller flere af følgende måder; Åbning fra det fri, fremføring af luftkanal fra det fra, åbning fra naborum.</a:t>
            </a:r>
          </a:p>
          <a:p>
            <a:pPr eaLnBrk="1" fontAlgn="auto" hangingPunct="1">
              <a:lnSpc>
                <a:spcPct val="150000"/>
              </a:lnSpc>
              <a:spcAft>
                <a:spcPts val="0"/>
              </a:spcAft>
              <a:buFont typeface="Wingdings" panose="05000000000000000000" pitchFamily="2" charset="2"/>
              <a:buNone/>
              <a:defRPr/>
            </a:pPr>
            <a:r>
              <a:rPr lang="da-DK" altLang="da-DK" sz="2000" dirty="0"/>
              <a:t>c) Størrelsen af friskluftåbningen afhænger af den samlede tilslutningsværdi i kW for alle de i pågældende rum installerede apparater med åbent forbrændingskammer.</a:t>
            </a:r>
          </a:p>
          <a:p>
            <a:pPr eaLnBrk="1" fontAlgn="auto" hangingPunct="1">
              <a:spcAft>
                <a:spcPts val="0"/>
              </a:spcAft>
              <a:buFont typeface="Wingdings" panose="05000000000000000000" pitchFamily="2" charset="2"/>
              <a:buNone/>
              <a:defRPr/>
            </a:pPr>
            <a:endParaRPr lang="da-DK" altLang="da-DK" sz="2400" dirty="0"/>
          </a:p>
          <a:p>
            <a:pPr eaLnBrk="1" fontAlgn="auto" hangingPunct="1">
              <a:spcAft>
                <a:spcPts val="0"/>
              </a:spcAft>
              <a:buFont typeface="Wingdings" panose="05000000000000000000" pitchFamily="2" charset="2"/>
              <a:buNone/>
              <a:defRPr/>
            </a:pPr>
            <a:endParaRPr lang="da-DK" altLang="da-DK"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id="{6D97E3FE-160B-DF81-7B82-0BE99C85FD67}"/>
              </a:ext>
            </a:extLst>
          </p:cNvPr>
          <p:cNvSpPr>
            <a:spLocks noGrp="1" noChangeArrowheads="1"/>
          </p:cNvSpPr>
          <p:nvPr>
            <p:ph type="title"/>
          </p:nvPr>
        </p:nvSpPr>
        <p:spPr/>
        <p:txBody>
          <a:bodyPr/>
          <a:lstStyle/>
          <a:p>
            <a:pPr eaLnBrk="1" hangingPunct="1"/>
            <a:r>
              <a:rPr lang="da-DK" altLang="da-DK"/>
              <a:t>Frisklufttilførsel!</a:t>
            </a:r>
          </a:p>
        </p:txBody>
      </p:sp>
      <p:sp>
        <p:nvSpPr>
          <p:cNvPr id="37891" name="Rectangle 6">
            <a:extLst>
              <a:ext uri="{FF2B5EF4-FFF2-40B4-BE49-F238E27FC236}">
                <a16:creationId xmlns:a16="http://schemas.microsoft.com/office/drawing/2014/main" id="{DFE7C463-9109-6639-EC92-64C2413EA69D}"/>
              </a:ext>
            </a:extLst>
          </p:cNvPr>
          <p:cNvSpPr>
            <a:spLocks noGrp="1" noChangeArrowheads="1"/>
          </p:cNvSpPr>
          <p:nvPr>
            <p:ph idx="1"/>
          </p:nvPr>
        </p:nvSpPr>
        <p:spPr/>
        <p:txBody>
          <a:bodyPr rtlCol="0" anchor="ctr">
            <a:normAutofit fontScale="85000" lnSpcReduction="20000"/>
          </a:bodyPr>
          <a:lstStyle/>
          <a:p>
            <a:pPr eaLnBrk="1" fontAlgn="auto" hangingPunct="1">
              <a:lnSpc>
                <a:spcPct val="150000"/>
              </a:lnSpc>
              <a:spcAft>
                <a:spcPts val="0"/>
              </a:spcAft>
              <a:buFont typeface="Wingdings" panose="05000000000000000000" pitchFamily="2" charset="2"/>
              <a:buNone/>
              <a:defRPr/>
            </a:pPr>
            <a:r>
              <a:rPr lang="da-DK" altLang="da-DK" sz="2400"/>
              <a:t>d</a:t>
            </a:r>
            <a:r>
              <a:rPr lang="da-DK" altLang="da-DK" sz="2000"/>
              <a:t>) For køkken og bryggers med et rumfang af mindst 15 m3 hørende til beboelser gælder, uanset bestemmelsen i b), at såfremt der kun installeres gaskomfur, løse gasapparater eller kogebord samt gaskøleskab og gaslygter, stilles ingen krav til frisklufttilførselen.</a:t>
            </a:r>
          </a:p>
          <a:p>
            <a:pPr eaLnBrk="1" fontAlgn="auto" hangingPunct="1">
              <a:lnSpc>
                <a:spcPct val="150000"/>
              </a:lnSpc>
              <a:spcAft>
                <a:spcPts val="0"/>
              </a:spcAft>
              <a:buFont typeface="Wingdings" panose="05000000000000000000" pitchFamily="2" charset="2"/>
              <a:buNone/>
              <a:defRPr/>
            </a:pPr>
            <a:endParaRPr lang="da-DK" altLang="da-DK" sz="2000"/>
          </a:p>
          <a:p>
            <a:pPr eaLnBrk="1" fontAlgn="auto" hangingPunct="1">
              <a:lnSpc>
                <a:spcPct val="150000"/>
              </a:lnSpc>
              <a:spcAft>
                <a:spcPts val="0"/>
              </a:spcAft>
              <a:buFont typeface="Wingdings" panose="05000000000000000000" pitchFamily="2" charset="2"/>
              <a:buNone/>
              <a:defRPr/>
            </a:pPr>
            <a:r>
              <a:rPr lang="da-DK" altLang="da-DK" sz="2000"/>
              <a:t>e) Gasleverandøren kan i konkrete tilfælde, eksempelvis ved gasinstallationeri børnehaver, skoler eller lignende, stille skærpede krav til frisklufttilførselen.</a:t>
            </a:r>
          </a:p>
          <a:p>
            <a:pPr eaLnBrk="1" fontAlgn="auto" hangingPunct="1">
              <a:spcAft>
                <a:spcPts val="0"/>
              </a:spcAft>
              <a:buFont typeface="Wingdings" panose="05000000000000000000" pitchFamily="2" charset="2"/>
              <a:buNone/>
              <a:defRPr/>
            </a:pPr>
            <a:r>
              <a:rPr lang="da-DK" altLang="da-DK" sz="2400"/>
              <a:t>.</a:t>
            </a:r>
          </a:p>
          <a:p>
            <a:pPr eaLnBrk="1" fontAlgn="auto" hangingPunct="1">
              <a:spcAft>
                <a:spcPts val="0"/>
              </a:spcAft>
              <a:buFont typeface="Wingdings" panose="05000000000000000000" pitchFamily="2" charset="2"/>
              <a:buNone/>
              <a:defRPr/>
            </a:pPr>
            <a:endParaRPr lang="da-DK" altLang="da-DK" sz="2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DD5A7C5-8B43-A061-FA5D-1E03DEA839DC}"/>
              </a:ext>
            </a:extLst>
          </p:cNvPr>
          <p:cNvSpPr>
            <a:spLocks noGrp="1" noChangeArrowheads="1"/>
          </p:cNvSpPr>
          <p:nvPr>
            <p:ph type="title"/>
          </p:nvPr>
        </p:nvSpPr>
        <p:spPr/>
        <p:txBody>
          <a:bodyPr/>
          <a:lstStyle/>
          <a:p>
            <a:pPr eaLnBrk="1" hangingPunct="1"/>
            <a:r>
              <a:rPr lang="da-DK" altLang="da-DK"/>
              <a:t>Frisklufttilførsel!</a:t>
            </a:r>
          </a:p>
        </p:txBody>
      </p:sp>
      <p:sp>
        <p:nvSpPr>
          <p:cNvPr id="34819" name="Rectangle 3">
            <a:extLst>
              <a:ext uri="{FF2B5EF4-FFF2-40B4-BE49-F238E27FC236}">
                <a16:creationId xmlns:a16="http://schemas.microsoft.com/office/drawing/2014/main" id="{77F7BA55-768A-7AF4-B74F-CC36F1C348F3}"/>
              </a:ext>
            </a:extLst>
          </p:cNvPr>
          <p:cNvSpPr>
            <a:spLocks noGrp="1" noChangeArrowheads="1"/>
          </p:cNvSpPr>
          <p:nvPr>
            <p:ph idx="1"/>
          </p:nvPr>
        </p:nvSpPr>
        <p:spPr/>
        <p:txBody>
          <a:bodyPr>
            <a:normAutofit fontScale="77500" lnSpcReduction="20000"/>
          </a:bodyPr>
          <a:lstStyle/>
          <a:p>
            <a:pPr marL="381000" indent="-381000" eaLnBrk="1" hangingPunct="1">
              <a:lnSpc>
                <a:spcPct val="150000"/>
              </a:lnSpc>
            </a:pPr>
            <a:r>
              <a:rPr lang="da-DK" altLang="da-DK" sz="2000" b="1"/>
              <a:t>Frisklufttilførsel fra naborum</a:t>
            </a:r>
          </a:p>
          <a:p>
            <a:pPr marL="381000" indent="-381000" eaLnBrk="1" hangingPunct="1">
              <a:lnSpc>
                <a:spcPct val="150000"/>
              </a:lnSpc>
              <a:buFont typeface="Wingdings" panose="05000000000000000000" pitchFamily="2" charset="2"/>
              <a:buNone/>
            </a:pPr>
            <a:r>
              <a:rPr lang="da-DK" altLang="da-DK" sz="2000"/>
              <a:t>a)  Friskluft til opstillingsrum for gasforbrugende apparater med åbent forbrændingskammer kan tilføres via naborum eller underliggende rum, herunder krybekældre (gælder ikke ved F-gas), hvis </a:t>
            </a:r>
            <a:r>
              <a:rPr lang="da-DK" altLang="da-DK" sz="2000" i="1"/>
              <a:t>enten </a:t>
            </a:r>
            <a:r>
              <a:rPr lang="da-DK" altLang="da-DK" sz="2000"/>
              <a:t>der etableres fri åbning til naborum med en størrelse som anført i tabel 4-3, og den samlede tilslutningsværdi er &lt; 0,25 kW/m3 rum, når såvel opstillingsrummet som naborummet medregnes, </a:t>
            </a:r>
            <a:r>
              <a:rPr lang="da-DK" altLang="da-DK" sz="2000" i="1"/>
              <a:t>eller </a:t>
            </a:r>
            <a:r>
              <a:rPr lang="da-DK" altLang="da-DK" sz="2000"/>
              <a:t>naborummet forsynes med friskluftåbning, jfr. tabel 4-2, og der etableres en åbning til naborum med en fri arealstørrelse som anført i tabel 4-3.</a:t>
            </a:r>
          </a:p>
          <a:p>
            <a:pPr marL="381000" indent="-381000" eaLnBrk="1" hangingPunct="1">
              <a:lnSpc>
                <a:spcPct val="80000"/>
              </a:lnSpc>
              <a:buFont typeface="Wingdings" panose="05000000000000000000" pitchFamily="2" charset="2"/>
              <a:buNone/>
            </a:pPr>
            <a:endParaRPr lang="da-DK" altLang="da-DK" sz="2000"/>
          </a:p>
          <a:p>
            <a:pPr marL="381000" indent="-381000" eaLnBrk="1" hangingPunct="1">
              <a:lnSpc>
                <a:spcPct val="80000"/>
              </a:lnSpc>
              <a:buFont typeface="Wingdings" panose="05000000000000000000" pitchFamily="2" charset="2"/>
              <a:buNone/>
            </a:pPr>
            <a:endParaRPr lang="da-DK" altLang="da-DK" sz="20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71AC9BE7-479E-475A-42A4-EF77C0B59529}"/>
              </a:ext>
            </a:extLst>
          </p:cNvPr>
          <p:cNvSpPr>
            <a:spLocks noGrp="1"/>
          </p:cNvSpPr>
          <p:nvPr>
            <p:ph type="title"/>
          </p:nvPr>
        </p:nvSpPr>
        <p:spPr/>
        <p:txBody>
          <a:bodyPr/>
          <a:lstStyle/>
          <a:p>
            <a:pPr eaLnBrk="1" hangingPunct="1"/>
            <a:r>
              <a:rPr lang="da-DK" altLang="da-DK"/>
              <a:t>Frisklufttilførsel!</a:t>
            </a:r>
          </a:p>
        </p:txBody>
      </p:sp>
      <p:sp>
        <p:nvSpPr>
          <p:cNvPr id="35843" name="Pladsholder til indhold 2">
            <a:extLst>
              <a:ext uri="{FF2B5EF4-FFF2-40B4-BE49-F238E27FC236}">
                <a16:creationId xmlns:a16="http://schemas.microsoft.com/office/drawing/2014/main" id="{5CFD876B-7CD7-5DDD-CDC2-D4CB7DD51301}"/>
              </a:ext>
            </a:extLst>
          </p:cNvPr>
          <p:cNvSpPr>
            <a:spLocks noGrp="1"/>
          </p:cNvSpPr>
          <p:nvPr>
            <p:ph idx="1"/>
          </p:nvPr>
        </p:nvSpPr>
        <p:spPr/>
        <p:txBody>
          <a:bodyPr anchor="ctr"/>
          <a:lstStyle/>
          <a:p>
            <a:pPr marL="0" indent="0" eaLnBrk="1" hangingPunct="1">
              <a:lnSpc>
                <a:spcPct val="150000"/>
              </a:lnSpc>
              <a:buFont typeface="Wingdings" panose="05000000000000000000" pitchFamily="2" charset="2"/>
              <a:buNone/>
            </a:pPr>
            <a:r>
              <a:rPr lang="da-DK" altLang="da-DK" sz="2000"/>
              <a:t>b) Gasleverandøren kan dog i eksisterende etagebyggeri tillade mindre åbninger til naborum end anført under a), dog mindst 100 cm2, under forudsætning af at gasleverandøren vurderer naborummets frisklufttilførsel tilstrækkelig på basis af:</a:t>
            </a:r>
          </a:p>
          <a:p>
            <a:pPr marL="0" indent="0" eaLnBrk="1" hangingPunct="1">
              <a:lnSpc>
                <a:spcPct val="150000"/>
              </a:lnSpc>
              <a:buFont typeface="Wingdings" panose="05000000000000000000" pitchFamily="2" charset="2"/>
              <a:buNone/>
            </a:pPr>
            <a:endParaRPr lang="da-DK" altLang="da-DK"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1907BE-FDE9-30DC-7BEA-1CD49A67F370}"/>
              </a:ext>
            </a:extLst>
          </p:cNvPr>
          <p:cNvSpPr>
            <a:spLocks noGrp="1"/>
          </p:cNvSpPr>
          <p:nvPr>
            <p:ph type="title"/>
          </p:nvPr>
        </p:nvSpPr>
        <p:spPr/>
        <p:txBody>
          <a:bodyPr/>
          <a:lstStyle/>
          <a:p>
            <a:r>
              <a:rPr lang="da-DK" dirty="0"/>
              <a:t>Gaskategorier</a:t>
            </a:r>
          </a:p>
        </p:txBody>
      </p:sp>
      <p:sp>
        <p:nvSpPr>
          <p:cNvPr id="3" name="Pladsholder til indhold 2">
            <a:extLst>
              <a:ext uri="{FF2B5EF4-FFF2-40B4-BE49-F238E27FC236}">
                <a16:creationId xmlns:a16="http://schemas.microsoft.com/office/drawing/2014/main" id="{0B5E4380-1822-7937-E39E-3F64DFE8911C}"/>
              </a:ext>
            </a:extLst>
          </p:cNvPr>
          <p:cNvSpPr>
            <a:spLocks noGrp="1"/>
          </p:cNvSpPr>
          <p:nvPr>
            <p:ph idx="1"/>
          </p:nvPr>
        </p:nvSpPr>
        <p:spPr/>
        <p:txBody>
          <a:bodyPr/>
          <a:lstStyle/>
          <a:p>
            <a:endParaRPr lang="da-DK"/>
          </a:p>
        </p:txBody>
      </p:sp>
      <p:pic>
        <p:nvPicPr>
          <p:cNvPr id="5" name="Billede 4">
            <a:extLst>
              <a:ext uri="{FF2B5EF4-FFF2-40B4-BE49-F238E27FC236}">
                <a16:creationId xmlns:a16="http://schemas.microsoft.com/office/drawing/2014/main" id="{C5A8E06E-E5CD-821B-4ACE-1EEF37165142}"/>
              </a:ext>
            </a:extLst>
          </p:cNvPr>
          <p:cNvPicPr>
            <a:picLocks noChangeAspect="1"/>
          </p:cNvPicPr>
          <p:nvPr/>
        </p:nvPicPr>
        <p:blipFill>
          <a:blip r:embed="rId2"/>
          <a:stretch>
            <a:fillRect/>
          </a:stretch>
        </p:blipFill>
        <p:spPr>
          <a:xfrm>
            <a:off x="1475656" y="1376841"/>
            <a:ext cx="5184576" cy="5444253"/>
          </a:xfrm>
          <a:prstGeom prst="rect">
            <a:avLst/>
          </a:prstGeom>
        </p:spPr>
      </p:pic>
    </p:spTree>
    <p:extLst>
      <p:ext uri="{BB962C8B-B14F-4D97-AF65-F5344CB8AC3E}">
        <p14:creationId xmlns:p14="http://schemas.microsoft.com/office/powerpoint/2010/main" val="29633219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ECF49B15-CCC8-A6DA-9121-1F06402D5223}"/>
              </a:ext>
            </a:extLst>
          </p:cNvPr>
          <p:cNvSpPr>
            <a:spLocks noGrp="1" noChangeArrowheads="1"/>
          </p:cNvSpPr>
          <p:nvPr>
            <p:ph type="title"/>
          </p:nvPr>
        </p:nvSpPr>
        <p:spPr/>
        <p:txBody>
          <a:bodyPr/>
          <a:lstStyle/>
          <a:p>
            <a:pPr eaLnBrk="1" hangingPunct="1"/>
            <a:r>
              <a:rPr lang="da-DK" altLang="da-DK"/>
              <a:t>Tilslutningsværdier!</a:t>
            </a:r>
          </a:p>
        </p:txBody>
      </p:sp>
      <p:pic>
        <p:nvPicPr>
          <p:cNvPr id="36867" name="Picture 5">
            <a:extLst>
              <a:ext uri="{FF2B5EF4-FFF2-40B4-BE49-F238E27FC236}">
                <a16:creationId xmlns:a16="http://schemas.microsoft.com/office/drawing/2014/main" id="{78805EBE-8496-7C5E-56A9-24F145FDA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28775"/>
            <a:ext cx="86741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6">
            <a:extLst>
              <a:ext uri="{FF2B5EF4-FFF2-40B4-BE49-F238E27FC236}">
                <a16:creationId xmlns:a16="http://schemas.microsoft.com/office/drawing/2014/main" id="{DBE75F64-F63B-F067-5621-A224534DC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76700"/>
            <a:ext cx="84248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BB85439-3BE0-0A4D-9B73-D57C59DBC0A7}"/>
              </a:ext>
            </a:extLst>
          </p:cNvPr>
          <p:cNvSpPr>
            <a:spLocks noGrp="1" noChangeArrowheads="1"/>
          </p:cNvSpPr>
          <p:nvPr>
            <p:ph type="title"/>
          </p:nvPr>
        </p:nvSpPr>
        <p:spPr/>
        <p:txBody>
          <a:bodyPr/>
          <a:lstStyle/>
          <a:p>
            <a:pPr eaLnBrk="1" hangingPunct="1"/>
            <a:r>
              <a:rPr lang="da-DK" altLang="da-DK"/>
              <a:t>Kontrol af gaskomfur:</a:t>
            </a:r>
          </a:p>
        </p:txBody>
      </p:sp>
      <p:sp>
        <p:nvSpPr>
          <p:cNvPr id="37891" name="Rectangle 3">
            <a:extLst>
              <a:ext uri="{FF2B5EF4-FFF2-40B4-BE49-F238E27FC236}">
                <a16:creationId xmlns:a16="http://schemas.microsoft.com/office/drawing/2014/main" id="{28868646-A2AB-5372-F474-BDA866593B3B}"/>
              </a:ext>
            </a:extLst>
          </p:cNvPr>
          <p:cNvSpPr>
            <a:spLocks noGrp="1" noChangeArrowheads="1"/>
          </p:cNvSpPr>
          <p:nvPr>
            <p:ph idx="1"/>
          </p:nvPr>
        </p:nvSpPr>
        <p:spPr/>
        <p:txBody>
          <a:bodyPr anchor="ctr"/>
          <a:lstStyle/>
          <a:p>
            <a:pPr eaLnBrk="1" hangingPunct="1">
              <a:lnSpc>
                <a:spcPct val="150000"/>
              </a:lnSpc>
            </a:pPr>
            <a:r>
              <a:rPr lang="da-DK" altLang="da-DK" sz="2000"/>
              <a:t>Efter indregulering af dysetryk foretages følgende:</a:t>
            </a:r>
          </a:p>
          <a:p>
            <a:pPr eaLnBrk="1" hangingPunct="1">
              <a:lnSpc>
                <a:spcPct val="150000"/>
              </a:lnSpc>
            </a:pPr>
            <a:r>
              <a:rPr lang="da-DK" altLang="da-DK" sz="2000"/>
              <a:t>Tænding</a:t>
            </a:r>
          </a:p>
          <a:p>
            <a:pPr eaLnBrk="1" hangingPunct="1">
              <a:lnSpc>
                <a:spcPct val="150000"/>
              </a:lnSpc>
            </a:pPr>
            <a:r>
              <a:rPr lang="da-DK" altLang="da-DK" sz="2000"/>
              <a:t>Flammekontrol</a:t>
            </a:r>
          </a:p>
          <a:p>
            <a:pPr eaLnBrk="1" hangingPunct="1">
              <a:lnSpc>
                <a:spcPct val="150000"/>
              </a:lnSpc>
            </a:pPr>
            <a:r>
              <a:rPr lang="da-DK" altLang="da-DK" sz="2000"/>
              <a:t>Stabil forbrænding</a:t>
            </a:r>
          </a:p>
          <a:p>
            <a:pPr eaLnBrk="1" hangingPunct="1">
              <a:lnSpc>
                <a:spcPct val="150000"/>
              </a:lnSpc>
            </a:pPr>
            <a:r>
              <a:rPr lang="da-DK" altLang="da-DK" sz="2000"/>
              <a:t>Forskel mellem stor og lille flamme</a:t>
            </a:r>
          </a:p>
          <a:p>
            <a:pPr eaLnBrk="1" hangingPunct="1">
              <a:lnSpc>
                <a:spcPct val="150000"/>
              </a:lnSpc>
            </a:pPr>
            <a:r>
              <a:rPr lang="da-DK" altLang="da-DK" sz="2000"/>
              <a:t>Forbrænding kontrolleres CO%- CO</a:t>
            </a:r>
            <a:r>
              <a:rPr lang="da-DK" altLang="da-DK" sz="2000" baseline="-25000"/>
              <a:t>2</a:t>
            </a:r>
            <a:r>
              <a:rPr lang="da-DK" altLang="da-DK" sz="2000"/>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a:extLst>
              <a:ext uri="{FF2B5EF4-FFF2-40B4-BE49-F238E27FC236}">
                <a16:creationId xmlns:a16="http://schemas.microsoft.com/office/drawing/2014/main" id="{4BC00A26-6E1E-CB6D-5D07-92C592C69B27}"/>
              </a:ext>
            </a:extLst>
          </p:cNvPr>
          <p:cNvSpPr>
            <a:spLocks noGrp="1"/>
          </p:cNvSpPr>
          <p:nvPr>
            <p:ph type="title"/>
          </p:nvPr>
        </p:nvSpPr>
        <p:spPr/>
        <p:txBody>
          <a:bodyPr rtlCol="0">
            <a:normAutofit fontScale="90000"/>
          </a:bodyPr>
          <a:lstStyle/>
          <a:p>
            <a:pPr eaLnBrk="1" fontAlgn="auto" hangingPunct="1">
              <a:spcAft>
                <a:spcPts val="0"/>
              </a:spcAft>
              <a:defRPr/>
            </a:pPr>
            <a:br>
              <a:rPr lang="da-DK" altLang="da-DK"/>
            </a:br>
            <a:r>
              <a:rPr lang="da-DK" altLang="da-DK"/>
              <a:t>Kontrol af gaskomfurer</a:t>
            </a:r>
            <a:br>
              <a:rPr lang="da-DK" altLang="da-DK"/>
            </a:br>
            <a:endParaRPr lang="da-DK" altLang="da-DK"/>
          </a:p>
        </p:txBody>
      </p:sp>
      <p:sp>
        <p:nvSpPr>
          <p:cNvPr id="38915" name="Pladsholder til indhold 2">
            <a:extLst>
              <a:ext uri="{FF2B5EF4-FFF2-40B4-BE49-F238E27FC236}">
                <a16:creationId xmlns:a16="http://schemas.microsoft.com/office/drawing/2014/main" id="{143DBFCA-8044-62C5-4928-BF499D7CE5FE}"/>
              </a:ext>
            </a:extLst>
          </p:cNvPr>
          <p:cNvSpPr>
            <a:spLocks noGrp="1"/>
          </p:cNvSpPr>
          <p:nvPr>
            <p:ph idx="1"/>
          </p:nvPr>
        </p:nvSpPr>
        <p:spPr/>
        <p:txBody>
          <a:bodyPr anchor="ctr"/>
          <a:lstStyle/>
          <a:p>
            <a:pPr marL="0" indent="0" eaLnBrk="1" hangingPunct="1">
              <a:lnSpc>
                <a:spcPct val="150000"/>
              </a:lnSpc>
              <a:buFont typeface="Wingdings" panose="05000000000000000000" pitchFamily="2" charset="2"/>
              <a:buNone/>
            </a:pPr>
            <a:r>
              <a:rPr lang="da-DK" altLang="da-DK" sz="2000"/>
              <a:t>Efter indregulering af dysetrykket skal der foretages nogle specielle prøver for gaskomfurer. Det kontrolleres, om tændingen forløber</a:t>
            </a:r>
          </a:p>
          <a:p>
            <a:pPr marL="0" indent="0" eaLnBrk="1" hangingPunct="1">
              <a:lnSpc>
                <a:spcPct val="150000"/>
              </a:lnSpc>
              <a:buFont typeface="Wingdings" panose="05000000000000000000" pitchFamily="2" charset="2"/>
              <a:buNone/>
            </a:pPr>
            <a:r>
              <a:rPr lang="da-DK" altLang="da-DK" sz="2000"/>
              <a:t>passende, det vil sige at brænderen har et stabilt flammebillede. Er der flammekontrol på apparatet, skal denne afprøves.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71C3394B-9D37-30A5-B4EC-4B495F7D63FC}"/>
              </a:ext>
            </a:extLst>
          </p:cNvPr>
          <p:cNvSpPr>
            <a:spLocks noGrp="1"/>
          </p:cNvSpPr>
          <p:nvPr>
            <p:ph type="title"/>
          </p:nvPr>
        </p:nvSpPr>
        <p:spPr/>
        <p:txBody>
          <a:bodyPr/>
          <a:lstStyle/>
          <a:p>
            <a:pPr eaLnBrk="1" hangingPunct="1"/>
            <a:r>
              <a:rPr lang="da-DK" altLang="da-DK"/>
              <a:t>Kontrol af gaskomfurer</a:t>
            </a:r>
          </a:p>
        </p:txBody>
      </p:sp>
      <p:sp>
        <p:nvSpPr>
          <p:cNvPr id="39939" name="Pladsholder til indhold 2">
            <a:extLst>
              <a:ext uri="{FF2B5EF4-FFF2-40B4-BE49-F238E27FC236}">
                <a16:creationId xmlns:a16="http://schemas.microsoft.com/office/drawing/2014/main" id="{FC2B4F50-64F9-5E07-A91C-DE363BFE1A2C}"/>
              </a:ext>
            </a:extLst>
          </p:cNvPr>
          <p:cNvSpPr>
            <a:spLocks noGrp="1"/>
          </p:cNvSpPr>
          <p:nvPr>
            <p:ph idx="1"/>
          </p:nvPr>
        </p:nvSpPr>
        <p:spPr/>
        <p:txBody>
          <a:bodyPr anchor="ctr"/>
          <a:lstStyle/>
          <a:p>
            <a:pPr marL="0" indent="0" eaLnBrk="1" hangingPunct="1">
              <a:lnSpc>
                <a:spcPct val="150000"/>
              </a:lnSpc>
              <a:buFont typeface="Wingdings" panose="05000000000000000000" pitchFamily="2" charset="2"/>
              <a:buNone/>
            </a:pPr>
            <a:r>
              <a:rPr lang="da-DK" altLang="da-DK" sz="2000"/>
              <a:t>Der skiftes herefter hurtigt mellem stor og lille flamme. Forbrændingen skal også her være stabil, flammen må altså ikke gå ud eller</a:t>
            </a:r>
          </a:p>
          <a:p>
            <a:pPr marL="0" indent="0" eaLnBrk="1" hangingPunct="1">
              <a:lnSpc>
                <a:spcPct val="150000"/>
              </a:lnSpc>
              <a:buFont typeface="Wingdings" panose="05000000000000000000" pitchFamily="2" charset="2"/>
              <a:buNone/>
            </a:pPr>
            <a:r>
              <a:rPr lang="da-DK" altLang="da-DK" sz="2000"/>
              <a:t>slå tilbage.</a:t>
            </a:r>
          </a:p>
          <a:p>
            <a:pPr marL="0" indent="0" eaLnBrk="1" hangingPunct="1">
              <a:lnSpc>
                <a:spcPct val="150000"/>
              </a:lnSpc>
              <a:buFont typeface="Wingdings" panose="05000000000000000000" pitchFamily="2" charset="2"/>
              <a:buNone/>
            </a:pPr>
            <a:r>
              <a:rPr lang="da-DK" altLang="da-DK" sz="2000"/>
              <a:t>Forskellen mellem lille og stor flamme skal yderligere kontrolleres. Den lille flamme skal være ca. 20 % af den store flamme.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a:extLst>
              <a:ext uri="{FF2B5EF4-FFF2-40B4-BE49-F238E27FC236}">
                <a16:creationId xmlns:a16="http://schemas.microsoft.com/office/drawing/2014/main" id="{035BF9D4-E377-ECC7-1231-1160ADEF8D59}"/>
              </a:ext>
            </a:extLst>
          </p:cNvPr>
          <p:cNvSpPr>
            <a:spLocks noGrp="1"/>
          </p:cNvSpPr>
          <p:nvPr>
            <p:ph type="title"/>
          </p:nvPr>
        </p:nvSpPr>
        <p:spPr/>
        <p:txBody>
          <a:bodyPr/>
          <a:lstStyle/>
          <a:p>
            <a:pPr eaLnBrk="1" hangingPunct="1"/>
            <a:r>
              <a:rPr lang="da-DK" altLang="da-DK"/>
              <a:t>Kontrol af gaskomfurer</a:t>
            </a:r>
          </a:p>
        </p:txBody>
      </p:sp>
      <p:sp>
        <p:nvSpPr>
          <p:cNvPr id="40963" name="Pladsholder til indhold 2">
            <a:extLst>
              <a:ext uri="{FF2B5EF4-FFF2-40B4-BE49-F238E27FC236}">
                <a16:creationId xmlns:a16="http://schemas.microsoft.com/office/drawing/2014/main" id="{EFCD968B-4CE2-0ED9-F2A3-105A131CF49E}"/>
              </a:ext>
            </a:extLst>
          </p:cNvPr>
          <p:cNvSpPr>
            <a:spLocks noGrp="1"/>
          </p:cNvSpPr>
          <p:nvPr>
            <p:ph idx="1"/>
          </p:nvPr>
        </p:nvSpPr>
        <p:spPr/>
        <p:txBody>
          <a:bodyPr anchor="ctr"/>
          <a:lstStyle/>
          <a:p>
            <a:pPr marL="0" indent="0" eaLnBrk="1" hangingPunct="1">
              <a:lnSpc>
                <a:spcPct val="150000"/>
              </a:lnSpc>
              <a:buFont typeface="Wingdings" panose="05000000000000000000" pitchFamily="2" charset="2"/>
              <a:buNone/>
            </a:pPr>
            <a:r>
              <a:rPr lang="da-DK" altLang="da-DK" sz="2000"/>
              <a:t>Forbrændingen kan eventuelt kontrolleres ved at sætte en gryde over det enkelte blus samt måle kulilteprocenten (CO) op langs med gryden. Det er tillige nødvendigt, at måle kuldioxidindholdet (CO2) for at kunne korrigere kulilteprocenten.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a:extLst>
              <a:ext uri="{FF2B5EF4-FFF2-40B4-BE49-F238E27FC236}">
                <a16:creationId xmlns:a16="http://schemas.microsoft.com/office/drawing/2014/main" id="{A20B12A8-E790-B8C9-CAC1-5EBFDC7E3EBF}"/>
              </a:ext>
            </a:extLst>
          </p:cNvPr>
          <p:cNvSpPr>
            <a:spLocks noGrp="1"/>
          </p:cNvSpPr>
          <p:nvPr>
            <p:ph type="title"/>
          </p:nvPr>
        </p:nvSpPr>
        <p:spPr/>
        <p:txBody>
          <a:bodyPr/>
          <a:lstStyle/>
          <a:p>
            <a:pPr eaLnBrk="1" hangingPunct="1"/>
            <a:r>
              <a:rPr lang="da-DK" altLang="da-DK"/>
              <a:t>Kontrol af gaskomfurer</a:t>
            </a:r>
          </a:p>
        </p:txBody>
      </p:sp>
      <p:sp>
        <p:nvSpPr>
          <p:cNvPr id="41987" name="Pladsholder til indhold 2">
            <a:extLst>
              <a:ext uri="{FF2B5EF4-FFF2-40B4-BE49-F238E27FC236}">
                <a16:creationId xmlns:a16="http://schemas.microsoft.com/office/drawing/2014/main" id="{93B2756C-A7DD-E987-F95A-D1B7FD11B962}"/>
              </a:ext>
            </a:extLst>
          </p:cNvPr>
          <p:cNvSpPr>
            <a:spLocks noGrp="1"/>
          </p:cNvSpPr>
          <p:nvPr>
            <p:ph idx="1"/>
          </p:nvPr>
        </p:nvSpPr>
        <p:spPr/>
        <p:txBody>
          <a:bodyPr>
            <a:normAutofit fontScale="85000" lnSpcReduction="20000"/>
          </a:bodyPr>
          <a:lstStyle/>
          <a:p>
            <a:pPr marL="0" indent="0" eaLnBrk="1" hangingPunct="1">
              <a:lnSpc>
                <a:spcPct val="150000"/>
              </a:lnSpc>
              <a:buFont typeface="Wingdings" panose="05000000000000000000" pitchFamily="2" charset="2"/>
              <a:buNone/>
            </a:pPr>
            <a:r>
              <a:rPr lang="da-DK" altLang="da-DK" sz="2000"/>
              <a:t>Den korrigerede kulilteprocent i røggassen må ikke overstige 0,05 %. Det skal bemærkes, at denne prøve kan være behæftet med en hel</a:t>
            </a:r>
          </a:p>
          <a:p>
            <a:pPr marL="0" indent="0" eaLnBrk="1" hangingPunct="1">
              <a:lnSpc>
                <a:spcPct val="150000"/>
              </a:lnSpc>
              <a:buFont typeface="Wingdings" panose="05000000000000000000" pitchFamily="2" charset="2"/>
              <a:buNone/>
            </a:pPr>
            <a:r>
              <a:rPr lang="da-DK" altLang="da-DK" sz="2000"/>
              <a:t>del usikkerhed.</a:t>
            </a:r>
          </a:p>
          <a:p>
            <a:pPr marL="0" indent="0" eaLnBrk="1" hangingPunct="1">
              <a:lnSpc>
                <a:spcPct val="150000"/>
              </a:lnSpc>
              <a:buFont typeface="Wingdings" panose="05000000000000000000" pitchFamily="2" charset="2"/>
              <a:buNone/>
            </a:pPr>
            <a:endParaRPr lang="da-DK" altLang="da-DK" sz="2000"/>
          </a:p>
          <a:p>
            <a:pPr marL="0" indent="0" eaLnBrk="1" hangingPunct="1">
              <a:lnSpc>
                <a:spcPct val="150000"/>
              </a:lnSpc>
              <a:buFont typeface="Wingdings" panose="05000000000000000000" pitchFamily="2" charset="2"/>
              <a:buNone/>
            </a:pPr>
            <a:r>
              <a:rPr lang="da-DK" altLang="da-DK" sz="2000"/>
              <a:t>NB! I opstillingsrummet må kuliltekoncentrationen ikke overstige 35 ppm (0,0035 %).  </a:t>
            </a:r>
          </a:p>
          <a:p>
            <a:pPr marL="0" indent="0" eaLnBrk="1" hangingPunct="1">
              <a:lnSpc>
                <a:spcPct val="150000"/>
              </a:lnSpc>
              <a:buFont typeface="Wingdings" panose="05000000000000000000" pitchFamily="2" charset="2"/>
              <a:buNone/>
            </a:pPr>
            <a:endParaRPr lang="da-DK" altLang="da-DK" sz="2000"/>
          </a:p>
          <a:p>
            <a:pPr marL="0" indent="0" eaLnBrk="1" hangingPunct="1">
              <a:lnSpc>
                <a:spcPct val="150000"/>
              </a:lnSpc>
              <a:buFont typeface="Wingdings" panose="05000000000000000000" pitchFamily="2" charset="2"/>
              <a:buNone/>
            </a:pPr>
            <a:r>
              <a:rPr lang="da-DK" altLang="da-DK" sz="2000"/>
              <a:t>Måling af kulilteprocent. Der måles både med og uden gryde.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38A496E-1738-CEB3-CB47-BBADDBC5B9E1}"/>
              </a:ext>
            </a:extLst>
          </p:cNvPr>
          <p:cNvSpPr>
            <a:spLocks noGrp="1" noChangeArrowheads="1"/>
          </p:cNvSpPr>
          <p:nvPr>
            <p:ph type="title"/>
          </p:nvPr>
        </p:nvSpPr>
        <p:spPr>
          <a:xfrm>
            <a:off x="628650" y="500063"/>
            <a:ext cx="7886700" cy="1325562"/>
          </a:xfrm>
        </p:spPr>
        <p:txBody>
          <a:bodyPr/>
          <a:lstStyle/>
          <a:p>
            <a:pPr eaLnBrk="1" hangingPunct="1"/>
            <a:r>
              <a:rPr lang="da-DK" altLang="da-DK"/>
              <a:t>Kontrol af aftræksforhold:</a:t>
            </a:r>
          </a:p>
        </p:txBody>
      </p:sp>
      <p:sp>
        <p:nvSpPr>
          <p:cNvPr id="43011" name="Rectangle 3">
            <a:extLst>
              <a:ext uri="{FF2B5EF4-FFF2-40B4-BE49-F238E27FC236}">
                <a16:creationId xmlns:a16="http://schemas.microsoft.com/office/drawing/2014/main" id="{EC552E46-2CC0-CA18-F521-4D394A82FFC4}"/>
              </a:ext>
            </a:extLst>
          </p:cNvPr>
          <p:cNvSpPr>
            <a:spLocks noGrp="1" noChangeArrowheads="1"/>
          </p:cNvSpPr>
          <p:nvPr>
            <p:ph idx="1"/>
          </p:nvPr>
        </p:nvSpPr>
        <p:spPr/>
        <p:txBody>
          <a:bodyPr anchor="ctr"/>
          <a:lstStyle/>
          <a:p>
            <a:pPr eaLnBrk="1" hangingPunct="1">
              <a:lnSpc>
                <a:spcPct val="150000"/>
              </a:lnSpc>
              <a:buFont typeface="Wingdings" panose="05000000000000000000" pitchFamily="2" charset="2"/>
              <a:buNone/>
            </a:pPr>
            <a:r>
              <a:rPr lang="da-DK" altLang="da-DK" sz="2000"/>
              <a:t>     I nybyggeri skal der altid installeres emhætter i forbindelse med gaskomfurer. Er man i tvivl om ventilationsforholdene i rummet, tændes alle blussene og døren til rummet lukkes. Herefter måles kuldioxid koncentrationen i indåndingshøjden.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0076898F-396F-8BBA-6521-086FBC1B4937}"/>
              </a:ext>
            </a:extLst>
          </p:cNvPr>
          <p:cNvSpPr>
            <a:spLocks noGrp="1"/>
          </p:cNvSpPr>
          <p:nvPr>
            <p:ph type="title"/>
          </p:nvPr>
        </p:nvSpPr>
        <p:spPr/>
        <p:txBody>
          <a:bodyPr/>
          <a:lstStyle/>
          <a:p>
            <a:pPr eaLnBrk="1" hangingPunct="1"/>
            <a:r>
              <a:rPr lang="da-DK" altLang="da-DK"/>
              <a:t>Kontrol af aftræksforhold:</a:t>
            </a:r>
          </a:p>
        </p:txBody>
      </p:sp>
      <p:sp>
        <p:nvSpPr>
          <p:cNvPr id="50179" name="Pladsholder til indhold 2">
            <a:extLst>
              <a:ext uri="{FF2B5EF4-FFF2-40B4-BE49-F238E27FC236}">
                <a16:creationId xmlns:a16="http://schemas.microsoft.com/office/drawing/2014/main" id="{324FC068-557B-1D5A-B6A9-EDCACC7718CD}"/>
              </a:ext>
            </a:extLst>
          </p:cNvPr>
          <p:cNvSpPr>
            <a:spLocks noGrp="1"/>
          </p:cNvSpPr>
          <p:nvPr>
            <p:ph idx="1"/>
          </p:nvPr>
        </p:nvSpPr>
        <p:spPr/>
        <p:txBody>
          <a:bodyPr rtlCol="0">
            <a:normAutofit fontScale="77500" lnSpcReduction="20000"/>
          </a:bodyPr>
          <a:lstStyle/>
          <a:p>
            <a:pPr marL="0" indent="0" eaLnBrk="1" fontAlgn="auto" hangingPunct="1">
              <a:lnSpc>
                <a:spcPct val="150000"/>
              </a:lnSpc>
              <a:spcAft>
                <a:spcPts val="0"/>
              </a:spcAft>
              <a:buFont typeface="Wingdings" panose="05000000000000000000" pitchFamily="2" charset="2"/>
              <a:buNone/>
              <a:defRPr/>
            </a:pPr>
            <a:r>
              <a:rPr lang="da-DK" altLang="da-DK" sz="2000"/>
              <a:t>Ifølge gasreglementet må kuldioxid (CO2) koncentrationen ikke overstige 0,15 % udregnet som time middelværdi. Hvis kuldioxid</a:t>
            </a:r>
          </a:p>
          <a:p>
            <a:pPr marL="0" indent="0" eaLnBrk="1" fontAlgn="auto" hangingPunct="1">
              <a:lnSpc>
                <a:spcPct val="150000"/>
              </a:lnSpc>
              <a:spcAft>
                <a:spcPts val="0"/>
              </a:spcAft>
              <a:buFont typeface="Wingdings" panose="05000000000000000000" pitchFamily="2" charset="2"/>
              <a:buNone/>
              <a:defRPr/>
            </a:pPr>
            <a:r>
              <a:rPr lang="da-DK" altLang="da-DK" sz="2000"/>
              <a:t>procenten er højere, er aftræksforholdene uacceptable og der skal etableres et større luftskifte i køkkenet, enten ved tvungen udsugning (emhætte) eller ved større friskluft/ og eller aftræksåbninger.</a:t>
            </a:r>
          </a:p>
          <a:p>
            <a:pPr marL="0" indent="0" eaLnBrk="1" fontAlgn="auto" hangingPunct="1">
              <a:lnSpc>
                <a:spcPct val="150000"/>
              </a:lnSpc>
              <a:spcAft>
                <a:spcPts val="0"/>
              </a:spcAft>
              <a:buFont typeface="Wingdings" panose="05000000000000000000" pitchFamily="2" charset="2"/>
              <a:buNone/>
              <a:defRPr/>
            </a:pPr>
            <a:endParaRPr lang="da-DK" altLang="da-DK" sz="2000"/>
          </a:p>
          <a:p>
            <a:pPr marL="0" indent="0" eaLnBrk="1" fontAlgn="auto" hangingPunct="1">
              <a:lnSpc>
                <a:spcPct val="150000"/>
              </a:lnSpc>
              <a:spcAft>
                <a:spcPts val="0"/>
              </a:spcAft>
              <a:buFont typeface="Wingdings" panose="05000000000000000000" pitchFamily="2" charset="2"/>
              <a:buNone/>
              <a:defRPr/>
            </a:pPr>
            <a:r>
              <a:rPr lang="da-DK" altLang="da-DK" sz="2000"/>
              <a:t>Måling i opstillingsrummet skal være i</a:t>
            </a:r>
          </a:p>
          <a:p>
            <a:pPr marL="0" indent="0" eaLnBrk="1" fontAlgn="auto" hangingPunct="1">
              <a:lnSpc>
                <a:spcPct val="150000"/>
              </a:lnSpc>
              <a:spcAft>
                <a:spcPts val="0"/>
              </a:spcAft>
              <a:buFont typeface="Wingdings" panose="05000000000000000000" pitchFamily="2" charset="2"/>
              <a:buNone/>
              <a:defRPr/>
            </a:pPr>
            <a:r>
              <a:rPr lang="da-DK" altLang="da-DK" sz="2000"/>
              <a:t>Indåndingshøjde og ikke umiddelbart </a:t>
            </a:r>
          </a:p>
          <a:p>
            <a:pPr marL="0" indent="0" eaLnBrk="1" fontAlgn="auto" hangingPunct="1">
              <a:lnSpc>
                <a:spcPct val="150000"/>
              </a:lnSpc>
              <a:spcAft>
                <a:spcPts val="0"/>
              </a:spcAft>
              <a:buFont typeface="Wingdings" panose="05000000000000000000" pitchFamily="2" charset="2"/>
              <a:buNone/>
              <a:defRPr/>
            </a:pPr>
            <a:r>
              <a:rPr lang="da-DK" altLang="da-DK" sz="2000"/>
              <a:t>over komfuret.</a:t>
            </a:r>
          </a:p>
        </p:txBody>
      </p:sp>
      <p:pic>
        <p:nvPicPr>
          <p:cNvPr id="44036" name="Picture 2">
            <a:extLst>
              <a:ext uri="{FF2B5EF4-FFF2-40B4-BE49-F238E27FC236}">
                <a16:creationId xmlns:a16="http://schemas.microsoft.com/office/drawing/2014/main" id="{883B908E-5BB4-5189-BCAB-CD8F477E8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175" y="3913188"/>
            <a:ext cx="32670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a:extLst>
              <a:ext uri="{FF2B5EF4-FFF2-40B4-BE49-F238E27FC236}">
                <a16:creationId xmlns:a16="http://schemas.microsoft.com/office/drawing/2014/main" id="{8CF5844F-C7BF-6B17-786D-06BA0728C41D}"/>
              </a:ext>
            </a:extLst>
          </p:cNvPr>
          <p:cNvSpPr>
            <a:spLocks noGrp="1"/>
          </p:cNvSpPr>
          <p:nvPr>
            <p:ph type="title"/>
          </p:nvPr>
        </p:nvSpPr>
        <p:spPr/>
        <p:txBody>
          <a:bodyPr/>
          <a:lstStyle/>
          <a:p>
            <a:pPr>
              <a:lnSpc>
                <a:spcPct val="150000"/>
              </a:lnSpc>
            </a:pPr>
            <a:r>
              <a:rPr lang="da-DK" altLang="da-DK" sz="3600"/>
              <a:t>Hvad må brugeren</a:t>
            </a:r>
          </a:p>
        </p:txBody>
      </p:sp>
      <p:sp>
        <p:nvSpPr>
          <p:cNvPr id="45059" name="Pladsholder til indhold 2">
            <a:extLst>
              <a:ext uri="{FF2B5EF4-FFF2-40B4-BE49-F238E27FC236}">
                <a16:creationId xmlns:a16="http://schemas.microsoft.com/office/drawing/2014/main" id="{15F3A0A6-3374-C37F-AA06-5C6449616A8F}"/>
              </a:ext>
            </a:extLst>
          </p:cNvPr>
          <p:cNvSpPr>
            <a:spLocks noGrp="1"/>
          </p:cNvSpPr>
          <p:nvPr>
            <p:ph idx="1"/>
          </p:nvPr>
        </p:nvSpPr>
        <p:spPr/>
        <p:txBody>
          <a:bodyPr/>
          <a:lstStyle/>
          <a:p>
            <a:pPr marL="0" indent="0">
              <a:lnSpc>
                <a:spcPct val="150000"/>
              </a:lnSpc>
              <a:buFont typeface="Arial" panose="020B0604020202020204" pitchFamily="34" charset="0"/>
              <a:buNone/>
            </a:pPr>
            <a:r>
              <a:rPr lang="da-DK" altLang="da-DK" sz="2000"/>
              <a:t>Visuelle kontroller, herunder kontrol af installationens tæthed ved oversæbning under drifttryk (30 mbar) og visuel kontrol af aftrækssystemet må foretages af brugeren. Alt andet arbejde skal udføres af en vvsinstallatør.</a:t>
            </a:r>
          </a:p>
        </p:txBody>
      </p:sp>
      <p:pic>
        <p:nvPicPr>
          <p:cNvPr id="45060" name="Billede 3">
            <a:extLst>
              <a:ext uri="{FF2B5EF4-FFF2-40B4-BE49-F238E27FC236}">
                <a16:creationId xmlns:a16="http://schemas.microsoft.com/office/drawing/2014/main" id="{D63224CC-E4E4-954F-2266-46D5D27A0E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100976"/>
            <a:ext cx="2898477" cy="271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E6E57-7086-A1A9-8623-0E3C0ABC6FD5}"/>
              </a:ext>
            </a:extLst>
          </p:cNvPr>
          <p:cNvSpPr>
            <a:spLocks noGrp="1"/>
          </p:cNvSpPr>
          <p:nvPr>
            <p:ph type="ctrTitle"/>
          </p:nvPr>
        </p:nvSpPr>
        <p:spPr>
          <a:xfrm>
            <a:off x="0" y="476672"/>
            <a:ext cx="6858000" cy="821928"/>
          </a:xfrm>
        </p:spPr>
        <p:txBody>
          <a:bodyPr/>
          <a:lstStyle/>
          <a:p>
            <a:r>
              <a:rPr lang="da-DK" dirty="0"/>
              <a:t>Brændværdier</a:t>
            </a:r>
          </a:p>
        </p:txBody>
      </p:sp>
      <p:sp>
        <p:nvSpPr>
          <p:cNvPr id="3" name="Undertitel 2">
            <a:extLst>
              <a:ext uri="{FF2B5EF4-FFF2-40B4-BE49-F238E27FC236}">
                <a16:creationId xmlns:a16="http://schemas.microsoft.com/office/drawing/2014/main" id="{66169133-1ACF-F289-1FBA-E921190BDC10}"/>
              </a:ext>
            </a:extLst>
          </p:cNvPr>
          <p:cNvSpPr>
            <a:spLocks noGrp="1"/>
          </p:cNvSpPr>
          <p:nvPr>
            <p:ph type="subTitle" idx="1"/>
          </p:nvPr>
        </p:nvSpPr>
        <p:spPr>
          <a:xfrm>
            <a:off x="683568" y="1685795"/>
            <a:ext cx="6858000" cy="1241822"/>
          </a:xfrm>
        </p:spPr>
        <p:txBody>
          <a:bodyPr/>
          <a:lstStyle/>
          <a:p>
            <a:r>
              <a:rPr lang="da-DK" dirty="0"/>
              <a:t>Ofte opgiver vi den nedre brændværdi for stoffer. </a:t>
            </a:r>
          </a:p>
          <a:p>
            <a:r>
              <a:rPr lang="da-DK" dirty="0"/>
              <a:t>Den nedre brændværdi er den øvre brændværdi fratrukket den energi der er i vanddampen(kondenseringsvarmen)</a:t>
            </a:r>
          </a:p>
        </p:txBody>
      </p:sp>
      <p:pic>
        <p:nvPicPr>
          <p:cNvPr id="5" name="Billede 4">
            <a:extLst>
              <a:ext uri="{FF2B5EF4-FFF2-40B4-BE49-F238E27FC236}">
                <a16:creationId xmlns:a16="http://schemas.microsoft.com/office/drawing/2014/main" id="{1F0AB91A-14CC-6233-014C-352C65FD6A0E}"/>
              </a:ext>
            </a:extLst>
          </p:cNvPr>
          <p:cNvPicPr>
            <a:picLocks noChangeAspect="1"/>
          </p:cNvPicPr>
          <p:nvPr/>
        </p:nvPicPr>
        <p:blipFill>
          <a:blip r:embed="rId2"/>
          <a:stretch>
            <a:fillRect/>
          </a:stretch>
        </p:blipFill>
        <p:spPr>
          <a:xfrm>
            <a:off x="2170159" y="2738245"/>
            <a:ext cx="4969418" cy="3287293"/>
          </a:xfrm>
          <a:prstGeom prst="rect">
            <a:avLst/>
          </a:prstGeom>
        </p:spPr>
      </p:pic>
    </p:spTree>
    <p:extLst>
      <p:ext uri="{BB962C8B-B14F-4D97-AF65-F5344CB8AC3E}">
        <p14:creationId xmlns:p14="http://schemas.microsoft.com/office/powerpoint/2010/main" val="417805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3F8C06-88AB-4FC0-BC85-0D81338453C1}"/>
              </a:ext>
            </a:extLst>
          </p:cNvPr>
          <p:cNvSpPr>
            <a:spLocks noGrp="1"/>
          </p:cNvSpPr>
          <p:nvPr>
            <p:ph type="title"/>
          </p:nvPr>
        </p:nvSpPr>
        <p:spPr>
          <a:xfrm>
            <a:off x="413148" y="1269207"/>
            <a:ext cx="2674143" cy="556160"/>
          </a:xfrm>
        </p:spPr>
        <p:txBody>
          <a:bodyPr vert="horz" wrap="square" lIns="0" tIns="0" rIns="0" bIns="0" rtlCol="0" anchor="b" anchorCtr="0">
            <a:normAutofit/>
          </a:bodyPr>
          <a:lstStyle/>
          <a:p>
            <a:r>
              <a:rPr lang="en-US" dirty="0"/>
              <a:t>Gas </a:t>
            </a:r>
            <a:r>
              <a:rPr lang="en-US" dirty="0" err="1"/>
              <a:t>skabet</a:t>
            </a:r>
            <a:endParaRPr lang="en-US" dirty="0"/>
          </a:p>
        </p:txBody>
      </p:sp>
      <p:pic>
        <p:nvPicPr>
          <p:cNvPr id="5" name="Pladsholder til indhold 4">
            <a:extLst>
              <a:ext uri="{FF2B5EF4-FFF2-40B4-BE49-F238E27FC236}">
                <a16:creationId xmlns:a16="http://schemas.microsoft.com/office/drawing/2014/main" id="{01653F1A-64D0-44B4-8B5C-66A1D01E7C6B}"/>
              </a:ext>
            </a:extLst>
          </p:cNvPr>
          <p:cNvPicPr>
            <a:picLocks noGrp="1" noChangeAspect="1"/>
          </p:cNvPicPr>
          <p:nvPr>
            <p:ph idx="1"/>
          </p:nvPr>
        </p:nvPicPr>
        <p:blipFill>
          <a:blip r:embed="rId2"/>
          <a:stretch>
            <a:fillRect/>
          </a:stretch>
        </p:blipFill>
        <p:spPr>
          <a:xfrm>
            <a:off x="3234976" y="1269206"/>
            <a:ext cx="5482733" cy="3329865"/>
          </a:xfrm>
          <a:custGeom>
            <a:avLst/>
            <a:gdLst/>
            <a:ahLst/>
            <a:cxnLst/>
            <a:rect l="l" t="t" r="r" b="b"/>
            <a:pathLst>
              <a:path w="7345363" h="5761037">
                <a:moveTo>
                  <a:pt x="0" y="0"/>
                </a:moveTo>
                <a:lnTo>
                  <a:pt x="7345363" y="0"/>
                </a:lnTo>
                <a:lnTo>
                  <a:pt x="7345363" y="5761037"/>
                </a:lnTo>
                <a:lnTo>
                  <a:pt x="0" y="5761037"/>
                </a:lnTo>
                <a:close/>
              </a:path>
            </a:pathLst>
          </a:custGeom>
        </p:spPr>
      </p:pic>
      <p:sp>
        <p:nvSpPr>
          <p:cNvPr id="6" name="Tekstfelt 5">
            <a:extLst>
              <a:ext uri="{FF2B5EF4-FFF2-40B4-BE49-F238E27FC236}">
                <a16:creationId xmlns:a16="http://schemas.microsoft.com/office/drawing/2014/main" id="{8E8404E6-38AB-4F96-9E9F-CA3955785196}"/>
              </a:ext>
            </a:extLst>
          </p:cNvPr>
          <p:cNvSpPr txBox="1"/>
          <p:nvPr/>
        </p:nvSpPr>
        <p:spPr>
          <a:xfrm>
            <a:off x="426291" y="2100253"/>
            <a:ext cx="2425286" cy="2169825"/>
          </a:xfrm>
          <a:prstGeom prst="rect">
            <a:avLst/>
          </a:prstGeom>
          <a:noFill/>
        </p:spPr>
        <p:txBody>
          <a:bodyPr wrap="square" rtlCol="0">
            <a:spAutoFit/>
          </a:bodyPr>
          <a:lstStyle/>
          <a:p>
            <a:r>
              <a:rPr lang="da-DK" sz="1350" dirty="0"/>
              <a:t>Ventileret</a:t>
            </a:r>
          </a:p>
          <a:p>
            <a:r>
              <a:rPr lang="da-DK" sz="1350" dirty="0"/>
              <a:t>Adgang fra </a:t>
            </a:r>
            <a:r>
              <a:rPr lang="da-DK" sz="1350" dirty="0" err="1"/>
              <a:t>udvedkommende</a:t>
            </a:r>
            <a:endParaRPr lang="da-DK" sz="1350" dirty="0"/>
          </a:p>
          <a:p>
            <a:r>
              <a:rPr lang="da-DK" sz="1350" dirty="0"/>
              <a:t>Nødvendige komponenter</a:t>
            </a:r>
          </a:p>
          <a:p>
            <a:r>
              <a:rPr lang="da-DK" sz="1350" dirty="0"/>
              <a:t>Sav afspærringsventil</a:t>
            </a:r>
          </a:p>
          <a:p>
            <a:r>
              <a:rPr lang="da-DK" sz="1350" dirty="0"/>
              <a:t>Aktiveringstryk</a:t>
            </a:r>
          </a:p>
          <a:p>
            <a:r>
              <a:rPr lang="da-DK" sz="1350" dirty="0"/>
              <a:t>Sal afblæsningsventil</a:t>
            </a:r>
          </a:p>
          <a:p>
            <a:r>
              <a:rPr lang="da-DK" sz="1350" dirty="0"/>
              <a:t>Maksimaltryk</a:t>
            </a:r>
          </a:p>
          <a:p>
            <a:r>
              <a:rPr lang="da-DK" sz="1350" dirty="0"/>
              <a:t>Gennemføring af rør</a:t>
            </a:r>
          </a:p>
          <a:p>
            <a:endParaRPr lang="da-DK" sz="1350" dirty="0"/>
          </a:p>
          <a:p>
            <a:endParaRPr lang="da-DK" sz="1350" dirty="0"/>
          </a:p>
        </p:txBody>
      </p:sp>
      <p:pic>
        <p:nvPicPr>
          <p:cNvPr id="11" name="Billede 10">
            <a:extLst>
              <a:ext uri="{FF2B5EF4-FFF2-40B4-BE49-F238E27FC236}">
                <a16:creationId xmlns:a16="http://schemas.microsoft.com/office/drawing/2014/main" id="{EC215548-E4FC-4CCD-A91B-2D2986AA4A26}"/>
              </a:ext>
            </a:extLst>
          </p:cNvPr>
          <p:cNvPicPr>
            <a:picLocks noChangeAspect="1"/>
          </p:cNvPicPr>
          <p:nvPr/>
        </p:nvPicPr>
        <p:blipFill>
          <a:blip r:embed="rId3"/>
          <a:stretch>
            <a:fillRect/>
          </a:stretch>
        </p:blipFill>
        <p:spPr>
          <a:xfrm>
            <a:off x="6016583" y="4599072"/>
            <a:ext cx="2665927" cy="1269460"/>
          </a:xfrm>
          <a:prstGeom prst="rect">
            <a:avLst/>
          </a:prstGeom>
        </p:spPr>
      </p:pic>
      <p:pic>
        <p:nvPicPr>
          <p:cNvPr id="15" name="Billede 14">
            <a:extLst>
              <a:ext uri="{FF2B5EF4-FFF2-40B4-BE49-F238E27FC236}">
                <a16:creationId xmlns:a16="http://schemas.microsoft.com/office/drawing/2014/main" id="{27F661EB-F9AD-47DF-8D96-6C98D61883E1}"/>
              </a:ext>
            </a:extLst>
          </p:cNvPr>
          <p:cNvPicPr>
            <a:picLocks noChangeAspect="1"/>
          </p:cNvPicPr>
          <p:nvPr/>
        </p:nvPicPr>
        <p:blipFill>
          <a:blip r:embed="rId4"/>
          <a:stretch>
            <a:fillRect/>
          </a:stretch>
        </p:blipFill>
        <p:spPr>
          <a:xfrm>
            <a:off x="243067" y="4964555"/>
            <a:ext cx="5959160" cy="788323"/>
          </a:xfrm>
          <a:prstGeom prst="rect">
            <a:avLst/>
          </a:prstGeom>
        </p:spPr>
      </p:pic>
      <p:pic>
        <p:nvPicPr>
          <p:cNvPr id="23" name="Billede 22">
            <a:extLst>
              <a:ext uri="{FF2B5EF4-FFF2-40B4-BE49-F238E27FC236}">
                <a16:creationId xmlns:a16="http://schemas.microsoft.com/office/drawing/2014/main" id="{71384E25-AAD6-4261-85F3-67540DC4B068}"/>
              </a:ext>
            </a:extLst>
          </p:cNvPr>
          <p:cNvPicPr>
            <a:picLocks noChangeAspect="1"/>
          </p:cNvPicPr>
          <p:nvPr/>
        </p:nvPicPr>
        <p:blipFill>
          <a:blip r:embed="rId5"/>
          <a:stretch>
            <a:fillRect/>
          </a:stretch>
        </p:blipFill>
        <p:spPr>
          <a:xfrm>
            <a:off x="156302" y="4256013"/>
            <a:ext cx="3743325" cy="628650"/>
          </a:xfrm>
          <a:prstGeom prst="rect">
            <a:avLst/>
          </a:prstGeom>
        </p:spPr>
      </p:pic>
    </p:spTree>
    <p:extLst>
      <p:ext uri="{BB962C8B-B14F-4D97-AF65-F5344CB8AC3E}">
        <p14:creationId xmlns:p14="http://schemas.microsoft.com/office/powerpoint/2010/main" val="19435932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78BDB8-90ED-41E4-9700-F88887E568CB}"/>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C4C5CF72-B157-C836-DE0B-2B8C82F19D5B}"/>
              </a:ext>
            </a:extLst>
          </p:cNvPr>
          <p:cNvSpPr>
            <a:spLocks noGrp="1"/>
          </p:cNvSpPr>
          <p:nvPr>
            <p:ph idx="1"/>
          </p:nvPr>
        </p:nvSpPr>
        <p:spPr/>
        <p:txBody>
          <a:bodyPr>
            <a:normAutofit/>
          </a:bodyPr>
          <a:lstStyle/>
          <a:p>
            <a:r>
              <a:rPr lang="da-DK" dirty="0"/>
              <a:t>Kondenseringsvarmen er den energimængde der frigøres når vanddampen fortættes. Altså hvor det går fra damp til væske. </a:t>
            </a:r>
          </a:p>
          <a:p>
            <a:r>
              <a:rPr lang="da-DK" dirty="0"/>
              <a:t>Kondenserende kedler udnytter en stor del af kondenseringsenergien ved at køle røggassen ned. </a:t>
            </a:r>
          </a:p>
          <a:p>
            <a:r>
              <a:rPr lang="da-DK" dirty="0"/>
              <a:t>Det er her igennem man kan opnår en VG på over 100 %</a:t>
            </a:r>
          </a:p>
          <a:p>
            <a:r>
              <a:rPr lang="da-DK" dirty="0"/>
              <a:t>Fortætning er en faseændring eller som det hedder en termodynamisk proces, hvor stof under gasform omdannes til stof på væskeform under frigivelse af termisk energi. </a:t>
            </a:r>
          </a:p>
          <a:p>
            <a:endParaRPr lang="da-DK" dirty="0"/>
          </a:p>
        </p:txBody>
      </p:sp>
    </p:spTree>
    <p:extLst>
      <p:ext uri="{BB962C8B-B14F-4D97-AF65-F5344CB8AC3E}">
        <p14:creationId xmlns:p14="http://schemas.microsoft.com/office/powerpoint/2010/main" val="29759312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96108-3726-EC61-6ECC-6545EBD01F67}"/>
              </a:ext>
            </a:extLst>
          </p:cNvPr>
          <p:cNvSpPr>
            <a:spLocks noGrp="1"/>
          </p:cNvSpPr>
          <p:nvPr>
            <p:ph type="title"/>
          </p:nvPr>
        </p:nvSpPr>
        <p:spPr>
          <a:xfrm>
            <a:off x="628650" y="171162"/>
            <a:ext cx="2130136" cy="2321734"/>
          </a:xfrm>
        </p:spPr>
        <p:txBody>
          <a:bodyPr vert="horz" lIns="91440" tIns="45720" rIns="91440" bIns="45720" rtlCol="0" anchor="ctr">
            <a:normAutofit/>
          </a:bodyPr>
          <a:lstStyle/>
          <a:p>
            <a:r>
              <a:rPr lang="en-US" sz="2600" kern="1200">
                <a:solidFill>
                  <a:srgbClr val="FFFFFF"/>
                </a:solidFill>
                <a:latin typeface="+mj-lt"/>
                <a:ea typeface="+mj-ea"/>
                <a:cs typeface="+mj-cs"/>
              </a:rPr>
              <a:t>Energimærket</a:t>
            </a:r>
          </a:p>
        </p:txBody>
      </p:sp>
      <p:pic>
        <p:nvPicPr>
          <p:cNvPr id="5" name="Pladsholder til indhold 4">
            <a:extLst>
              <a:ext uri="{FF2B5EF4-FFF2-40B4-BE49-F238E27FC236}">
                <a16:creationId xmlns:a16="http://schemas.microsoft.com/office/drawing/2014/main" id="{7949E01E-57CF-D3A7-753F-7FEC1F0F26DB}"/>
              </a:ext>
            </a:extLst>
          </p:cNvPr>
          <p:cNvPicPr>
            <a:picLocks noGrp="1" noChangeAspect="1"/>
          </p:cNvPicPr>
          <p:nvPr>
            <p:ph idx="1"/>
          </p:nvPr>
        </p:nvPicPr>
        <p:blipFill>
          <a:blip r:embed="rId2"/>
          <a:stretch>
            <a:fillRect/>
          </a:stretch>
        </p:blipFill>
        <p:spPr>
          <a:xfrm>
            <a:off x="4126055" y="640080"/>
            <a:ext cx="3570441" cy="5578816"/>
          </a:xfrm>
          <a:prstGeom prst="rect">
            <a:avLst/>
          </a:prstGeom>
        </p:spPr>
      </p:pic>
      <p:sp>
        <p:nvSpPr>
          <p:cNvPr id="6" name="Tekstfelt 5">
            <a:extLst>
              <a:ext uri="{FF2B5EF4-FFF2-40B4-BE49-F238E27FC236}">
                <a16:creationId xmlns:a16="http://schemas.microsoft.com/office/drawing/2014/main" id="{C3C60116-6B79-CA90-5592-89CCFBB172BE}"/>
              </a:ext>
            </a:extLst>
          </p:cNvPr>
          <p:cNvSpPr txBox="1"/>
          <p:nvPr/>
        </p:nvSpPr>
        <p:spPr>
          <a:xfrm>
            <a:off x="478631" y="3284984"/>
            <a:ext cx="2436019" cy="1200329"/>
          </a:xfrm>
          <a:prstGeom prst="rect">
            <a:avLst/>
          </a:prstGeom>
          <a:noFill/>
        </p:spPr>
        <p:txBody>
          <a:bodyPr wrap="square" rtlCol="0">
            <a:spAutoFit/>
          </a:bodyPr>
          <a:lstStyle/>
          <a:p>
            <a:r>
              <a:rPr lang="da-DK" dirty="0"/>
              <a:t>Det er en frivillig ordning det er kun til små kedler og med en effekt under 70 kW</a:t>
            </a:r>
          </a:p>
        </p:txBody>
      </p:sp>
    </p:spTree>
    <p:extLst>
      <p:ext uri="{BB962C8B-B14F-4D97-AF65-F5344CB8AC3E}">
        <p14:creationId xmlns:p14="http://schemas.microsoft.com/office/powerpoint/2010/main" val="30047267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B12AF8-8D70-95C4-D557-796DB2E6C2E6}"/>
              </a:ext>
            </a:extLst>
          </p:cNvPr>
          <p:cNvSpPr>
            <a:spLocks noGrp="1"/>
          </p:cNvSpPr>
          <p:nvPr>
            <p:ph type="title"/>
          </p:nvPr>
        </p:nvSpPr>
        <p:spPr/>
        <p:txBody>
          <a:bodyPr/>
          <a:lstStyle/>
          <a:p>
            <a:r>
              <a:rPr lang="da-DK" dirty="0"/>
              <a:t>Opdeling af kedler</a:t>
            </a:r>
          </a:p>
        </p:txBody>
      </p:sp>
      <p:sp>
        <p:nvSpPr>
          <p:cNvPr id="3" name="Pladsholder til indhold 2">
            <a:extLst>
              <a:ext uri="{FF2B5EF4-FFF2-40B4-BE49-F238E27FC236}">
                <a16:creationId xmlns:a16="http://schemas.microsoft.com/office/drawing/2014/main" id="{56F8551C-DCE6-A405-9AE4-FFF4109CDFEA}"/>
              </a:ext>
            </a:extLst>
          </p:cNvPr>
          <p:cNvSpPr>
            <a:spLocks noGrp="1"/>
          </p:cNvSpPr>
          <p:nvPr>
            <p:ph idx="1"/>
          </p:nvPr>
        </p:nvSpPr>
        <p:spPr/>
        <p:txBody>
          <a:bodyPr/>
          <a:lstStyle/>
          <a:p>
            <a:r>
              <a:rPr lang="da-DK" dirty="0"/>
              <a:t>Termisk lette gaskedler væghængende kedler</a:t>
            </a:r>
          </a:p>
          <a:p>
            <a:r>
              <a:rPr lang="da-DK" dirty="0"/>
              <a:t>Termisk tunge gaskedler normalt gulvmodel</a:t>
            </a:r>
          </a:p>
          <a:p>
            <a:r>
              <a:rPr lang="da-DK" dirty="0"/>
              <a:t>Kedler for gasblæseluftbrænder gulvmodel</a:t>
            </a:r>
          </a:p>
          <a:p>
            <a:r>
              <a:rPr lang="da-DK" dirty="0"/>
              <a:t>Kondenserende kedler i alle modeller</a:t>
            </a:r>
          </a:p>
        </p:txBody>
      </p:sp>
    </p:spTree>
    <p:extLst>
      <p:ext uri="{BB962C8B-B14F-4D97-AF65-F5344CB8AC3E}">
        <p14:creationId xmlns:p14="http://schemas.microsoft.com/office/powerpoint/2010/main" val="25170018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0C39C-2B83-A3E5-D34D-6694DE889C44}"/>
              </a:ext>
            </a:extLst>
          </p:cNvPr>
          <p:cNvSpPr>
            <a:spLocks noGrp="1"/>
          </p:cNvSpPr>
          <p:nvPr>
            <p:ph type="title"/>
          </p:nvPr>
        </p:nvSpPr>
        <p:spPr/>
        <p:txBody>
          <a:bodyPr/>
          <a:lstStyle/>
          <a:p>
            <a:r>
              <a:rPr lang="da-DK" dirty="0"/>
              <a:t>Overordnet for alle kedel typer</a:t>
            </a:r>
          </a:p>
        </p:txBody>
      </p:sp>
      <p:sp>
        <p:nvSpPr>
          <p:cNvPr id="3" name="Pladsholder til indhold 2">
            <a:extLst>
              <a:ext uri="{FF2B5EF4-FFF2-40B4-BE49-F238E27FC236}">
                <a16:creationId xmlns:a16="http://schemas.microsoft.com/office/drawing/2014/main" id="{DA003F2F-DCA0-D9BA-2C79-9A1CB2CD2DA4}"/>
              </a:ext>
            </a:extLst>
          </p:cNvPr>
          <p:cNvSpPr>
            <a:spLocks noGrp="1"/>
          </p:cNvSpPr>
          <p:nvPr>
            <p:ph idx="1"/>
          </p:nvPr>
        </p:nvSpPr>
        <p:spPr/>
        <p:txBody>
          <a:bodyPr>
            <a:normAutofit lnSpcReduction="10000"/>
          </a:bodyPr>
          <a:lstStyle/>
          <a:p>
            <a:r>
              <a:rPr lang="da-DK" sz="1800" b="0" i="0" u="none" strike="noStrike" baseline="0" dirty="0">
                <a:solidFill>
                  <a:srgbClr val="000000"/>
                </a:solidFill>
                <a:latin typeface="Verdana" panose="020B0604030504040204" pitchFamily="34" charset="0"/>
              </a:rPr>
              <a:t>Kedlerne skal altid installeres efter fabrikantens installationsvejledning. </a:t>
            </a:r>
          </a:p>
          <a:p>
            <a:r>
              <a:rPr lang="da-DK" sz="1800" b="0" i="0" u="none" strike="noStrike" baseline="0" dirty="0">
                <a:solidFill>
                  <a:srgbClr val="000000"/>
                </a:solidFill>
                <a:latin typeface="Verdana" panose="020B0604030504040204" pitchFamily="34" charset="0"/>
              </a:rPr>
              <a:t>De skal kunne betjenes bekvemt, der skal være plads til at foretage vedligeholdelse og eftersyn. </a:t>
            </a:r>
          </a:p>
          <a:p>
            <a:r>
              <a:rPr lang="da-DK" sz="1800" b="0" i="0" u="none" strike="noStrike" baseline="0" dirty="0">
                <a:solidFill>
                  <a:srgbClr val="000000"/>
                </a:solidFill>
                <a:latin typeface="Verdana" panose="020B0604030504040204" pitchFamily="34" charset="0"/>
              </a:rPr>
              <a:t>Der må på evt. brandbare omgivelser ikke kunne blive en overfladetemperatur på mere end 80 °C.</a:t>
            </a:r>
          </a:p>
          <a:p>
            <a:r>
              <a:rPr lang="da-DK" sz="1800" b="0" i="0" u="none" strike="noStrike" baseline="0" dirty="0">
                <a:solidFill>
                  <a:srgbClr val="000000"/>
                </a:solidFill>
                <a:latin typeface="Verdana" panose="020B0604030504040204" pitchFamily="34" charset="0"/>
              </a:rPr>
              <a:t>Kedlerne må normalt kun installeres i rum med en højde på mindst 1,8 m. </a:t>
            </a:r>
          </a:p>
          <a:p>
            <a:r>
              <a:rPr lang="da-DK" sz="1800" dirty="0">
                <a:solidFill>
                  <a:srgbClr val="000000"/>
                </a:solidFill>
                <a:latin typeface="Verdana" panose="020B0604030504040204" pitchFamily="34" charset="0"/>
              </a:rPr>
              <a:t>D</a:t>
            </a:r>
            <a:r>
              <a:rPr lang="da-DK" sz="1800" b="0" i="0" u="none" strike="noStrike" baseline="0" dirty="0">
                <a:solidFill>
                  <a:srgbClr val="000000"/>
                </a:solidFill>
                <a:latin typeface="Verdana" panose="020B0604030504040204" pitchFamily="34" charset="0"/>
              </a:rPr>
              <a:t>e bør ikke opstilles i våde og fugtige rum og de må ikke udsættes for frost. </a:t>
            </a:r>
          </a:p>
          <a:p>
            <a:r>
              <a:rPr lang="da-DK" sz="1800" b="0" i="0" u="none" strike="noStrike" baseline="0" dirty="0">
                <a:solidFill>
                  <a:srgbClr val="000000"/>
                </a:solidFill>
                <a:latin typeface="Verdana" panose="020B0604030504040204" pitchFamily="34" charset="0"/>
              </a:rPr>
              <a:t>Kedler med åben forbrændingskammer skal forsynes med en aftrækssikring.</a:t>
            </a:r>
            <a:endParaRPr lang="da-DK" dirty="0"/>
          </a:p>
        </p:txBody>
      </p:sp>
    </p:spTree>
    <p:extLst>
      <p:ext uri="{BB962C8B-B14F-4D97-AF65-F5344CB8AC3E}">
        <p14:creationId xmlns:p14="http://schemas.microsoft.com/office/powerpoint/2010/main" val="26971609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38394-CED1-7078-3CF2-B93E4BCF4F65}"/>
              </a:ext>
            </a:extLst>
          </p:cNvPr>
          <p:cNvSpPr>
            <a:spLocks noGrp="1"/>
          </p:cNvSpPr>
          <p:nvPr>
            <p:ph type="title"/>
          </p:nvPr>
        </p:nvSpPr>
        <p:spPr/>
        <p:txBody>
          <a:bodyPr/>
          <a:lstStyle/>
          <a:p>
            <a:r>
              <a:rPr lang="da-DK" dirty="0"/>
              <a:t>Termisk lette kedler</a:t>
            </a:r>
          </a:p>
        </p:txBody>
      </p:sp>
      <p:sp>
        <p:nvSpPr>
          <p:cNvPr id="3" name="Pladsholder til indhold 2">
            <a:extLst>
              <a:ext uri="{FF2B5EF4-FFF2-40B4-BE49-F238E27FC236}">
                <a16:creationId xmlns:a16="http://schemas.microsoft.com/office/drawing/2014/main" id="{EDD28B1C-E1EA-F797-32A9-FB02F4AA3EE5}"/>
              </a:ext>
            </a:extLst>
          </p:cNvPr>
          <p:cNvSpPr>
            <a:spLocks noGrp="1"/>
          </p:cNvSpPr>
          <p:nvPr>
            <p:ph idx="1"/>
          </p:nvPr>
        </p:nvSpPr>
        <p:spPr/>
        <p:txBody>
          <a:bodyPr>
            <a:normAutofit lnSpcReduction="10000"/>
          </a:bodyPr>
          <a:lstStyle/>
          <a:p>
            <a:r>
              <a:rPr lang="da-DK" sz="1800" b="0" i="0" u="none" strike="noStrike" baseline="0" dirty="0">
                <a:solidFill>
                  <a:srgbClr val="000000"/>
                </a:solidFill>
                <a:latin typeface="Verdana" panose="020B0604030504040204" pitchFamily="34" charset="0"/>
              </a:rPr>
              <a:t>Er udført som gennemstrømningskedler med et lille vandindhold i varmeveksleren, typisk ca. 2 - 4 liter.</a:t>
            </a:r>
          </a:p>
          <a:p>
            <a:r>
              <a:rPr lang="da-DK" sz="1800" b="0" i="0" u="none" strike="noStrike" baseline="0" dirty="0">
                <a:solidFill>
                  <a:srgbClr val="000000"/>
                </a:solidFill>
                <a:latin typeface="Verdana" panose="020B0604030504040204" pitchFamily="34" charset="0"/>
              </a:rPr>
              <a:t>Det medfører, at kedeltypen kræver en rimelig stor vandmængde gennem varmeveksleren fra ca. 500 - 1000 l/h. </a:t>
            </a:r>
          </a:p>
          <a:p>
            <a:r>
              <a:rPr lang="da-DK" sz="1800" b="0" i="0" u="none" strike="noStrike" baseline="0" dirty="0">
                <a:solidFill>
                  <a:srgbClr val="000000"/>
                </a:solidFill>
                <a:latin typeface="Verdana" panose="020B0604030504040204" pitchFamily="34" charset="0"/>
              </a:rPr>
              <a:t>Dette kan medføre knirke lyde som kunden vil klage over, derfor er det altid godt at foretage en knirkeprøve, det gøres ved at stoppe pumpen eller lukke for shuntventilen, kedlen køres op på 80 - 90 °C så åbnes for shunten og pumpen startes. Dette medføre at rørnettet udsættes for en hurtig temperaturstigning, som får rørnettet til at udvide sig.</a:t>
            </a:r>
            <a:endParaRPr lang="da-DK" dirty="0"/>
          </a:p>
        </p:txBody>
      </p:sp>
    </p:spTree>
    <p:extLst>
      <p:ext uri="{BB962C8B-B14F-4D97-AF65-F5344CB8AC3E}">
        <p14:creationId xmlns:p14="http://schemas.microsoft.com/office/powerpoint/2010/main" val="11037927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F5F2F-A5B5-D2F6-0385-3A3D5F750347}"/>
              </a:ext>
            </a:extLst>
          </p:cNvPr>
          <p:cNvSpPr>
            <a:spLocks noGrp="1"/>
          </p:cNvSpPr>
          <p:nvPr>
            <p:ph type="title"/>
          </p:nvPr>
        </p:nvSpPr>
        <p:spPr/>
        <p:txBody>
          <a:bodyPr/>
          <a:lstStyle/>
          <a:p>
            <a:r>
              <a:rPr lang="da-DK" dirty="0"/>
              <a:t>Fordele</a:t>
            </a:r>
          </a:p>
        </p:txBody>
      </p:sp>
      <p:sp>
        <p:nvSpPr>
          <p:cNvPr id="3" name="Pladsholder til indhold 2">
            <a:extLst>
              <a:ext uri="{FF2B5EF4-FFF2-40B4-BE49-F238E27FC236}">
                <a16:creationId xmlns:a16="http://schemas.microsoft.com/office/drawing/2014/main" id="{C244C156-A1D3-8649-F1EF-A15CA6D63CE3}"/>
              </a:ext>
            </a:extLst>
          </p:cNvPr>
          <p:cNvSpPr>
            <a:spLocks noGrp="1"/>
          </p:cNvSpPr>
          <p:nvPr>
            <p:ph idx="1"/>
          </p:nvPr>
        </p:nvSpPr>
        <p:spPr/>
        <p:txBody>
          <a:bodyPr>
            <a:normAutofit fontScale="85000" lnSpcReduction="20000"/>
          </a:bodyPr>
          <a:lstStyle/>
          <a:p>
            <a:r>
              <a:rPr lang="da-DK" sz="1800" b="0" i="0" u="none" strike="noStrike" baseline="0" dirty="0">
                <a:solidFill>
                  <a:srgbClr val="000000"/>
                </a:solidFill>
                <a:latin typeface="Verdana" panose="020B0604030504040204" pitchFamily="34" charset="0"/>
              </a:rPr>
              <a:t>små pladskrav.</a:t>
            </a:r>
          </a:p>
          <a:p>
            <a:r>
              <a:rPr lang="da-DK" sz="1800" b="0" i="0" u="none" strike="noStrike" baseline="0" dirty="0">
                <a:solidFill>
                  <a:srgbClr val="000000"/>
                </a:solidFill>
                <a:latin typeface="Verdana" panose="020B0604030504040204" pitchFamily="34" charset="0"/>
              </a:rPr>
              <a:t>mange placeringsmuligheder.</a:t>
            </a:r>
          </a:p>
          <a:p>
            <a:r>
              <a:rPr lang="da-DK" sz="1800" b="0" i="0" u="none" strike="noStrike" baseline="0" dirty="0">
                <a:solidFill>
                  <a:srgbClr val="000000"/>
                </a:solidFill>
                <a:latin typeface="Verdana" panose="020B0604030504040204" pitchFamily="34" charset="0"/>
              </a:rPr>
              <a:t>lydsvag kedel.</a:t>
            </a:r>
          </a:p>
          <a:p>
            <a:r>
              <a:rPr lang="da-DK" sz="1800" b="0" i="0" u="none" strike="noStrike" baseline="0" dirty="0">
                <a:solidFill>
                  <a:srgbClr val="000000"/>
                </a:solidFill>
                <a:latin typeface="Verdana" panose="020B0604030504040204" pitchFamily="34" charset="0"/>
              </a:rPr>
              <a:t>mange aftræksmuligheder.</a:t>
            </a:r>
          </a:p>
          <a:p>
            <a:r>
              <a:rPr lang="da-DK" sz="1800" b="0" i="0" u="none" strike="noStrike" baseline="0" dirty="0">
                <a:solidFill>
                  <a:srgbClr val="000000"/>
                </a:solidFill>
                <a:latin typeface="Verdana" panose="020B0604030504040204" pitchFamily="34" charset="0"/>
              </a:rPr>
              <a:t>Kedeltypen fås med ydelser til næsten alle varmeanlæg i småhuse, de har ydelser fra ca. 4 - 30 kW.</a:t>
            </a:r>
          </a:p>
          <a:p>
            <a:r>
              <a:rPr lang="da-DK" sz="1800" b="0" i="0" u="none" strike="noStrike" baseline="0" dirty="0">
                <a:solidFill>
                  <a:srgbClr val="000000"/>
                </a:solidFill>
                <a:latin typeface="Verdana" panose="020B0604030504040204" pitchFamily="34" charset="0"/>
              </a:rPr>
              <a:t>Kedeltypen kan monteres i følgende varianter:</a:t>
            </a:r>
          </a:p>
          <a:p>
            <a:r>
              <a:rPr lang="da-DK" sz="1800" b="0" i="0" u="none" strike="noStrike" baseline="0" dirty="0">
                <a:solidFill>
                  <a:srgbClr val="000000"/>
                </a:solidFill>
                <a:latin typeface="Verdana" panose="020B0604030504040204" pitchFamily="34" charset="0"/>
              </a:rPr>
              <a:t>For centralvarme.</a:t>
            </a:r>
          </a:p>
          <a:p>
            <a:r>
              <a:rPr lang="da-DK" sz="1800" b="0" i="0" u="none" strike="noStrike" baseline="0" dirty="0">
                <a:solidFill>
                  <a:srgbClr val="000000"/>
                </a:solidFill>
                <a:latin typeface="Verdana" panose="020B0604030504040204" pitchFamily="34" charset="0"/>
              </a:rPr>
              <a:t>For centralvarme og tilslutning til varmtvandsbeholder (</a:t>
            </a:r>
            <a:r>
              <a:rPr lang="da-DK" sz="1800" b="0" i="0" u="none" strike="noStrike" baseline="0" dirty="0" err="1">
                <a:solidFill>
                  <a:srgbClr val="000000"/>
                </a:solidFill>
                <a:latin typeface="Verdana" panose="020B0604030504040204" pitchFamily="34" charset="0"/>
              </a:rPr>
              <a:t>varmtvandspriotering</a:t>
            </a:r>
            <a:r>
              <a:rPr lang="da-DK" sz="1800" b="0" i="0" u="none" strike="noStrike" baseline="0" dirty="0">
                <a:solidFill>
                  <a:srgbClr val="000000"/>
                </a:solidFill>
                <a:latin typeface="Verdana" panose="020B0604030504040204" pitchFamily="34" charset="0"/>
              </a:rPr>
              <a:t>).</a:t>
            </a:r>
          </a:p>
          <a:p>
            <a:r>
              <a:rPr lang="da-DK" sz="1800" b="0" i="0" u="none" strike="noStrike" baseline="0" dirty="0">
                <a:solidFill>
                  <a:srgbClr val="000000"/>
                </a:solidFill>
                <a:latin typeface="Verdana" panose="020B0604030504040204" pitchFamily="34" charset="0"/>
              </a:rPr>
              <a:t>For centralvarme og </a:t>
            </a:r>
            <a:r>
              <a:rPr lang="da-DK" sz="1800" b="0" i="0" u="none" strike="noStrike" baseline="0" dirty="0" err="1">
                <a:solidFill>
                  <a:srgbClr val="000000"/>
                </a:solidFill>
                <a:latin typeface="Verdana" panose="020B0604030504040204" pitchFamily="34" charset="0"/>
              </a:rPr>
              <a:t>varmtbrugsvand</a:t>
            </a:r>
            <a:r>
              <a:rPr lang="da-DK" sz="1800" b="0" i="0" u="none" strike="noStrike" baseline="0" dirty="0">
                <a:solidFill>
                  <a:srgbClr val="000000"/>
                </a:solidFill>
                <a:latin typeface="Verdana" panose="020B0604030504040204" pitchFamily="34" charset="0"/>
              </a:rPr>
              <a:t> (</a:t>
            </a:r>
            <a:r>
              <a:rPr lang="da-DK" sz="1800" b="0" i="0" u="none" strike="noStrike" baseline="0" dirty="0" err="1">
                <a:solidFill>
                  <a:srgbClr val="000000"/>
                </a:solidFill>
                <a:latin typeface="Verdana" panose="020B0604030504040204" pitchFamily="34" charset="0"/>
              </a:rPr>
              <a:t>kombikedel</a:t>
            </a:r>
            <a:r>
              <a:rPr lang="da-DK" sz="1800" b="0" i="0" u="none" strike="noStrike" baseline="0" dirty="0">
                <a:solidFill>
                  <a:srgbClr val="000000"/>
                </a:solidFill>
                <a:latin typeface="Verdana" panose="020B0604030504040204" pitchFamily="34" charset="0"/>
              </a:rPr>
              <a:t>).</a:t>
            </a:r>
          </a:p>
          <a:p>
            <a:r>
              <a:rPr lang="da-DK" sz="1800" b="0" i="0" u="none" strike="noStrike" baseline="0" dirty="0">
                <a:solidFill>
                  <a:srgbClr val="000000"/>
                </a:solidFill>
                <a:latin typeface="Verdana" panose="020B0604030504040204" pitchFamily="34" charset="0"/>
              </a:rPr>
              <a:t>Kedlerne kan fås med åbent og lukket forbrændingskammer og med de mange aftræksmuligheder, der i øvrigt er.</a:t>
            </a:r>
          </a:p>
        </p:txBody>
      </p:sp>
    </p:spTree>
    <p:extLst>
      <p:ext uri="{BB962C8B-B14F-4D97-AF65-F5344CB8AC3E}">
        <p14:creationId xmlns:p14="http://schemas.microsoft.com/office/powerpoint/2010/main" val="9102596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B5BC2-8D3B-8CBA-24F4-D8EE38AE643D}"/>
              </a:ext>
            </a:extLst>
          </p:cNvPr>
          <p:cNvSpPr>
            <a:spLocks noGrp="1"/>
          </p:cNvSpPr>
          <p:nvPr>
            <p:ph type="title"/>
          </p:nvPr>
        </p:nvSpPr>
        <p:spPr/>
        <p:txBody>
          <a:bodyPr/>
          <a:lstStyle/>
          <a:p>
            <a:r>
              <a:rPr lang="da-DK" dirty="0"/>
              <a:t>Opbygning</a:t>
            </a:r>
          </a:p>
        </p:txBody>
      </p:sp>
      <p:sp>
        <p:nvSpPr>
          <p:cNvPr id="3" name="Pladsholder til indhold 2">
            <a:extLst>
              <a:ext uri="{FF2B5EF4-FFF2-40B4-BE49-F238E27FC236}">
                <a16:creationId xmlns:a16="http://schemas.microsoft.com/office/drawing/2014/main" id="{7166EDF8-D294-8CA6-EA99-D641C99358A2}"/>
              </a:ext>
            </a:extLst>
          </p:cNvPr>
          <p:cNvSpPr>
            <a:spLocks noGrp="1"/>
          </p:cNvSpPr>
          <p:nvPr>
            <p:ph idx="1"/>
          </p:nvPr>
        </p:nvSpPr>
        <p:spPr/>
        <p:txBody>
          <a:bodyPr>
            <a:normAutofit/>
          </a:bodyPr>
          <a:lstStyle/>
          <a:p>
            <a:r>
              <a:rPr lang="da-DK" sz="1600" dirty="0" err="1"/>
              <a:t>Gasdel</a:t>
            </a:r>
            <a:r>
              <a:rPr lang="da-DK" sz="1600" dirty="0"/>
              <a:t>:</a:t>
            </a:r>
            <a:r>
              <a:rPr lang="da-DK" sz="2400" dirty="0"/>
              <a:t> </a:t>
            </a:r>
            <a:r>
              <a:rPr lang="da-DK" sz="1600" dirty="0"/>
              <a:t>indeholder en gasbrænder med armatur til styring, regulering og sikring af brænderfunktion.</a:t>
            </a:r>
          </a:p>
          <a:p>
            <a:r>
              <a:rPr lang="da-DK" sz="1600" dirty="0" err="1"/>
              <a:t>Vandsiden</a:t>
            </a:r>
            <a:r>
              <a:rPr lang="da-DK" sz="1600" dirty="0"/>
              <a:t>:</a:t>
            </a:r>
            <a:r>
              <a:rPr lang="da-DK" sz="2400" dirty="0"/>
              <a:t> </a:t>
            </a:r>
            <a:r>
              <a:rPr lang="da-DK" sz="1600" i="0" u="none" strike="noStrike" baseline="0" dirty="0" err="1">
                <a:solidFill>
                  <a:srgbClr val="000000"/>
                </a:solidFill>
              </a:rPr>
              <a:t>Vandsiden</a:t>
            </a:r>
            <a:r>
              <a:rPr lang="da-DK" sz="1600" i="0" u="none" strike="noStrike" baseline="0" dirty="0">
                <a:solidFill>
                  <a:srgbClr val="000000"/>
                </a:solidFill>
              </a:rPr>
              <a:t> i gaskedlen indeholder cirkulationspumpe, varmeveksler til overførsel af energien, en trykekspansionsbeholder og en </a:t>
            </a:r>
            <a:r>
              <a:rPr lang="da-DK" sz="1600" i="0" u="none" strike="noStrike" baseline="0" dirty="0" err="1">
                <a:solidFill>
                  <a:srgbClr val="000000"/>
                </a:solidFill>
              </a:rPr>
              <a:t>prioteringsventil</a:t>
            </a:r>
            <a:r>
              <a:rPr lang="da-DK" sz="1600" i="0" u="none" strike="noStrike" baseline="0" dirty="0">
                <a:solidFill>
                  <a:srgbClr val="000000"/>
                </a:solidFill>
              </a:rPr>
              <a:t> til varmtvandsproduktion. </a:t>
            </a:r>
          </a:p>
          <a:p>
            <a:r>
              <a:rPr lang="da-DK" sz="1600" i="0" u="none" strike="noStrike" baseline="0" dirty="0">
                <a:solidFill>
                  <a:srgbClr val="000000"/>
                </a:solidFill>
              </a:rPr>
              <a:t>Der er i mange kedelfabrikaterne indbygget en by-</a:t>
            </a:r>
            <a:r>
              <a:rPr lang="da-DK" sz="1600" i="0" u="none" strike="noStrike" baseline="0" dirty="0" err="1">
                <a:solidFill>
                  <a:srgbClr val="000000"/>
                </a:solidFill>
              </a:rPr>
              <a:t>passledning</a:t>
            </a:r>
            <a:r>
              <a:rPr lang="da-DK" sz="1600" i="0" u="none" strike="noStrike" baseline="0" dirty="0">
                <a:solidFill>
                  <a:srgbClr val="000000"/>
                </a:solidFill>
              </a:rPr>
              <a:t> for at sikre </a:t>
            </a:r>
            <a:r>
              <a:rPr lang="da-DK" sz="1600" i="0" u="none" strike="noStrike" baseline="0" dirty="0" err="1">
                <a:solidFill>
                  <a:srgbClr val="000000"/>
                </a:solidFill>
              </a:rPr>
              <a:t>vandflowet</a:t>
            </a:r>
            <a:r>
              <a:rPr lang="da-DK" sz="1600" i="0" u="none" strike="noStrike" baseline="0" dirty="0">
                <a:solidFill>
                  <a:srgbClr val="000000"/>
                </a:solidFill>
              </a:rPr>
              <a:t>.</a:t>
            </a:r>
            <a:r>
              <a:rPr lang="da-DK" sz="2400" dirty="0"/>
              <a:t> </a:t>
            </a:r>
          </a:p>
          <a:p>
            <a:r>
              <a:rPr lang="da-DK" sz="1600" dirty="0"/>
              <a:t>Automatik: </a:t>
            </a:r>
            <a:r>
              <a:rPr lang="da-DK" sz="1600" i="0" u="none" strike="noStrike" baseline="0" dirty="0">
                <a:solidFill>
                  <a:srgbClr val="000000"/>
                </a:solidFill>
              </a:rPr>
              <a:t>Styring, regulering og sikkerhedsfunktionerne i kedlen kontrolleres af en automatenhed (kontrolkasse) indbygget i kedlen. Kedlerne er normalt modulerende fra ca. 40 - 100 % af belastningen.</a:t>
            </a:r>
            <a:endParaRPr lang="da-DK" sz="2400" dirty="0"/>
          </a:p>
        </p:txBody>
      </p:sp>
    </p:spTree>
    <p:extLst>
      <p:ext uri="{BB962C8B-B14F-4D97-AF65-F5344CB8AC3E}">
        <p14:creationId xmlns:p14="http://schemas.microsoft.com/office/powerpoint/2010/main" val="28436300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AEB2CA-7F13-CF34-3B81-7A655EE4FD68}"/>
              </a:ext>
            </a:extLst>
          </p:cNvPr>
          <p:cNvSpPr>
            <a:spLocks noGrp="1"/>
          </p:cNvSpPr>
          <p:nvPr>
            <p:ph type="title"/>
          </p:nvPr>
        </p:nvSpPr>
        <p:spPr/>
        <p:txBody>
          <a:bodyPr/>
          <a:lstStyle/>
          <a:p>
            <a:r>
              <a:rPr lang="da-DK" dirty="0"/>
              <a:t>Opbygning</a:t>
            </a:r>
          </a:p>
        </p:txBody>
      </p:sp>
      <p:sp>
        <p:nvSpPr>
          <p:cNvPr id="3" name="Pladsholder til indhold 2">
            <a:extLst>
              <a:ext uri="{FF2B5EF4-FFF2-40B4-BE49-F238E27FC236}">
                <a16:creationId xmlns:a16="http://schemas.microsoft.com/office/drawing/2014/main" id="{E910F5E4-4731-A543-84ED-F0D27483F78F}"/>
              </a:ext>
            </a:extLst>
          </p:cNvPr>
          <p:cNvSpPr>
            <a:spLocks noGrp="1"/>
          </p:cNvSpPr>
          <p:nvPr>
            <p:ph idx="1"/>
          </p:nvPr>
        </p:nvSpPr>
        <p:spPr>
          <a:xfrm>
            <a:off x="628650" y="1825624"/>
            <a:ext cx="7886700" cy="4667249"/>
          </a:xfrm>
        </p:spPr>
        <p:txBody>
          <a:bodyPr>
            <a:normAutofit fontScale="85000" lnSpcReduction="20000"/>
          </a:bodyPr>
          <a:lstStyle/>
          <a:p>
            <a:r>
              <a:rPr lang="da-DK" sz="1800" b="1" i="1" u="none" strike="noStrike" baseline="0" dirty="0">
                <a:solidFill>
                  <a:srgbClr val="000000"/>
                </a:solidFill>
                <a:latin typeface="Arial" panose="020B0604020202020204" pitchFamily="34" charset="0"/>
              </a:rPr>
              <a:t>Brænderen</a:t>
            </a:r>
            <a:endParaRPr lang="da-DK" sz="1800" b="0" i="0" u="none" strike="noStrike" baseline="0" dirty="0">
              <a:solidFill>
                <a:srgbClr val="000000"/>
              </a:solidFill>
              <a:latin typeface="Arial" panose="020B0604020202020204" pitchFamily="34" charset="0"/>
            </a:endParaRPr>
          </a:p>
          <a:p>
            <a:r>
              <a:rPr lang="da-DK" sz="1800" b="0" i="0" u="none" strike="noStrike" baseline="0" dirty="0">
                <a:solidFill>
                  <a:srgbClr val="000000"/>
                </a:solidFill>
                <a:latin typeface="Verdana" panose="020B0604030504040204" pitchFamily="34" charset="0"/>
              </a:rPr>
              <a:t>Er oftest fremstillet af en tynd rustfast stålplade og med brænderåbninger udformet som huller, slidser eller lameller. </a:t>
            </a:r>
          </a:p>
          <a:p>
            <a:r>
              <a:rPr lang="da-DK" sz="1800" b="0" i="0" u="none" strike="noStrike" baseline="0" dirty="0">
                <a:solidFill>
                  <a:srgbClr val="000000"/>
                </a:solidFill>
                <a:latin typeface="Verdana" panose="020B0604030504040204" pitchFamily="34" charset="0"/>
              </a:rPr>
              <a:t>Den kan også være forsynet med gas fra et </a:t>
            </a:r>
            <a:r>
              <a:rPr lang="da-DK" sz="1800" b="0" i="0" u="none" strike="noStrike" baseline="0" dirty="0" err="1">
                <a:solidFill>
                  <a:srgbClr val="000000"/>
                </a:solidFill>
                <a:latin typeface="Verdana" panose="020B0604030504040204" pitchFamily="34" charset="0"/>
              </a:rPr>
              <a:t>fordelerrør</a:t>
            </a:r>
            <a:r>
              <a:rPr lang="da-DK" sz="1800" b="0" i="0" u="none" strike="noStrike" baseline="0" dirty="0">
                <a:solidFill>
                  <a:srgbClr val="000000"/>
                </a:solidFill>
                <a:latin typeface="Verdana" panose="020B0604030504040204" pitchFamily="34" charset="0"/>
              </a:rPr>
              <a:t> (manifold) en dyse og et injektorrør for primærluftindsugning til hver enkelt brænder eller eventuelt til to sæt bestående af flere brændere.</a:t>
            </a:r>
          </a:p>
          <a:p>
            <a:r>
              <a:rPr lang="da-DK" sz="1800" b="1" i="1" u="none" strike="noStrike" baseline="0" dirty="0">
                <a:solidFill>
                  <a:srgbClr val="000000"/>
                </a:solidFill>
                <a:latin typeface="Arial" panose="020B0604020202020204" pitchFamily="34" charset="0"/>
              </a:rPr>
              <a:t>Flammeovervågning</a:t>
            </a:r>
            <a:endParaRPr lang="da-DK" sz="1800" b="0" i="0" u="none" strike="noStrike" baseline="0" dirty="0">
              <a:solidFill>
                <a:srgbClr val="000000"/>
              </a:solidFill>
              <a:latin typeface="Arial" panose="020B0604020202020204" pitchFamily="34" charset="0"/>
            </a:endParaRPr>
          </a:p>
          <a:p>
            <a:r>
              <a:rPr lang="da-DK" sz="1800" b="0" i="0" u="none" strike="noStrike" baseline="0" dirty="0">
                <a:solidFill>
                  <a:srgbClr val="000000"/>
                </a:solidFill>
                <a:latin typeface="Verdana" panose="020B0604030504040204" pitchFamily="34" charset="0"/>
              </a:rPr>
              <a:t>Består i ældre typer normalt af en termoelektrisk vågeblus/</a:t>
            </a:r>
            <a:r>
              <a:rPr lang="da-DK" sz="1800" b="0" i="0" u="none" strike="noStrike" baseline="0" dirty="0" err="1">
                <a:solidFill>
                  <a:srgbClr val="000000"/>
                </a:solidFill>
                <a:latin typeface="Verdana" panose="020B0604030504040204" pitchFamily="34" charset="0"/>
              </a:rPr>
              <a:t>tændblussikring</a:t>
            </a:r>
            <a:r>
              <a:rPr lang="da-DK" sz="1800" b="0" i="0" u="none" strike="noStrike" baseline="0" dirty="0">
                <a:solidFill>
                  <a:srgbClr val="000000"/>
                </a:solidFill>
                <a:latin typeface="Verdana" panose="020B0604030504040204" pitchFamily="34" charset="0"/>
              </a:rPr>
              <a:t>. De nye konstruktioner sker flammeovervågningen med en ioniseringsstav anbragt i flammen fra hovedbrænderen.</a:t>
            </a:r>
          </a:p>
          <a:p>
            <a:r>
              <a:rPr lang="da-DK" sz="1800" b="1" i="1" u="none" strike="noStrike" baseline="0" dirty="0">
                <a:solidFill>
                  <a:srgbClr val="000000"/>
                </a:solidFill>
                <a:latin typeface="Arial" panose="020B0604020202020204" pitchFamily="34" charset="0"/>
              </a:rPr>
              <a:t>Tænding</a:t>
            </a:r>
            <a:endParaRPr lang="da-DK" sz="1800" b="0" i="0" u="none" strike="noStrike" baseline="0" dirty="0">
              <a:solidFill>
                <a:srgbClr val="000000"/>
              </a:solidFill>
              <a:latin typeface="Arial" panose="020B0604020202020204" pitchFamily="34" charset="0"/>
            </a:endParaRPr>
          </a:p>
          <a:p>
            <a:r>
              <a:rPr lang="da-DK" sz="1800" b="0" i="0" u="none" strike="noStrike" baseline="0" dirty="0">
                <a:solidFill>
                  <a:srgbClr val="000000"/>
                </a:solidFill>
                <a:latin typeface="Verdana" panose="020B0604030504040204" pitchFamily="34" charset="0"/>
              </a:rPr>
              <a:t>Af vågeblus/</a:t>
            </a:r>
            <a:r>
              <a:rPr lang="da-DK" sz="1800" b="0" i="0" u="none" strike="noStrike" baseline="0" dirty="0" err="1">
                <a:solidFill>
                  <a:srgbClr val="000000"/>
                </a:solidFill>
                <a:latin typeface="Verdana" panose="020B0604030504040204" pitchFamily="34" charset="0"/>
              </a:rPr>
              <a:t>tændblus</a:t>
            </a:r>
            <a:r>
              <a:rPr lang="da-DK" sz="1800" b="0" i="0" u="none" strike="noStrike" baseline="0" dirty="0">
                <a:solidFill>
                  <a:srgbClr val="000000"/>
                </a:solidFill>
                <a:latin typeface="Verdana" panose="020B0604030504040204" pitchFamily="34" charset="0"/>
              </a:rPr>
              <a:t> sker ved en gnist (</a:t>
            </a:r>
            <a:r>
              <a:rPr lang="da-DK" sz="1800" b="0" i="0" u="none" strike="noStrike" baseline="0" dirty="0" err="1">
                <a:solidFill>
                  <a:srgbClr val="000000"/>
                </a:solidFill>
                <a:latin typeface="Verdana" panose="020B0604030504040204" pitchFamily="34" charset="0"/>
              </a:rPr>
              <a:t>piezotænder</a:t>
            </a:r>
            <a:r>
              <a:rPr lang="da-DK" sz="1800" b="0" i="0" u="none" strike="noStrike" baseline="0" dirty="0">
                <a:solidFill>
                  <a:srgbClr val="000000"/>
                </a:solidFill>
                <a:latin typeface="Verdana" panose="020B0604030504040204" pitchFamily="34" charset="0"/>
              </a:rPr>
              <a:t>) i ældre typer. vågeblusset/</a:t>
            </a:r>
            <a:r>
              <a:rPr lang="da-DK" sz="1800" b="0" i="0" u="none" strike="noStrike" baseline="0" dirty="0" err="1">
                <a:solidFill>
                  <a:srgbClr val="000000"/>
                </a:solidFill>
                <a:latin typeface="Verdana" panose="020B0604030504040204" pitchFamily="34" charset="0"/>
              </a:rPr>
              <a:t>tændblusset</a:t>
            </a:r>
            <a:r>
              <a:rPr lang="da-DK" sz="1800" b="0" i="0" u="none" strike="noStrike" baseline="0" dirty="0">
                <a:solidFill>
                  <a:srgbClr val="000000"/>
                </a:solidFill>
                <a:latin typeface="Verdana" panose="020B0604030504040204" pitchFamily="34" charset="0"/>
              </a:rPr>
              <a:t> er altid tændt og når der er </a:t>
            </a:r>
            <a:r>
              <a:rPr lang="da-DK" sz="1800" b="0" i="0" u="none" strike="noStrike" baseline="0" dirty="0" err="1">
                <a:solidFill>
                  <a:srgbClr val="000000"/>
                </a:solidFill>
                <a:latin typeface="Verdana" panose="020B0604030504040204" pitchFamily="34" charset="0"/>
              </a:rPr>
              <a:t>varmebehov,vil</a:t>
            </a:r>
            <a:r>
              <a:rPr lang="da-DK" sz="1800" b="0" i="0" u="none" strike="noStrike" baseline="0" dirty="0">
                <a:solidFill>
                  <a:srgbClr val="000000"/>
                </a:solidFill>
                <a:latin typeface="Verdana" panose="020B0604030504040204" pitchFamily="34" charset="0"/>
              </a:rPr>
              <a:t> vågeblusset/</a:t>
            </a:r>
            <a:r>
              <a:rPr lang="da-DK" sz="1800" b="0" i="0" u="none" strike="noStrike" baseline="0" dirty="0" err="1">
                <a:solidFill>
                  <a:srgbClr val="000000"/>
                </a:solidFill>
                <a:latin typeface="Verdana" panose="020B0604030504040204" pitchFamily="34" charset="0"/>
              </a:rPr>
              <a:t>tændblusset</a:t>
            </a:r>
            <a:r>
              <a:rPr lang="da-DK" sz="1800" b="0" i="0" u="none" strike="noStrike" baseline="0" dirty="0">
                <a:solidFill>
                  <a:srgbClr val="000000"/>
                </a:solidFill>
                <a:latin typeface="Verdana" panose="020B0604030504040204" pitchFamily="34" charset="0"/>
              </a:rPr>
              <a:t> antænde gassen. Kedler med ioniseringstav sker antændelsen af gassen direkte med </a:t>
            </a:r>
            <a:r>
              <a:rPr lang="da-DK" sz="1800" b="0" i="0" u="none" strike="noStrike" baseline="0" dirty="0" err="1">
                <a:solidFill>
                  <a:srgbClr val="000000"/>
                </a:solidFill>
                <a:latin typeface="Verdana" panose="020B0604030504040204" pitchFamily="34" charset="0"/>
              </a:rPr>
              <a:t>tændelektroder</a:t>
            </a:r>
            <a:r>
              <a:rPr lang="da-DK" sz="1800" b="0" i="0" u="none" strike="noStrike" baseline="0" dirty="0">
                <a:solidFill>
                  <a:srgbClr val="000000"/>
                </a:solidFill>
                <a:latin typeface="Verdana" panose="020B0604030504040204" pitchFamily="34" charset="0"/>
              </a:rPr>
              <a:t>. </a:t>
            </a:r>
          </a:p>
          <a:p>
            <a:r>
              <a:rPr lang="da-DK" sz="1800" b="1" i="1" u="none" strike="noStrike" baseline="0" dirty="0">
                <a:solidFill>
                  <a:srgbClr val="000000"/>
                </a:solidFill>
                <a:latin typeface="Arial" panose="020B0604020202020204" pitchFamily="34" charset="0"/>
              </a:rPr>
              <a:t>Gasarmaturet</a:t>
            </a:r>
            <a:endParaRPr lang="da-DK" sz="1800" b="0" i="0" u="none" strike="noStrike" baseline="0" dirty="0">
              <a:solidFill>
                <a:srgbClr val="000000"/>
              </a:solidFill>
              <a:latin typeface="Arial" panose="020B0604020202020204" pitchFamily="34" charset="0"/>
            </a:endParaRPr>
          </a:p>
          <a:p>
            <a:r>
              <a:rPr lang="da-DK" sz="1800" b="0" i="0" u="none" strike="noStrike" baseline="0" dirty="0" err="1">
                <a:solidFill>
                  <a:srgbClr val="000000"/>
                </a:solidFill>
                <a:latin typeface="Verdana" panose="020B0604030504040204" pitchFamily="34" charset="0"/>
              </a:rPr>
              <a:t>Gastilførelsen</a:t>
            </a:r>
            <a:r>
              <a:rPr lang="da-DK" sz="1800" b="0" i="0" u="none" strike="noStrike" baseline="0" dirty="0">
                <a:solidFill>
                  <a:srgbClr val="000000"/>
                </a:solidFill>
                <a:latin typeface="Verdana" panose="020B0604030504040204" pitchFamily="34" charset="0"/>
              </a:rPr>
              <a:t> til hovedbrænderen sker i nogle kedeltyper via en vandtryksstyret gasventil, der forhindrer brænderstart, hvis vandet ikke cirkulerer i kedlen. </a:t>
            </a:r>
            <a:endParaRPr lang="da-DK" dirty="0"/>
          </a:p>
        </p:txBody>
      </p:sp>
    </p:spTree>
    <p:extLst>
      <p:ext uri="{BB962C8B-B14F-4D97-AF65-F5344CB8AC3E}">
        <p14:creationId xmlns:p14="http://schemas.microsoft.com/office/powerpoint/2010/main" val="21187144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F8464121-0C7D-58E6-8A74-51D632B04B1E}"/>
              </a:ext>
            </a:extLst>
          </p:cNvPr>
          <p:cNvPicPr>
            <a:picLocks noGrp="1" noChangeAspect="1"/>
          </p:cNvPicPr>
          <p:nvPr>
            <p:ph idx="1"/>
          </p:nvPr>
        </p:nvPicPr>
        <p:blipFill>
          <a:blip r:embed="rId2"/>
          <a:stretch>
            <a:fillRect/>
          </a:stretch>
        </p:blipFill>
        <p:spPr>
          <a:xfrm>
            <a:off x="2283112" y="643466"/>
            <a:ext cx="4577775" cy="5571067"/>
          </a:xfrm>
          <a:prstGeom prst="rect">
            <a:avLst/>
          </a:prstGeom>
        </p:spPr>
      </p:pic>
    </p:spTree>
    <p:extLst>
      <p:ext uri="{BB962C8B-B14F-4D97-AF65-F5344CB8AC3E}">
        <p14:creationId xmlns:p14="http://schemas.microsoft.com/office/powerpoint/2010/main" val="6529638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B9A74069-F44F-A148-93C4-51E42F4379C7}"/>
              </a:ext>
            </a:extLst>
          </p:cNvPr>
          <p:cNvPicPr>
            <a:picLocks noGrp="1" noChangeAspect="1"/>
          </p:cNvPicPr>
          <p:nvPr>
            <p:ph idx="1"/>
          </p:nvPr>
        </p:nvPicPr>
        <p:blipFill>
          <a:blip r:embed="rId2"/>
          <a:stretch>
            <a:fillRect/>
          </a:stretch>
        </p:blipFill>
        <p:spPr>
          <a:xfrm>
            <a:off x="2428726" y="643466"/>
            <a:ext cx="4286546" cy="5571067"/>
          </a:xfrm>
          <a:prstGeom prst="rect">
            <a:avLst/>
          </a:prstGeom>
        </p:spPr>
      </p:pic>
    </p:spTree>
    <p:extLst>
      <p:ext uri="{BB962C8B-B14F-4D97-AF65-F5344CB8AC3E}">
        <p14:creationId xmlns:p14="http://schemas.microsoft.com/office/powerpoint/2010/main" val="428462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0E85A-9CE2-9B22-4A5B-A891E76E6832}"/>
              </a:ext>
            </a:extLst>
          </p:cNvPr>
          <p:cNvSpPr>
            <a:spLocks noGrp="1"/>
          </p:cNvSpPr>
          <p:nvPr>
            <p:ph type="title"/>
          </p:nvPr>
        </p:nvSpPr>
        <p:spPr/>
        <p:txBody>
          <a:bodyPr/>
          <a:lstStyle/>
          <a:p>
            <a:r>
              <a:rPr lang="da-DK" dirty="0"/>
              <a:t>Gas måler</a:t>
            </a:r>
          </a:p>
        </p:txBody>
      </p:sp>
      <p:sp>
        <p:nvSpPr>
          <p:cNvPr id="3" name="Pladsholder til indhold 2">
            <a:extLst>
              <a:ext uri="{FF2B5EF4-FFF2-40B4-BE49-F238E27FC236}">
                <a16:creationId xmlns:a16="http://schemas.microsoft.com/office/drawing/2014/main" id="{31CE23C9-027E-A5B0-2FE0-B6358E1820F8}"/>
              </a:ext>
            </a:extLst>
          </p:cNvPr>
          <p:cNvSpPr>
            <a:spLocks noGrp="1"/>
          </p:cNvSpPr>
          <p:nvPr>
            <p:ph idx="1"/>
          </p:nvPr>
        </p:nvSpPr>
        <p:spPr/>
        <p:txBody>
          <a:bodyPr/>
          <a:lstStyle/>
          <a:p>
            <a:pPr algn="l"/>
            <a:r>
              <a:rPr lang="da-DK" b="0" i="0" dirty="0">
                <a:solidFill>
                  <a:srgbClr val="000000"/>
                </a:solidFill>
                <a:effectLst/>
                <a:latin typeface="Lato" panose="020F0502020204030203" pitchFamily="34" charset="0"/>
              </a:rPr>
              <a:t>Gasmåleren må ikke være placeret i rum, hvor der findes oplag af brandfarlige væsker og letantændelige stoffer, i trapperum, tilhørende forrum eller i flugtveje i bygninger med to beboelseslejligheder eller derover.</a:t>
            </a:r>
          </a:p>
          <a:p>
            <a:pPr algn="l"/>
            <a:r>
              <a:rPr lang="da-DK" b="0" i="0" dirty="0">
                <a:solidFill>
                  <a:srgbClr val="000000"/>
                </a:solidFill>
                <a:effectLst/>
                <a:latin typeface="Lato" panose="020F0502020204030203" pitchFamily="34" charset="0"/>
              </a:rPr>
              <a:t>For etageejendomme med mere end én trappeopgang kan gasmåleren dog placeres på bagtrappen.</a:t>
            </a:r>
          </a:p>
          <a:p>
            <a:pPr algn="l"/>
            <a:r>
              <a:rPr lang="da-DK" b="0" i="0" dirty="0">
                <a:solidFill>
                  <a:srgbClr val="000000"/>
                </a:solidFill>
                <a:effectLst/>
                <a:latin typeface="Lato" panose="020F0502020204030203" pitchFamily="34" charset="0"/>
              </a:rPr>
              <a:t>Gasmåleren må kun være placeret i beboelsesrum, toilet- og baderum og garager, hvis placeringen sker efter aftale med gasdistributionsselskabet.</a:t>
            </a:r>
          </a:p>
          <a:p>
            <a:endParaRPr lang="da-DK" dirty="0"/>
          </a:p>
        </p:txBody>
      </p:sp>
    </p:spTree>
    <p:extLst>
      <p:ext uri="{BB962C8B-B14F-4D97-AF65-F5344CB8AC3E}">
        <p14:creationId xmlns:p14="http://schemas.microsoft.com/office/powerpoint/2010/main" val="10029151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EB585D55-7907-7BEB-26B2-5ECD3C6F63E6}"/>
              </a:ext>
            </a:extLst>
          </p:cNvPr>
          <p:cNvPicPr>
            <a:picLocks noGrp="1" noChangeAspect="1"/>
          </p:cNvPicPr>
          <p:nvPr>
            <p:ph idx="1"/>
          </p:nvPr>
        </p:nvPicPr>
        <p:blipFill>
          <a:blip r:embed="rId2"/>
          <a:stretch>
            <a:fillRect/>
          </a:stretch>
        </p:blipFill>
        <p:spPr>
          <a:xfrm>
            <a:off x="2524632" y="643466"/>
            <a:ext cx="4094734" cy="5571067"/>
          </a:xfrm>
          <a:prstGeom prst="rect">
            <a:avLst/>
          </a:prstGeom>
        </p:spPr>
      </p:pic>
    </p:spTree>
    <p:extLst>
      <p:ext uri="{BB962C8B-B14F-4D97-AF65-F5344CB8AC3E}">
        <p14:creationId xmlns:p14="http://schemas.microsoft.com/office/powerpoint/2010/main" val="31013074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EC937-29FC-DF2F-2DA0-EFB1F531D361}"/>
              </a:ext>
            </a:extLst>
          </p:cNvPr>
          <p:cNvSpPr>
            <a:spLocks noGrp="1"/>
          </p:cNvSpPr>
          <p:nvPr>
            <p:ph type="title"/>
          </p:nvPr>
        </p:nvSpPr>
        <p:spPr>
          <a:xfrm>
            <a:off x="4775595" y="728664"/>
            <a:ext cx="3738610" cy="3157080"/>
          </a:xfrm>
          <a:noFill/>
        </p:spPr>
        <p:txBody>
          <a:bodyPr vert="horz" lIns="91440" tIns="45720" rIns="91440" bIns="45720" rtlCol="0" anchor="b">
            <a:normAutofit/>
          </a:bodyPr>
          <a:lstStyle/>
          <a:p>
            <a:r>
              <a:rPr lang="en-US" sz="4500"/>
              <a:t>Termisk tunge gaskedler</a:t>
            </a:r>
          </a:p>
        </p:txBody>
      </p:sp>
      <p:pic>
        <p:nvPicPr>
          <p:cNvPr id="9" name="Pladsholder til indhold 8">
            <a:extLst>
              <a:ext uri="{FF2B5EF4-FFF2-40B4-BE49-F238E27FC236}">
                <a16:creationId xmlns:a16="http://schemas.microsoft.com/office/drawing/2014/main" id="{1A6D8B81-5BEA-5CC4-69AE-F515D270A0FE}"/>
              </a:ext>
            </a:extLst>
          </p:cNvPr>
          <p:cNvPicPr>
            <a:picLocks noGrp="1" noChangeAspect="1"/>
          </p:cNvPicPr>
          <p:nvPr>
            <p:ph idx="1"/>
          </p:nvPr>
        </p:nvPicPr>
        <p:blipFill>
          <a:blip r:embed="rId2"/>
          <a:srcRect r="1975"/>
          <a:stretch/>
        </p:blipFill>
        <p:spPr>
          <a:xfrm>
            <a:off x="20" y="10"/>
            <a:ext cx="4504114" cy="6857990"/>
          </a:xfrm>
          <a:prstGeom prst="rect">
            <a:avLst/>
          </a:prstGeom>
        </p:spPr>
      </p:pic>
    </p:spTree>
    <p:extLst>
      <p:ext uri="{BB962C8B-B14F-4D97-AF65-F5344CB8AC3E}">
        <p14:creationId xmlns:p14="http://schemas.microsoft.com/office/powerpoint/2010/main" val="39048220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68C8ADD3-B93B-F5CC-1480-88A604A79FF1}"/>
              </a:ext>
            </a:extLst>
          </p:cNvPr>
          <p:cNvPicPr>
            <a:picLocks noGrp="1" noChangeAspect="1"/>
          </p:cNvPicPr>
          <p:nvPr>
            <p:ph idx="1"/>
          </p:nvPr>
        </p:nvPicPr>
        <p:blipFill>
          <a:blip r:embed="rId2"/>
          <a:stretch>
            <a:fillRect/>
          </a:stretch>
        </p:blipFill>
        <p:spPr>
          <a:xfrm>
            <a:off x="482600" y="1506051"/>
            <a:ext cx="8178800" cy="3871298"/>
          </a:xfrm>
          <a:prstGeom prst="rect">
            <a:avLst/>
          </a:prstGeom>
        </p:spPr>
      </p:pic>
    </p:spTree>
    <p:extLst>
      <p:ext uri="{BB962C8B-B14F-4D97-AF65-F5344CB8AC3E}">
        <p14:creationId xmlns:p14="http://schemas.microsoft.com/office/powerpoint/2010/main" val="42645322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D5B799B-83C2-224B-6078-F4F26741D26D}"/>
              </a:ext>
            </a:extLst>
          </p:cNvPr>
          <p:cNvSpPr>
            <a:spLocks noGrp="1"/>
          </p:cNvSpPr>
          <p:nvPr>
            <p:ph idx="1"/>
          </p:nvPr>
        </p:nvSpPr>
        <p:spPr>
          <a:xfrm>
            <a:off x="4639964" y="1268112"/>
            <a:ext cx="3884220" cy="1260389"/>
          </a:xfrm>
        </p:spPr>
        <p:txBody>
          <a:bodyPr anchor="ctr">
            <a:normAutofit/>
          </a:bodyPr>
          <a:lstStyle/>
          <a:p>
            <a:r>
              <a:rPr lang="da-DK" sz="1500" dirty="0"/>
              <a:t>For at kondenserende kedler skal virke skal returvandet ikke være for koldt. Dette stille krav til temperatursættet</a:t>
            </a:r>
          </a:p>
        </p:txBody>
      </p:sp>
      <p:pic>
        <p:nvPicPr>
          <p:cNvPr id="7" name="Billede 6">
            <a:extLst>
              <a:ext uri="{FF2B5EF4-FFF2-40B4-BE49-F238E27FC236}">
                <a16:creationId xmlns:a16="http://schemas.microsoft.com/office/drawing/2014/main" id="{4EC0E39F-405D-678A-8B79-815BD4CD8655}"/>
              </a:ext>
            </a:extLst>
          </p:cNvPr>
          <p:cNvPicPr>
            <a:picLocks noChangeAspect="1"/>
          </p:cNvPicPr>
          <p:nvPr/>
        </p:nvPicPr>
        <p:blipFill>
          <a:blip r:embed="rId2"/>
          <a:stretch>
            <a:fillRect/>
          </a:stretch>
        </p:blipFill>
        <p:spPr>
          <a:xfrm>
            <a:off x="1037456" y="2673693"/>
            <a:ext cx="3057775" cy="2783360"/>
          </a:xfrm>
          <a:prstGeom prst="rect">
            <a:avLst/>
          </a:prstGeom>
        </p:spPr>
      </p:pic>
      <p:pic>
        <p:nvPicPr>
          <p:cNvPr id="5" name="Billede 4">
            <a:extLst>
              <a:ext uri="{FF2B5EF4-FFF2-40B4-BE49-F238E27FC236}">
                <a16:creationId xmlns:a16="http://schemas.microsoft.com/office/drawing/2014/main" id="{0F9B4EC0-554A-9947-886F-8742E1FE7F6B}"/>
              </a:ext>
            </a:extLst>
          </p:cNvPr>
          <p:cNvPicPr>
            <a:picLocks noChangeAspect="1"/>
          </p:cNvPicPr>
          <p:nvPr/>
        </p:nvPicPr>
        <p:blipFill>
          <a:blip r:embed="rId3"/>
          <a:stretch>
            <a:fillRect/>
          </a:stretch>
        </p:blipFill>
        <p:spPr>
          <a:xfrm>
            <a:off x="3444997" y="2607353"/>
            <a:ext cx="5222348" cy="1058759"/>
          </a:xfrm>
          <a:prstGeom prst="rect">
            <a:avLst/>
          </a:prstGeom>
        </p:spPr>
      </p:pic>
    </p:spTree>
    <p:extLst>
      <p:ext uri="{BB962C8B-B14F-4D97-AF65-F5344CB8AC3E}">
        <p14:creationId xmlns:p14="http://schemas.microsoft.com/office/powerpoint/2010/main" val="15156730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2A4E5-6352-EC0F-DA0E-9AFA0E99D6A2}"/>
              </a:ext>
            </a:extLst>
          </p:cNvPr>
          <p:cNvSpPr>
            <a:spLocks noGrp="1"/>
          </p:cNvSpPr>
          <p:nvPr>
            <p:ph type="title"/>
          </p:nvPr>
        </p:nvSpPr>
        <p:spPr/>
        <p:txBody>
          <a:bodyPr/>
          <a:lstStyle/>
          <a:p>
            <a:r>
              <a:rPr lang="da-DK" dirty="0"/>
              <a:t>Forbrænding og varmeproduktion</a:t>
            </a:r>
          </a:p>
        </p:txBody>
      </p:sp>
      <p:sp>
        <p:nvSpPr>
          <p:cNvPr id="3" name="Pladsholder til indhold 2">
            <a:extLst>
              <a:ext uri="{FF2B5EF4-FFF2-40B4-BE49-F238E27FC236}">
                <a16:creationId xmlns:a16="http://schemas.microsoft.com/office/drawing/2014/main" id="{E005A225-6BF2-4F5F-8CBD-935C938C34C2}"/>
              </a:ext>
            </a:extLst>
          </p:cNvPr>
          <p:cNvSpPr>
            <a:spLocks noGrp="1"/>
          </p:cNvSpPr>
          <p:nvPr>
            <p:ph idx="1"/>
          </p:nvPr>
        </p:nvSpPr>
        <p:spPr>
          <a:xfrm>
            <a:off x="628650" y="1825625"/>
            <a:ext cx="7886700" cy="1387351"/>
          </a:xfrm>
        </p:spPr>
        <p:txBody>
          <a:bodyPr/>
          <a:lstStyle/>
          <a:p>
            <a:pPr lvl="1">
              <a:lnSpc>
                <a:spcPct val="107000"/>
              </a:lnSpc>
              <a:spcAft>
                <a:spcPts val="800"/>
              </a:spcAft>
              <a:buSzPts val="1000"/>
              <a:tabLst>
                <a:tab pos="914400" algn="l"/>
              </a:tabLst>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Kedlen brænder et brændstof (typisk naturgas, olie eller biogas), hvilket producerer varmeenergi.</a:t>
            </a:r>
          </a:p>
          <a:p>
            <a:pPr lvl="1">
              <a:lnSpc>
                <a:spcPct val="107000"/>
              </a:lnSpc>
              <a:spcAft>
                <a:spcPts val="800"/>
              </a:spcAft>
              <a:buSzPts val="1000"/>
              <a:tabLst>
                <a:tab pos="914400" algn="l"/>
              </a:tabLst>
            </a:pPr>
            <a:r>
              <a:rPr lang="da-DK" sz="1400" kern="100" dirty="0">
                <a:effectLst/>
                <a:latin typeface="Calibri" panose="020F0502020204030204" pitchFamily="34" charset="0"/>
                <a:ea typeface="Calibri" panose="020F0502020204030204" pitchFamily="34" charset="0"/>
                <a:cs typeface="Times New Roman" panose="02020603050405020304" pitchFamily="18" charset="0"/>
              </a:rPr>
              <a:t>Denne varme bruges til at opvarme vand, som cirkulerer i dit varmesystem (radiatorer, gulvvarme osv.).</a:t>
            </a:r>
          </a:p>
          <a:p>
            <a:endParaRPr lang="da-DK" dirty="0"/>
          </a:p>
        </p:txBody>
      </p:sp>
    </p:spTree>
    <p:extLst>
      <p:ext uri="{BB962C8B-B14F-4D97-AF65-F5344CB8AC3E}">
        <p14:creationId xmlns:p14="http://schemas.microsoft.com/office/powerpoint/2010/main" val="1708778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83185-151F-3953-CFD0-F39E31BCBF2A}"/>
              </a:ext>
            </a:extLst>
          </p:cNvPr>
          <p:cNvSpPr>
            <a:spLocks noGrp="1"/>
          </p:cNvSpPr>
          <p:nvPr>
            <p:ph type="title"/>
          </p:nvPr>
        </p:nvSpPr>
        <p:spPr/>
        <p:txBody>
          <a:bodyPr/>
          <a:lstStyle/>
          <a:p>
            <a:r>
              <a:rPr lang="da-DK" dirty="0"/>
              <a:t>Kondenseringsprincip</a:t>
            </a:r>
          </a:p>
        </p:txBody>
      </p:sp>
      <p:sp>
        <p:nvSpPr>
          <p:cNvPr id="3" name="Pladsholder til indhold 2">
            <a:extLst>
              <a:ext uri="{FF2B5EF4-FFF2-40B4-BE49-F238E27FC236}">
                <a16:creationId xmlns:a16="http://schemas.microsoft.com/office/drawing/2014/main" id="{9CB19805-1089-BA6D-BFF3-B5A0F3DBDC8C}"/>
              </a:ext>
            </a:extLst>
          </p:cNvPr>
          <p:cNvSpPr>
            <a:spLocks noGrp="1"/>
          </p:cNvSpPr>
          <p:nvPr>
            <p:ph idx="1"/>
          </p:nvPr>
        </p:nvSpPr>
        <p:spPr/>
        <p:txBody>
          <a:bodyPr/>
          <a:lstStyle/>
          <a:p>
            <a:pPr lvl="1">
              <a:lnSpc>
                <a:spcPct val="107000"/>
              </a:lnSpc>
              <a:spcAft>
                <a:spcPts val="800"/>
              </a:spcAft>
              <a:buSzPts val="1000"/>
              <a:tabLst>
                <a:tab pos="914400" algn="l"/>
              </a:tabLst>
            </a:pPr>
            <a:r>
              <a:rPr lang="da-DK" sz="1100" kern="100" dirty="0">
                <a:effectLst/>
                <a:latin typeface="Calibri" panose="020F0502020204030204" pitchFamily="34" charset="0"/>
                <a:ea typeface="Calibri" panose="020F0502020204030204" pitchFamily="34" charset="0"/>
                <a:cs typeface="Times New Roman" panose="02020603050405020304" pitchFamily="18" charset="0"/>
              </a:rPr>
              <a:t>Når brændstoffet forbrændes, dannes der varme og vanddamp i røggassen.</a:t>
            </a:r>
          </a:p>
          <a:p>
            <a:pPr lvl="1">
              <a:lnSpc>
                <a:spcPct val="107000"/>
              </a:lnSpc>
              <a:spcAft>
                <a:spcPts val="800"/>
              </a:spcAft>
              <a:buSzPts val="1000"/>
              <a:tabLst>
                <a:tab pos="914400" algn="l"/>
              </a:tabLst>
            </a:pPr>
            <a:r>
              <a:rPr lang="da-DK" sz="1100" kern="100" dirty="0">
                <a:effectLst/>
                <a:latin typeface="Calibri" panose="020F0502020204030204" pitchFamily="34" charset="0"/>
                <a:ea typeface="Calibri" panose="020F0502020204030204" pitchFamily="34" charset="0"/>
                <a:cs typeface="Times New Roman" panose="02020603050405020304" pitchFamily="18" charset="0"/>
              </a:rPr>
              <a:t>I en traditionel kedel ville denne varme og vanddamp blive ledt ud gennem skorstenen.</a:t>
            </a:r>
          </a:p>
          <a:p>
            <a:pPr lvl="1">
              <a:lnSpc>
                <a:spcPct val="107000"/>
              </a:lnSpc>
              <a:spcAft>
                <a:spcPts val="800"/>
              </a:spcAft>
              <a:buSzPts val="1000"/>
              <a:tabLst>
                <a:tab pos="914400" algn="l"/>
              </a:tabLst>
            </a:pPr>
            <a:r>
              <a:rPr lang="da-DK" sz="1100" kern="100" dirty="0">
                <a:effectLst/>
                <a:latin typeface="Calibri" panose="020F0502020204030204" pitchFamily="34" charset="0"/>
                <a:ea typeface="Calibri" panose="020F0502020204030204" pitchFamily="34" charset="0"/>
                <a:cs typeface="Times New Roman" panose="02020603050405020304" pitchFamily="18" charset="0"/>
              </a:rPr>
              <a:t>I en kondenserende kedel er der imidlertid en ekstra varmeveksler, som køler røggassen ned til under dugpunktet (ca. 56°C for naturgas), så vanddampen kondenserer til væske.</a:t>
            </a:r>
          </a:p>
          <a:p>
            <a:pPr lvl="1">
              <a:lnSpc>
                <a:spcPct val="107000"/>
              </a:lnSpc>
              <a:spcAft>
                <a:spcPts val="800"/>
              </a:spcAft>
              <a:buSzPts val="1000"/>
              <a:tabLst>
                <a:tab pos="914400" algn="l"/>
              </a:tabLst>
            </a:pPr>
            <a:r>
              <a:rPr lang="da-DK" sz="1100" kern="100" dirty="0">
                <a:effectLst/>
                <a:latin typeface="Calibri" panose="020F0502020204030204" pitchFamily="34" charset="0"/>
                <a:ea typeface="Calibri" panose="020F0502020204030204" pitchFamily="34" charset="0"/>
                <a:cs typeface="Times New Roman" panose="02020603050405020304" pitchFamily="18" charset="0"/>
              </a:rPr>
              <a:t>Kondensationen frigiver den såkaldte </a:t>
            </a:r>
            <a:r>
              <a:rPr lang="da-DK" sz="1100" b="1" kern="100" dirty="0">
                <a:effectLst/>
                <a:latin typeface="Calibri" panose="020F0502020204030204" pitchFamily="34" charset="0"/>
                <a:ea typeface="Calibri" panose="020F0502020204030204" pitchFamily="34" charset="0"/>
                <a:cs typeface="Times New Roman" panose="02020603050405020304" pitchFamily="18" charset="0"/>
              </a:rPr>
              <a:t>latente varme</a:t>
            </a:r>
            <a:r>
              <a:rPr lang="da-DK" sz="1100" kern="100" dirty="0">
                <a:effectLst/>
                <a:latin typeface="Calibri" panose="020F0502020204030204" pitchFamily="34" charset="0"/>
                <a:ea typeface="Calibri" panose="020F0502020204030204" pitchFamily="34" charset="0"/>
                <a:cs typeface="Times New Roman" panose="02020603050405020304" pitchFamily="18" charset="0"/>
              </a:rPr>
              <a:t>, som udnyttes til at opvarme vandet yderligere.</a:t>
            </a:r>
          </a:p>
          <a:p>
            <a:endParaRPr lang="da-DK" dirty="0"/>
          </a:p>
        </p:txBody>
      </p:sp>
    </p:spTree>
    <p:extLst>
      <p:ext uri="{BB962C8B-B14F-4D97-AF65-F5344CB8AC3E}">
        <p14:creationId xmlns:p14="http://schemas.microsoft.com/office/powerpoint/2010/main" val="42187068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64C170-2DBF-235A-A9BE-C309B243A4C0}"/>
              </a:ext>
            </a:extLst>
          </p:cNvPr>
          <p:cNvSpPr>
            <a:spLocks noGrp="1"/>
          </p:cNvSpPr>
          <p:nvPr>
            <p:ph type="title"/>
          </p:nvPr>
        </p:nvSpPr>
        <p:spPr>
          <a:xfrm>
            <a:off x="657520" y="1413294"/>
            <a:ext cx="3448310" cy="1212152"/>
          </a:xfrm>
        </p:spPr>
        <p:txBody>
          <a:bodyPr anchor="b">
            <a:normAutofit/>
          </a:bodyPr>
          <a:lstStyle/>
          <a:p>
            <a:r>
              <a:rPr lang="da-DK" sz="2400"/>
              <a:t>De 3 termodynamiske love.</a:t>
            </a:r>
          </a:p>
        </p:txBody>
      </p:sp>
      <p:sp>
        <p:nvSpPr>
          <p:cNvPr id="3" name="Pladsholder til indhold 2">
            <a:extLst>
              <a:ext uri="{FF2B5EF4-FFF2-40B4-BE49-F238E27FC236}">
                <a16:creationId xmlns:a16="http://schemas.microsoft.com/office/drawing/2014/main" id="{FC2539C1-F5C4-DE7A-B166-B7EEE5F7DC1E}"/>
              </a:ext>
            </a:extLst>
          </p:cNvPr>
          <p:cNvSpPr>
            <a:spLocks noGrp="1"/>
          </p:cNvSpPr>
          <p:nvPr>
            <p:ph idx="1"/>
          </p:nvPr>
        </p:nvSpPr>
        <p:spPr>
          <a:xfrm>
            <a:off x="657520" y="2757357"/>
            <a:ext cx="3448310" cy="2585874"/>
          </a:xfrm>
        </p:spPr>
        <p:txBody>
          <a:bodyPr anchor="t">
            <a:normAutofit/>
          </a:bodyPr>
          <a:lstStyle/>
          <a:p>
            <a:r>
              <a:rPr lang="da-DK" sz="1500"/>
              <a:t>0 lov: 2 systemer som her for sig er i termisk ligevægt med et tredje system er i termisk ligevægt med hverandre. </a:t>
            </a:r>
          </a:p>
          <a:p>
            <a:r>
              <a:rPr lang="da-DK" sz="1500"/>
              <a:t>Ændring af tilstandsparametre i systemet kan kun ske som følge af en ydre påvirkning af systemet</a:t>
            </a:r>
          </a:p>
        </p:txBody>
      </p:sp>
      <p:pic>
        <p:nvPicPr>
          <p:cNvPr id="5" name="Billede 4">
            <a:extLst>
              <a:ext uri="{FF2B5EF4-FFF2-40B4-BE49-F238E27FC236}">
                <a16:creationId xmlns:a16="http://schemas.microsoft.com/office/drawing/2014/main" id="{C6217B47-DF4A-BD96-12A0-AAF85D5F6CFC}"/>
              </a:ext>
            </a:extLst>
          </p:cNvPr>
          <p:cNvPicPr>
            <a:picLocks noChangeAspect="1"/>
          </p:cNvPicPr>
          <p:nvPr/>
        </p:nvPicPr>
        <p:blipFill>
          <a:blip r:embed="rId2"/>
          <a:stretch>
            <a:fillRect/>
          </a:stretch>
        </p:blipFill>
        <p:spPr>
          <a:xfrm>
            <a:off x="4572001" y="2249389"/>
            <a:ext cx="3989297" cy="2302910"/>
          </a:xfrm>
          <a:prstGeom prst="rect">
            <a:avLst/>
          </a:prstGeom>
        </p:spPr>
      </p:pic>
    </p:spTree>
    <p:extLst>
      <p:ext uri="{BB962C8B-B14F-4D97-AF65-F5344CB8AC3E}">
        <p14:creationId xmlns:p14="http://schemas.microsoft.com/office/powerpoint/2010/main" val="6580924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2A3C9-7523-EB9C-40E6-F93BA4DA7B3D}"/>
              </a:ext>
            </a:extLst>
          </p:cNvPr>
          <p:cNvSpPr>
            <a:spLocks noGrp="1"/>
          </p:cNvSpPr>
          <p:nvPr>
            <p:ph type="title"/>
          </p:nvPr>
        </p:nvSpPr>
        <p:spPr>
          <a:xfrm>
            <a:off x="1208722" y="4732814"/>
            <a:ext cx="6712268" cy="526698"/>
          </a:xfrm>
        </p:spPr>
        <p:txBody>
          <a:bodyPr vert="horz" lIns="68580" tIns="34290" rIns="68580" bIns="34290" rtlCol="0" anchor="b">
            <a:normAutofit/>
          </a:bodyPr>
          <a:lstStyle/>
          <a:p>
            <a:pPr algn="ctr"/>
            <a:r>
              <a:rPr lang="en-US" sz="2700" kern="1200">
                <a:solidFill>
                  <a:srgbClr val="FFFFFF"/>
                </a:solidFill>
                <a:latin typeface="+mj-lt"/>
                <a:ea typeface="+mj-ea"/>
                <a:cs typeface="+mj-cs"/>
              </a:rPr>
              <a:t>1 Lov</a:t>
            </a:r>
          </a:p>
        </p:txBody>
      </p:sp>
      <p:sp>
        <p:nvSpPr>
          <p:cNvPr id="3" name="Pladsholder til indhold 2">
            <a:extLst>
              <a:ext uri="{FF2B5EF4-FFF2-40B4-BE49-F238E27FC236}">
                <a16:creationId xmlns:a16="http://schemas.microsoft.com/office/drawing/2014/main" id="{E00BD4D8-360C-6D7F-8D16-EB2E2A4079EB}"/>
              </a:ext>
            </a:extLst>
          </p:cNvPr>
          <p:cNvSpPr>
            <a:spLocks noGrp="1"/>
          </p:cNvSpPr>
          <p:nvPr>
            <p:ph idx="1"/>
          </p:nvPr>
        </p:nvSpPr>
        <p:spPr>
          <a:xfrm>
            <a:off x="1202896" y="5276122"/>
            <a:ext cx="6712268" cy="378484"/>
          </a:xfrm>
        </p:spPr>
        <p:txBody>
          <a:bodyPr vert="horz" lIns="68580" tIns="34290" rIns="68580" bIns="34290" rtlCol="0" anchor="t">
            <a:normAutofit fontScale="92500"/>
          </a:bodyPr>
          <a:lstStyle/>
          <a:p>
            <a:pPr marL="0" indent="0" algn="ctr">
              <a:buNone/>
            </a:pPr>
            <a:r>
              <a:rPr lang="en-US" sz="1350" kern="1200">
                <a:solidFill>
                  <a:srgbClr val="FFFFFF"/>
                </a:solidFill>
                <a:latin typeface="+mn-lt"/>
                <a:ea typeface="+mn-ea"/>
                <a:cs typeface="+mn-cs"/>
              </a:rPr>
              <a:t>Energi kan omdannes fra en form til en anden, men den kan ikke skabes eller ødelægges</a:t>
            </a:r>
          </a:p>
        </p:txBody>
      </p:sp>
      <p:pic>
        <p:nvPicPr>
          <p:cNvPr id="5" name="Billede 4">
            <a:extLst>
              <a:ext uri="{FF2B5EF4-FFF2-40B4-BE49-F238E27FC236}">
                <a16:creationId xmlns:a16="http://schemas.microsoft.com/office/drawing/2014/main" id="{42CED8B5-8FD0-24E7-DE89-65C878F2F834}"/>
              </a:ext>
            </a:extLst>
          </p:cNvPr>
          <p:cNvPicPr>
            <a:picLocks noChangeAspect="1"/>
          </p:cNvPicPr>
          <p:nvPr/>
        </p:nvPicPr>
        <p:blipFill>
          <a:blip r:embed="rId2"/>
          <a:stretch>
            <a:fillRect/>
          </a:stretch>
        </p:blipFill>
        <p:spPr>
          <a:xfrm>
            <a:off x="1632393" y="1203395"/>
            <a:ext cx="5879215" cy="2921234"/>
          </a:xfrm>
          <a:prstGeom prst="rect">
            <a:avLst/>
          </a:prstGeom>
        </p:spPr>
      </p:pic>
    </p:spTree>
    <p:extLst>
      <p:ext uri="{BB962C8B-B14F-4D97-AF65-F5344CB8AC3E}">
        <p14:creationId xmlns:p14="http://schemas.microsoft.com/office/powerpoint/2010/main" val="34372109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27602-5E60-9EA3-8FE4-A5BBBA81CD08}"/>
              </a:ext>
            </a:extLst>
          </p:cNvPr>
          <p:cNvSpPr>
            <a:spLocks noGrp="1"/>
          </p:cNvSpPr>
          <p:nvPr>
            <p:ph type="title"/>
          </p:nvPr>
        </p:nvSpPr>
        <p:spPr>
          <a:xfrm>
            <a:off x="657519" y="1083632"/>
            <a:ext cx="7857832" cy="752649"/>
          </a:xfrm>
        </p:spPr>
        <p:txBody>
          <a:bodyPr anchor="ctr">
            <a:normAutofit/>
          </a:bodyPr>
          <a:lstStyle/>
          <a:p>
            <a:r>
              <a:rPr lang="da-DK" sz="2400">
                <a:solidFill>
                  <a:srgbClr val="FFFFFF"/>
                </a:solidFill>
              </a:rPr>
              <a:t>2 Lov</a:t>
            </a:r>
          </a:p>
        </p:txBody>
      </p:sp>
      <p:sp>
        <p:nvSpPr>
          <p:cNvPr id="3" name="Pladsholder til indhold 2">
            <a:extLst>
              <a:ext uri="{FF2B5EF4-FFF2-40B4-BE49-F238E27FC236}">
                <a16:creationId xmlns:a16="http://schemas.microsoft.com/office/drawing/2014/main" id="{D60084BA-2ED4-7964-B97E-B593B8C69EC4}"/>
              </a:ext>
            </a:extLst>
          </p:cNvPr>
          <p:cNvSpPr>
            <a:spLocks noGrp="1"/>
          </p:cNvSpPr>
          <p:nvPr>
            <p:ph idx="1"/>
          </p:nvPr>
        </p:nvSpPr>
        <p:spPr>
          <a:xfrm>
            <a:off x="657226" y="2588343"/>
            <a:ext cx="3769301" cy="2755182"/>
          </a:xfrm>
        </p:spPr>
        <p:txBody>
          <a:bodyPr>
            <a:normAutofit/>
          </a:bodyPr>
          <a:lstStyle/>
          <a:p>
            <a:r>
              <a:rPr lang="da-DK" sz="1500"/>
              <a:t>Varme kan ikke spontant( uden en ydre påvirkning) strømme fra en kold region til en varmere. </a:t>
            </a:r>
          </a:p>
          <a:p>
            <a:r>
              <a:rPr lang="da-DK" sz="1500"/>
              <a:t>Fremløbstemperaturen på sekundærside, kan aldrig blive højere end fremløbstemperaturen på primærsiden.</a:t>
            </a:r>
          </a:p>
        </p:txBody>
      </p:sp>
      <p:pic>
        <p:nvPicPr>
          <p:cNvPr id="7" name="Billede 6">
            <a:extLst>
              <a:ext uri="{FF2B5EF4-FFF2-40B4-BE49-F238E27FC236}">
                <a16:creationId xmlns:a16="http://schemas.microsoft.com/office/drawing/2014/main" id="{CE7084AA-F369-076E-E9FB-B2383EE1E2EC}"/>
              </a:ext>
            </a:extLst>
          </p:cNvPr>
          <p:cNvPicPr>
            <a:picLocks noChangeAspect="1"/>
          </p:cNvPicPr>
          <p:nvPr/>
        </p:nvPicPr>
        <p:blipFill>
          <a:blip r:embed="rId2"/>
          <a:stretch>
            <a:fillRect/>
          </a:stretch>
        </p:blipFill>
        <p:spPr>
          <a:xfrm>
            <a:off x="5088193" y="2793739"/>
            <a:ext cx="3398582" cy="2344391"/>
          </a:xfrm>
          <a:prstGeom prst="rect">
            <a:avLst/>
          </a:prstGeom>
        </p:spPr>
      </p:pic>
    </p:spTree>
    <p:extLst>
      <p:ext uri="{BB962C8B-B14F-4D97-AF65-F5344CB8AC3E}">
        <p14:creationId xmlns:p14="http://schemas.microsoft.com/office/powerpoint/2010/main" val="2682950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B78AB-6352-71DF-06E3-E10FF348B5D4}"/>
              </a:ext>
            </a:extLst>
          </p:cNvPr>
          <p:cNvSpPr>
            <a:spLocks noGrp="1"/>
          </p:cNvSpPr>
          <p:nvPr>
            <p:ph type="title"/>
          </p:nvPr>
        </p:nvSpPr>
        <p:spPr>
          <a:xfrm>
            <a:off x="657520" y="1413294"/>
            <a:ext cx="2591866" cy="1212152"/>
          </a:xfrm>
        </p:spPr>
        <p:txBody>
          <a:bodyPr anchor="b">
            <a:normAutofit/>
          </a:bodyPr>
          <a:lstStyle/>
          <a:p>
            <a:r>
              <a:rPr lang="da-DK" sz="2400"/>
              <a:t>Tilstandsstørrelser</a:t>
            </a:r>
          </a:p>
        </p:txBody>
      </p:sp>
      <p:sp>
        <p:nvSpPr>
          <p:cNvPr id="3" name="Pladsholder til indhold 2">
            <a:extLst>
              <a:ext uri="{FF2B5EF4-FFF2-40B4-BE49-F238E27FC236}">
                <a16:creationId xmlns:a16="http://schemas.microsoft.com/office/drawing/2014/main" id="{B95EA878-882D-F360-6591-6787CFF36A93}"/>
              </a:ext>
            </a:extLst>
          </p:cNvPr>
          <p:cNvSpPr>
            <a:spLocks noGrp="1"/>
          </p:cNvSpPr>
          <p:nvPr>
            <p:ph idx="1"/>
          </p:nvPr>
        </p:nvSpPr>
        <p:spPr>
          <a:xfrm>
            <a:off x="657520" y="2757357"/>
            <a:ext cx="2591866" cy="2585874"/>
          </a:xfrm>
        </p:spPr>
        <p:txBody>
          <a:bodyPr anchor="t">
            <a:normAutofit fontScale="92500" lnSpcReduction="20000"/>
          </a:bodyPr>
          <a:lstStyle/>
          <a:p>
            <a:r>
              <a:rPr lang="da-DK" sz="750" dirty="0"/>
              <a:t>For at forstå hvordan varmpumper virker må vi ha viden om kølemediets tilstandsstørrelser.</a:t>
            </a:r>
          </a:p>
          <a:p>
            <a:r>
              <a:rPr lang="da-DK" sz="750" b="0" i="0" u="none" strike="noStrike" baseline="0" dirty="0">
                <a:latin typeface="Arial" panose="020B0604020202020204" pitchFamily="34" charset="0"/>
              </a:rPr>
              <a:t>Tilstandsstørrelser beskriver et medies tilstand. </a:t>
            </a:r>
          </a:p>
          <a:p>
            <a:r>
              <a:rPr lang="da-DK" sz="750" b="0" i="0" u="none" strike="noStrike" baseline="0" dirty="0">
                <a:latin typeface="Arial" panose="020B0604020202020204" pitchFamily="34" charset="0"/>
              </a:rPr>
              <a:t>Tilstandsstørrelser bliver ikke påvirket av hvordan tilstanden er nået, kun hvilken tilstand </a:t>
            </a:r>
            <a:r>
              <a:rPr lang="da-DK" sz="750" b="0" i="0" u="none" strike="noStrike" baseline="0" dirty="0" err="1">
                <a:latin typeface="Arial" panose="020B0604020202020204" pitchFamily="34" charset="0"/>
              </a:rPr>
              <a:t>f.eks</a:t>
            </a:r>
            <a:r>
              <a:rPr lang="da-DK" sz="750" b="0" i="0" u="none" strike="noStrike" baseline="0" dirty="0">
                <a:latin typeface="Arial" panose="020B0604020202020204" pitchFamily="34" charset="0"/>
              </a:rPr>
              <a:t> gassen er i. </a:t>
            </a:r>
          </a:p>
          <a:p>
            <a:endParaRPr lang="da-DK" sz="750" b="0" i="0" u="none" strike="noStrike" baseline="0" dirty="0">
              <a:latin typeface="Arial" panose="020B0604020202020204" pitchFamily="34" charset="0"/>
            </a:endParaRPr>
          </a:p>
          <a:p>
            <a:r>
              <a:rPr lang="da-DK" sz="750" b="0" i="0" u="none" strike="noStrike" baseline="0" dirty="0">
                <a:latin typeface="Arial" panose="020B0604020202020204" pitchFamily="34" charset="0"/>
              </a:rPr>
              <a:t>Tilstandsstørrelserne er: </a:t>
            </a:r>
          </a:p>
          <a:p>
            <a:r>
              <a:rPr lang="da-DK" sz="750" b="0" i="0" u="none" strike="noStrike" baseline="0" dirty="0">
                <a:latin typeface="Arial" panose="020B0604020202020204" pitchFamily="34" charset="0"/>
              </a:rPr>
              <a:t>Temperatur </a:t>
            </a:r>
          </a:p>
          <a:p>
            <a:r>
              <a:rPr lang="da-DK" sz="750" b="0" i="0" u="none" strike="noStrike" baseline="0" dirty="0">
                <a:latin typeface="Arial" panose="020B0604020202020204" pitchFamily="34" charset="0"/>
              </a:rPr>
              <a:t>Tryk </a:t>
            </a:r>
          </a:p>
          <a:p>
            <a:r>
              <a:rPr lang="da-DK" sz="750" b="0" i="0" u="none" strike="noStrike" baseline="0" dirty="0">
                <a:latin typeface="Arial" panose="020B0604020202020204" pitchFamily="34" charset="0"/>
              </a:rPr>
              <a:t>Volumen </a:t>
            </a:r>
          </a:p>
          <a:p>
            <a:r>
              <a:rPr lang="da-DK" sz="750" b="0" i="0" u="none" strike="noStrike" baseline="0" dirty="0">
                <a:latin typeface="Arial" panose="020B0604020202020204" pitchFamily="34" charset="0"/>
              </a:rPr>
              <a:t>Indre energi </a:t>
            </a:r>
          </a:p>
          <a:p>
            <a:r>
              <a:rPr lang="da-DK" sz="750" b="0" i="0" u="none" strike="noStrike" baseline="0" dirty="0" err="1">
                <a:latin typeface="Arial" panose="020B0604020202020204" pitchFamily="34" charset="0"/>
              </a:rPr>
              <a:t>Entalpi</a:t>
            </a:r>
            <a:r>
              <a:rPr lang="da-DK" sz="750" b="0" i="0" u="none" strike="noStrike" baseline="0" dirty="0">
                <a:latin typeface="Arial" panose="020B0604020202020204" pitchFamily="34" charset="0"/>
              </a:rPr>
              <a:t> </a:t>
            </a:r>
          </a:p>
          <a:p>
            <a:r>
              <a:rPr lang="da-DK" sz="750" b="0" i="0" u="none" strike="noStrike" baseline="0" dirty="0">
                <a:latin typeface="Arial" panose="020B0604020202020204" pitchFamily="34" charset="0"/>
              </a:rPr>
              <a:t>Entropi</a:t>
            </a:r>
          </a:p>
          <a:p>
            <a:endParaRPr lang="da-DK" sz="750" dirty="0"/>
          </a:p>
        </p:txBody>
      </p:sp>
      <p:pic>
        <p:nvPicPr>
          <p:cNvPr id="5" name="Billede 4">
            <a:extLst>
              <a:ext uri="{FF2B5EF4-FFF2-40B4-BE49-F238E27FC236}">
                <a16:creationId xmlns:a16="http://schemas.microsoft.com/office/drawing/2014/main" id="{829EB8CD-888D-28AD-4889-387020051D06}"/>
              </a:ext>
            </a:extLst>
          </p:cNvPr>
          <p:cNvPicPr>
            <a:picLocks noChangeAspect="1"/>
          </p:cNvPicPr>
          <p:nvPr/>
        </p:nvPicPr>
        <p:blipFill>
          <a:blip r:embed="rId2"/>
          <a:stretch>
            <a:fillRect/>
          </a:stretch>
        </p:blipFill>
        <p:spPr>
          <a:xfrm>
            <a:off x="3740754" y="2157590"/>
            <a:ext cx="4792010" cy="2549803"/>
          </a:xfrm>
          <a:prstGeom prst="rect">
            <a:avLst/>
          </a:prstGeom>
        </p:spPr>
      </p:pic>
    </p:spTree>
    <p:extLst>
      <p:ext uri="{BB962C8B-B14F-4D97-AF65-F5344CB8AC3E}">
        <p14:creationId xmlns:p14="http://schemas.microsoft.com/office/powerpoint/2010/main" val="755704527"/>
      </p:ext>
    </p:extLst>
  </p:cSld>
  <p:clrMapOvr>
    <a:masterClrMapping/>
  </p:clrMapOvr>
</p:sld>
</file>

<file path=ppt/theme/theme1.xml><?xml version="1.0" encoding="utf-8"?>
<a:theme xmlns:a="http://schemas.openxmlformats.org/drawingml/2006/main" name="HDOfficeLightV0">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TM02900722[[fn=Ion]]</Template>
  <TotalTime>999</TotalTime>
  <Words>4818</Words>
  <Application>Microsoft Office PowerPoint</Application>
  <PresentationFormat>Skærmshow (4:3)</PresentationFormat>
  <Paragraphs>416</Paragraphs>
  <Slides>102</Slides>
  <Notes>0</Notes>
  <HiddenSlides>0</HiddenSlides>
  <MMClips>0</MMClips>
  <ScaleCrop>false</ScaleCrop>
  <HeadingPairs>
    <vt:vector size="6" baseType="variant">
      <vt:variant>
        <vt:lpstr>Benyttede skrifttyper</vt:lpstr>
      </vt:variant>
      <vt:variant>
        <vt:i4>14</vt:i4>
      </vt:variant>
      <vt:variant>
        <vt:lpstr>Tema</vt:lpstr>
      </vt:variant>
      <vt:variant>
        <vt:i4>2</vt:i4>
      </vt:variant>
      <vt:variant>
        <vt:lpstr>Slidetitler</vt:lpstr>
      </vt:variant>
      <vt:variant>
        <vt:i4>102</vt:i4>
      </vt:variant>
    </vt:vector>
  </HeadingPairs>
  <TitlesOfParts>
    <vt:vector size="118" baseType="lpstr">
      <vt:lpstr>Arial</vt:lpstr>
      <vt:lpstr>Arial MT</vt:lpstr>
      <vt:lpstr>Calibri</vt:lpstr>
      <vt:lpstr>Calibri Light</vt:lpstr>
      <vt:lpstr>Courier New</vt:lpstr>
      <vt:lpstr>FibraOneAlt</vt:lpstr>
      <vt:lpstr>Lato</vt:lpstr>
      <vt:lpstr>Symbol</vt:lpstr>
      <vt:lpstr>Times New Roman</vt:lpstr>
      <vt:lpstr>Trebuchet MS</vt:lpstr>
      <vt:lpstr>Verdana</vt:lpstr>
      <vt:lpstr>Wingdings</vt:lpstr>
      <vt:lpstr>Wingdings 2</vt:lpstr>
      <vt:lpstr>Wingdings 3</vt:lpstr>
      <vt:lpstr>HDOfficeLightV0</vt:lpstr>
      <vt:lpstr>Facet</vt:lpstr>
      <vt:lpstr>Gas</vt:lpstr>
      <vt:lpstr>Lovgivning</vt:lpstr>
      <vt:lpstr>Installationsklasser</vt:lpstr>
      <vt:lpstr>Gas familier</vt:lpstr>
      <vt:lpstr>Wobbeindeks</vt:lpstr>
      <vt:lpstr>Gas typer</vt:lpstr>
      <vt:lpstr>Gaskategorier</vt:lpstr>
      <vt:lpstr>Gas skabet</vt:lpstr>
      <vt:lpstr>Gas måler</vt:lpstr>
      <vt:lpstr>Gas måler</vt:lpstr>
      <vt:lpstr>Gasmåler</vt:lpstr>
      <vt:lpstr>Gasmåler</vt:lpstr>
      <vt:lpstr>PowerPoint-præsentation</vt:lpstr>
      <vt:lpstr>PowerPoint-præsentation</vt:lpstr>
      <vt:lpstr>Rør/samlinger</vt:lpstr>
      <vt:lpstr>Gasrør</vt:lpstr>
      <vt:lpstr>Rørsamlinger</vt:lpstr>
      <vt:lpstr>Fleksible tilslutninger</vt:lpstr>
      <vt:lpstr>Dimensionering og tryktab</vt:lpstr>
      <vt:lpstr>Fremføring af gasrør</vt:lpstr>
      <vt:lpstr>Indføring i bygning</vt:lpstr>
      <vt:lpstr>Krav før ibrugtagning og service</vt:lpstr>
      <vt:lpstr>Samlings typer</vt:lpstr>
      <vt:lpstr>Kedel opstart</vt:lpstr>
      <vt:lpstr>Indregulering</vt:lpstr>
      <vt:lpstr>O2 metoden</vt:lpstr>
      <vt:lpstr>O2 metoden</vt:lpstr>
      <vt:lpstr>O2 metoden</vt:lpstr>
      <vt:lpstr>O2 metoden</vt:lpstr>
      <vt:lpstr>O2 metoden</vt:lpstr>
      <vt:lpstr>O2 metoden</vt:lpstr>
      <vt:lpstr>Volumentrisk indregulering aflæser indfyret gasmængde </vt:lpstr>
      <vt:lpstr>Måling af gastrykket</vt:lpstr>
      <vt:lpstr>Justering af gas/luft-blandingen</vt:lpstr>
      <vt:lpstr>Indstilling</vt:lpstr>
      <vt:lpstr>Kontrol</vt:lpstr>
      <vt:lpstr>Aftræk</vt:lpstr>
      <vt:lpstr>Sikkerhed/eftersyn</vt:lpstr>
      <vt:lpstr>Paragraffer/love og regler</vt:lpstr>
      <vt:lpstr>Gaskomfuret:</vt:lpstr>
      <vt:lpstr>Gaskomfuret</vt:lpstr>
      <vt:lpstr>Placering af flasker</vt:lpstr>
      <vt:lpstr>Placering af flasker</vt:lpstr>
      <vt:lpstr>PowerPoint-præsentation</vt:lpstr>
      <vt:lpstr>PowerPoint-præsentation</vt:lpstr>
      <vt:lpstr>Nye komfurer:</vt:lpstr>
      <vt:lpstr>Venturien:</vt:lpstr>
      <vt:lpstr>Kogebrænderen:</vt:lpstr>
      <vt:lpstr>Justering:</vt:lpstr>
      <vt:lpstr>Ovnbrænder:</vt:lpstr>
      <vt:lpstr>Installation af komfur:</vt:lpstr>
      <vt:lpstr>Vejledende rørdimensioner, ved komfurinstallationer</vt:lpstr>
      <vt:lpstr>Regulator:</vt:lpstr>
      <vt:lpstr>Regulator:</vt:lpstr>
      <vt:lpstr>Gasdyser/sikring!</vt:lpstr>
      <vt:lpstr>Kontrol af aftræksforhold:</vt:lpstr>
      <vt:lpstr>Sikkerheds og kontroludstyr:</vt:lpstr>
      <vt:lpstr>Flammeovervågning:</vt:lpstr>
      <vt:lpstr> Komfurtilslutninger:</vt:lpstr>
      <vt:lpstr>Tæthedsprøve!</vt:lpstr>
      <vt:lpstr>Trykprøvning!</vt:lpstr>
      <vt:lpstr>Tæthedsprøvning!</vt:lpstr>
      <vt:lpstr>PowerPoint-præsentation</vt:lpstr>
      <vt:lpstr>Frisklufttilførsel!</vt:lpstr>
      <vt:lpstr>Frisklufttilførsel!</vt:lpstr>
      <vt:lpstr>Frisklufttilførsel!</vt:lpstr>
      <vt:lpstr>Frisklufttilførsel!</vt:lpstr>
      <vt:lpstr>Frisklufttilførsel!</vt:lpstr>
      <vt:lpstr>Frisklufttilførsel!</vt:lpstr>
      <vt:lpstr>Tilslutningsværdier!</vt:lpstr>
      <vt:lpstr>Kontrol af gaskomfur:</vt:lpstr>
      <vt:lpstr> Kontrol af gaskomfurer </vt:lpstr>
      <vt:lpstr>Kontrol af gaskomfurer</vt:lpstr>
      <vt:lpstr>Kontrol af gaskomfurer</vt:lpstr>
      <vt:lpstr>Kontrol af gaskomfurer</vt:lpstr>
      <vt:lpstr>Kontrol af aftræksforhold:</vt:lpstr>
      <vt:lpstr>Kontrol af aftræksforhold:</vt:lpstr>
      <vt:lpstr>Hvad må brugeren</vt:lpstr>
      <vt:lpstr>Brændværdier</vt:lpstr>
      <vt:lpstr>PowerPoint-præsentation</vt:lpstr>
      <vt:lpstr>Energimærket</vt:lpstr>
      <vt:lpstr>Opdeling af kedler</vt:lpstr>
      <vt:lpstr>Overordnet for alle kedel typer</vt:lpstr>
      <vt:lpstr>Termisk lette kedler</vt:lpstr>
      <vt:lpstr>Fordele</vt:lpstr>
      <vt:lpstr>Opbygning</vt:lpstr>
      <vt:lpstr>Opbygning</vt:lpstr>
      <vt:lpstr>PowerPoint-præsentation</vt:lpstr>
      <vt:lpstr>PowerPoint-præsentation</vt:lpstr>
      <vt:lpstr>PowerPoint-præsentation</vt:lpstr>
      <vt:lpstr>Termisk tunge gaskedler</vt:lpstr>
      <vt:lpstr>PowerPoint-præsentation</vt:lpstr>
      <vt:lpstr>PowerPoint-præsentation</vt:lpstr>
      <vt:lpstr>Forbrænding og varmeproduktion</vt:lpstr>
      <vt:lpstr>Kondenseringsprincip</vt:lpstr>
      <vt:lpstr>De 3 termodynamiske love.</vt:lpstr>
      <vt:lpstr>1 Lov</vt:lpstr>
      <vt:lpstr>2 Lov</vt:lpstr>
      <vt:lpstr>Tilstandsstørrelser</vt:lpstr>
      <vt:lpstr>PowerPoint-præsentation</vt:lpstr>
      <vt:lpstr>FASESKIFTE</vt:lpstr>
      <vt:lpstr>PowerPoint-præsentation</vt:lpstr>
    </vt:vector>
  </TitlesOfParts>
  <Company>Jensen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Gasinstallationer!</dc:title>
  <dc:creator>Ole H. Jensen</dc:creator>
  <cp:lastModifiedBy>Thomas Saltoft Søndergaard Malm</cp:lastModifiedBy>
  <cp:revision>56</cp:revision>
  <dcterms:created xsi:type="dcterms:W3CDTF">2006-11-28T15:35:13Z</dcterms:created>
  <dcterms:modified xsi:type="dcterms:W3CDTF">2026-04-27T19:06:05Z</dcterms:modified>
</cp:coreProperties>
</file>