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1" r:id="rId6"/>
    <p:sldId id="276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ema til typografi 2 - Marker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altoft Søndergaard Malm" userId="e2f75136-f1d0-4e88-86c2-1dc5cc3fd740" providerId="ADAL" clId="{1567BDB8-29A2-4A63-9B35-4E5254F68F2A}"/>
    <pc:docChg chg="undo custSel addSld delSld">
      <pc:chgData name="Thomas Saltoft Søndergaard Malm" userId="e2f75136-f1d0-4e88-86c2-1dc5cc3fd740" providerId="ADAL" clId="{1567BDB8-29A2-4A63-9B35-4E5254F68F2A}" dt="2026-04-28T19:00:21.392" v="7" actId="47"/>
      <pc:docMkLst>
        <pc:docMk/>
      </pc:docMkLst>
      <pc:sldChg chg="add del">
        <pc:chgData name="Thomas Saltoft Søndergaard Malm" userId="e2f75136-f1d0-4e88-86c2-1dc5cc3fd740" providerId="ADAL" clId="{1567BDB8-29A2-4A63-9B35-4E5254F68F2A}" dt="2026-04-28T18:52:50.084" v="4" actId="47"/>
        <pc:sldMkLst>
          <pc:docMk/>
          <pc:sldMk cId="3063768040" sldId="257"/>
        </pc:sldMkLst>
      </pc:sldChg>
      <pc:sldChg chg="add del">
        <pc:chgData name="Thomas Saltoft Søndergaard Malm" userId="e2f75136-f1d0-4e88-86c2-1dc5cc3fd740" providerId="ADAL" clId="{1567BDB8-29A2-4A63-9B35-4E5254F68F2A}" dt="2026-04-28T18:52:49.744" v="3" actId="2890"/>
        <pc:sldMkLst>
          <pc:docMk/>
          <pc:sldMk cId="3754308053" sldId="257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48070555" sldId="258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2255880450" sldId="259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3799920508" sldId="260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1895488821" sldId="261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2103657872" sldId="262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2553575240" sldId="263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1979561104" sldId="264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827442819" sldId="265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1261179163" sldId="266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2164487556" sldId="267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1906922928" sldId="268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4103836432" sldId="269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4224658123" sldId="270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887125749" sldId="271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1222944376" sldId="272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3199453617" sldId="273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2677101461" sldId="274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4085707197" sldId="275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2898365728" sldId="276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3073131149" sldId="277"/>
        </pc:sldMkLst>
      </pc:sldChg>
      <pc:sldChg chg="add del">
        <pc:chgData name="Thomas Saltoft Søndergaard Malm" userId="e2f75136-f1d0-4e88-86c2-1dc5cc3fd740" providerId="ADAL" clId="{1567BDB8-29A2-4A63-9B35-4E5254F68F2A}" dt="2026-04-28T18:52:50.526" v="5" actId="47"/>
        <pc:sldMkLst>
          <pc:docMk/>
          <pc:sldMk cId="384465194" sldId="278"/>
        </pc:sldMkLst>
      </pc:sldChg>
      <pc:sldChg chg="add del">
        <pc:chgData name="Thomas Saltoft Søndergaard Malm" userId="e2f75136-f1d0-4e88-86c2-1dc5cc3fd740" providerId="ADAL" clId="{1567BDB8-29A2-4A63-9B35-4E5254F68F2A}" dt="2026-04-28T19:00:21.392" v="7" actId="47"/>
        <pc:sldMkLst>
          <pc:docMk/>
          <pc:sldMk cId="196407208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87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8060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19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4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316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2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gleperspektiv på søens sigt">
            <a:extLst>
              <a:ext uri="{FF2B5EF4-FFF2-40B4-BE49-F238E27FC236}">
                <a16:creationId xmlns:a16="http://schemas.microsoft.com/office/drawing/2014/main" id="{369A7E3C-626B-CF4E-F86E-709C41DA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2292" b="3356"/>
          <a:stretch>
            <a:fillRect/>
          </a:stretch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037EA4EB-4F7C-4751-A4A2-563CD920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8197E63-3449-474F-AF38-381E13488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010EC45-8B8C-49A1-92F4-297215C95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165D82-3123-D46C-6996-CF05017F2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da-DK"/>
              <a:t>GAS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CD1290D-B8B4-EE04-BA1C-86295EE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333" y="5960828"/>
            <a:ext cx="8998798" cy="530269"/>
          </a:xfrm>
        </p:spPr>
        <p:txBody>
          <a:bodyPr>
            <a:norm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97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79260-29AC-08EB-83C7-F54D12A4E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924828-AA24-20ED-F5B4-4B0B21125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F3D52E9C-8FF4-2E0D-C4E7-FEA9A6A8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063201F2-08FA-B4D2-3868-DB723DEEA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F142B-6417-B754-4378-8786CA451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51C5B6E7-84ED-8D52-734D-8891E3950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E0183E3-2C72-4642-28B4-5888475F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62" y="2089853"/>
            <a:ext cx="6506483" cy="3572374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25D5AB2-4404-E51B-8FE1-22760E8A6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</p:spTree>
    <p:extLst>
      <p:ext uri="{BB962C8B-B14F-4D97-AF65-F5344CB8AC3E}">
        <p14:creationId xmlns:p14="http://schemas.microsoft.com/office/powerpoint/2010/main" val="19795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8E27E6-AFDD-CD31-8264-D771BA9F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B4DD05-B74C-F3C6-2E93-CA8EE9F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AEAE9D18-C2B7-A813-52FE-CF5D7108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47499B92-095F-1E0D-937B-4D814A04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4BC529-0424-0679-DB78-B0E8410DD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450B5928-323D-5D1B-D00F-1B1B74E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19AC52C-18A6-099E-6E56-2CF4FECE2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65" y="2359780"/>
            <a:ext cx="7487695" cy="282932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995695B-5886-0E02-A2CB-A4C6E7170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</p:spTree>
    <p:extLst>
      <p:ext uri="{BB962C8B-B14F-4D97-AF65-F5344CB8AC3E}">
        <p14:creationId xmlns:p14="http://schemas.microsoft.com/office/powerpoint/2010/main" val="8274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021F-D6C5-5569-ADBB-559023A4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9A7C3E-ACF7-A59A-E7CF-87A09299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42867CE6-3612-E50D-5A46-BF829BEE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332E61C8-2BCF-1798-7411-36F99D096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478E3A-69DC-E47A-2B5C-B80CCC994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F8DB9D6D-EFCA-378C-4B91-784FEA769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146AC42-88F4-EA92-FF85-3F7FEB5C9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1" y="2470272"/>
            <a:ext cx="7621064" cy="279121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13AA38B-2C27-673F-F367-511C0C5C3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</p:spTree>
    <p:extLst>
      <p:ext uri="{BB962C8B-B14F-4D97-AF65-F5344CB8AC3E}">
        <p14:creationId xmlns:p14="http://schemas.microsoft.com/office/powerpoint/2010/main" val="12611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D278F8-944F-6D32-7B70-46201499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33BB2D-15D9-608B-00D3-F3962B438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8C405DC8-3695-7E15-27FA-BE0B387C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AB65B775-4F6C-42DA-AEBB-7C2D14660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E6BF6A-63E2-53AF-84D1-DE4B7FBCB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EA5244A4-315C-C6FF-9DFE-7D35570DF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038EF33-FB59-2853-002F-F72B2675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54" y="2196237"/>
            <a:ext cx="7354326" cy="325800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2AB3130-B3AB-91DD-C461-837FE41E9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</p:spTree>
    <p:extLst>
      <p:ext uri="{BB962C8B-B14F-4D97-AF65-F5344CB8AC3E}">
        <p14:creationId xmlns:p14="http://schemas.microsoft.com/office/powerpoint/2010/main" val="21644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868F4-FF6C-3E01-C305-1216A0F80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B1F03C-B0CC-BC21-8B51-BEBC82AE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16A7E170-90FA-538B-77AC-9E7C8C42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C426D6E5-B110-194D-1022-9EBF3ED8C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C0CB51-2CF1-0CEC-6E68-3322F42EF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EA7ADCF5-3218-9700-27C1-115ABECCD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BC0BEEC-A0C0-3CCA-D766-B421E6C3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25" y="2512180"/>
            <a:ext cx="7335274" cy="282932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FC18DF9-2646-0DB8-21EF-FBD51FE9F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</p:spTree>
    <p:extLst>
      <p:ext uri="{BB962C8B-B14F-4D97-AF65-F5344CB8AC3E}">
        <p14:creationId xmlns:p14="http://schemas.microsoft.com/office/powerpoint/2010/main" val="19069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2A712-8B68-A6F6-386E-BBC4E40E6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3414F7-30F9-98A9-BEBE-37548C284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5C52FBD8-FCBA-C069-2ED5-817471F9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D4376747-D57D-AB03-022F-0C9598443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CC172-4046-9147-4F18-9CF0EAF10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55456626-4FA7-E0FC-8E7C-F1901B77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E24976E-4CAC-294D-F9E6-95E714D11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13" y="2524875"/>
            <a:ext cx="7525800" cy="290553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6B3B62C-0332-02E7-09A4-FA3565A6646E}"/>
              </a:ext>
            </a:extLst>
          </p:cNvPr>
          <p:cNvSpPr txBox="1">
            <a:spLocks/>
          </p:cNvSpPr>
          <p:nvPr/>
        </p:nvSpPr>
        <p:spPr>
          <a:xfrm>
            <a:off x="527482" y="117379"/>
            <a:ext cx="9923760" cy="1583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/>
              <a:t>Gasinstallationer BEK 247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41038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9B21D-0045-7349-F995-FAA13459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E6A148-7A22-2555-62E3-194642B7B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7144FE47-B866-AE31-3019-588A234A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CBCCC79A-9D29-6CD1-C82F-E3B4DED16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5FFAE3-6AA2-6EE9-524C-91FEE1BA7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7E7AC11E-1B47-13E3-D1B5-975679B08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CE472AF-0FE3-AF97-5A6C-D289B85F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42" y="2585835"/>
            <a:ext cx="7220958" cy="290553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9452A7D-C183-B6AA-9F6D-4BD558375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</p:spTree>
    <p:extLst>
      <p:ext uri="{BB962C8B-B14F-4D97-AF65-F5344CB8AC3E}">
        <p14:creationId xmlns:p14="http://schemas.microsoft.com/office/powerpoint/2010/main" val="42246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1F09E-5B5B-73CC-0AF0-D19D5EF8F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1D3404-88A0-6A21-AADB-DB3E6C24C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CAA0EB03-AE49-514A-9774-55D9F742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0C013138-DCB7-AFD1-B44C-7B2656554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1F93FC-CE91-8207-5099-DB547642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7BBCAAA-D1A3-0898-A4F4-53E02D94A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267E4A-777A-F01B-E997-DDC900308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48" y="2898630"/>
            <a:ext cx="7182852" cy="207674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F978768-1FF9-035B-9DB4-33163832A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</p:spTree>
    <p:extLst>
      <p:ext uri="{BB962C8B-B14F-4D97-AF65-F5344CB8AC3E}">
        <p14:creationId xmlns:p14="http://schemas.microsoft.com/office/powerpoint/2010/main" val="88712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C212D-6C46-C1F8-C76A-A0072D58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gleperspektiv på søens sigt">
            <a:extLst>
              <a:ext uri="{FF2B5EF4-FFF2-40B4-BE49-F238E27FC236}">
                <a16:creationId xmlns:a16="http://schemas.microsoft.com/office/drawing/2014/main" id="{D3F4E6E0-987C-EDEE-65D7-825D1F5B279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2292" b="3356"/>
          <a:stretch>
            <a:fillRect/>
          </a:stretch>
        </p:blipFill>
        <p:spPr>
          <a:xfrm>
            <a:off x="20" y="0"/>
            <a:ext cx="12191980" cy="686469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78EA5185-5025-A58D-69D5-5653C70EE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735D361-CCD7-0A8D-41A8-43BB0774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0475E58-39B3-F51C-E27A-B451F82B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A5EEF5-CFBF-1866-0DDE-F429BB107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da-DK" dirty="0"/>
              <a:t>BEK 239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A132D6F-616F-C3C8-1B5B-68D574B9B27E}"/>
              </a:ext>
            </a:extLst>
          </p:cNvPr>
          <p:cNvSpPr txBox="1"/>
          <p:nvPr/>
        </p:nvSpPr>
        <p:spPr>
          <a:xfrm>
            <a:off x="4003040" y="3787894"/>
            <a:ext cx="617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/>
              <a:t>Sikkerhed for gasmateriel </a:t>
            </a:r>
          </a:p>
        </p:txBody>
      </p:sp>
    </p:spTree>
    <p:extLst>
      <p:ext uri="{BB962C8B-B14F-4D97-AF65-F5344CB8AC3E}">
        <p14:creationId xmlns:p14="http://schemas.microsoft.com/office/powerpoint/2010/main" val="30731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22F059-4B6F-0BFD-0AC6-EEFE88C1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CCDCC2-8AAA-B211-4CCA-89269B4A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B57ACCDB-4024-B442-0896-33F2EB8D9A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25685958-2475-107C-ED33-9AD4FF224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00D14E-9DBB-480B-DD15-23BBE2976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8F246604-D562-8B22-2738-2339B774C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753A6A6-3EFD-64F2-5F09-6CC736F80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8" y="1546346"/>
            <a:ext cx="6820852" cy="281026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4C2B485-2D25-E7AD-08CD-A789944AE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09" y="4356613"/>
            <a:ext cx="6820852" cy="1806349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DDDE2DF-5CDC-2276-B3BD-5AFA84E6E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239</a:t>
            </a:r>
          </a:p>
        </p:txBody>
      </p:sp>
    </p:spTree>
    <p:extLst>
      <p:ext uri="{BB962C8B-B14F-4D97-AF65-F5344CB8AC3E}">
        <p14:creationId xmlns:p14="http://schemas.microsoft.com/office/powerpoint/2010/main" val="12229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B535BEDB-436F-6A8A-214C-EE74DD53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0F0B3A-3943-CA8C-3E3F-3982CFF3B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60" y="255108"/>
            <a:ext cx="8966359" cy="1583852"/>
          </a:xfrm>
        </p:spPr>
        <p:txBody>
          <a:bodyPr>
            <a:normAutofit/>
          </a:bodyPr>
          <a:lstStyle/>
          <a:p>
            <a:pPr algn="l"/>
            <a:r>
              <a:rPr lang="da-DK" sz="4800" dirty="0"/>
              <a:t>Gas i Danmark</a:t>
            </a:r>
            <a:br>
              <a:rPr lang="da-DK" sz="4800" dirty="0"/>
            </a:br>
            <a:r>
              <a:rPr lang="da-DK" sz="4800" dirty="0"/>
              <a:t>Hvor kommer den fra?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8E5181B-6403-CFCD-F29D-7C545444F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60" y="2094058"/>
            <a:ext cx="7818540" cy="4508834"/>
          </a:xfrm>
        </p:spPr>
        <p:txBody>
          <a:bodyPr>
            <a:noAutofit/>
          </a:bodyPr>
          <a:lstStyle/>
          <a:p>
            <a:pPr algn="l"/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-Tyra gasfeltet i Nordsøen er nu i fuld drift efter en omfattende genopbygning, der begyndte i 2019. </a:t>
            </a:r>
          </a:p>
          <a:p>
            <a:pPr algn="l"/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-kan levere op mod 2,8 milliarder kubikmeter gas om året, hvilket bidrager til Danmarks forsyningssikkerhed og gør Danmark til en nettoeksportør af gas.</a:t>
            </a:r>
          </a:p>
          <a:p>
            <a:pPr algn="l"/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</a:p>
          <a:p>
            <a:pPr algn="l"/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-Tysk levering af gas (russisk)</a:t>
            </a:r>
          </a:p>
          <a:p>
            <a:pPr algn="l"/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7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8F81E-605F-237E-E31D-B60F0792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9A296-63A4-10A2-406E-D39682E8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1A2AD69B-AF72-FEBA-0891-1016F178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2CB30072-D98F-C5D4-6B91-5A97A4884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616E6-E084-BBC4-1262-5774C4105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195EB981-3192-221D-DBE6-1FE1A8E8C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4FF3719-8F17-569B-D20A-3A66CC9E7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26" y="2320386"/>
            <a:ext cx="6792273" cy="3172268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48CA69D-71D1-4D45-16F3-3EA2298AC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239</a:t>
            </a:r>
          </a:p>
        </p:txBody>
      </p:sp>
    </p:spTree>
    <p:extLst>
      <p:ext uri="{BB962C8B-B14F-4D97-AF65-F5344CB8AC3E}">
        <p14:creationId xmlns:p14="http://schemas.microsoft.com/office/powerpoint/2010/main" val="31994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CF3B0-27DD-B42B-74C4-A8EDF983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293273-362F-0BD3-625C-AAC01D819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23521011-3CF3-5ABE-EB8A-A0C0C1709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962A7671-837C-7D7F-F1BD-2CEBF602C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F725C9-55A1-6740-60B6-892A4A81F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A8DC2CA-DC3D-9CAE-6F09-BA9C3992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6DB795E-6BFC-F127-3B69-9812957A5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1" y="2491226"/>
            <a:ext cx="7535327" cy="281026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E77FDDBD-3906-D146-8E39-45FA8980C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239</a:t>
            </a:r>
          </a:p>
        </p:txBody>
      </p:sp>
    </p:spTree>
    <p:extLst>
      <p:ext uri="{BB962C8B-B14F-4D97-AF65-F5344CB8AC3E}">
        <p14:creationId xmlns:p14="http://schemas.microsoft.com/office/powerpoint/2010/main" val="26771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C9A91-6E86-7065-3E6B-F5347927F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gleperspektiv på søens sigt">
            <a:extLst>
              <a:ext uri="{FF2B5EF4-FFF2-40B4-BE49-F238E27FC236}">
                <a16:creationId xmlns:a16="http://schemas.microsoft.com/office/drawing/2014/main" id="{058D02AA-DF9D-2EB8-52E8-52A32457766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2292" b="3356"/>
          <a:stretch>
            <a:fillRect/>
          </a:stretch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B8710908-5B5B-094C-B263-AFA2B6221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57CA5AB-7AC1-3990-EC0F-50E372A3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06B5A3DB-775B-611E-A609-FEF8EC962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65301F-F7C8-EAF8-B59D-9FED40DBF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da-DK" dirty="0"/>
              <a:t>BEK 230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CA53484-D356-B794-BB6D-CB730F6B532F}"/>
              </a:ext>
            </a:extLst>
          </p:cNvPr>
          <p:cNvSpPr txBox="1"/>
          <p:nvPr/>
        </p:nvSpPr>
        <p:spPr>
          <a:xfrm>
            <a:off x="3917486" y="3889494"/>
            <a:ext cx="617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Gaskvalitets bekendtgørelsen </a:t>
            </a:r>
          </a:p>
        </p:txBody>
      </p:sp>
    </p:spTree>
    <p:extLst>
      <p:ext uri="{BB962C8B-B14F-4D97-AF65-F5344CB8AC3E}">
        <p14:creationId xmlns:p14="http://schemas.microsoft.com/office/powerpoint/2010/main" val="3844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5764A-EC0A-63E4-285E-83068A9FA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A6B929-5E26-8A5A-4404-C393FE89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981EB55F-0ABF-958B-0E4E-1C9E48B278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44E9E4A5-689D-A7B6-B34B-BDB8EE2AE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F36D0-F8D0-6418-FA03-A7BCAB73B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7B794EE-BC89-AF18-617B-1DDD15337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6B7A6E2-A775-CF37-A0DA-8468E7AD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12" y="2400399"/>
            <a:ext cx="7116168" cy="313416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5A9BD12-BFE3-927B-0638-7A35261E8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230</a:t>
            </a:r>
          </a:p>
        </p:txBody>
      </p:sp>
    </p:spTree>
    <p:extLst>
      <p:ext uri="{BB962C8B-B14F-4D97-AF65-F5344CB8AC3E}">
        <p14:creationId xmlns:p14="http://schemas.microsoft.com/office/powerpoint/2010/main" val="40857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D16C5-4600-9910-EA1A-280DFCBDB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2C40B-1D9E-9A9F-A913-0B62BE5CC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73F3E64A-B2E2-218D-81FD-7E1B20DB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3A0479F4-6464-95BC-F921-039D0836B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6C5DBA-A990-D996-B3EB-652A806DA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60" y="255108"/>
            <a:ext cx="8966359" cy="1583852"/>
          </a:xfrm>
        </p:spPr>
        <p:txBody>
          <a:bodyPr>
            <a:normAutofit/>
          </a:bodyPr>
          <a:lstStyle/>
          <a:p>
            <a:pPr algn="l"/>
            <a:r>
              <a:rPr lang="da-DK" sz="4800" dirty="0"/>
              <a:t>Hvad må man og hvordan?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475715-3040-E1F7-D99E-1A9899737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60" y="2094058"/>
            <a:ext cx="7818540" cy="450883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600" dirty="0"/>
              <a:t>• Gassikkerhedsloven – </a:t>
            </a:r>
          </a:p>
          <a:p>
            <a:pPr algn="l">
              <a:lnSpc>
                <a:spcPct val="90000"/>
              </a:lnSpc>
            </a:pPr>
            <a:r>
              <a:rPr lang="da-DK" sz="1600" dirty="0"/>
              <a:t>lov nr. 61 om sikkerhed for gasanlæg, gasinstallationer og gasmateriel. Gassikkerhedsloven , blev vedtaget 25/1-2018 af folketinget </a:t>
            </a:r>
          </a:p>
          <a:p>
            <a:pPr algn="l">
              <a:lnSpc>
                <a:spcPct val="90000"/>
              </a:lnSpc>
            </a:pPr>
            <a:endParaRPr lang="da-DK" sz="1600" dirty="0"/>
          </a:p>
          <a:p>
            <a:pPr algn="l">
              <a:lnSpc>
                <a:spcPct val="90000"/>
              </a:lnSpc>
            </a:pPr>
            <a:r>
              <a:rPr lang="da-DK" sz="1600" dirty="0"/>
              <a:t>• Samtidig ophæves Lov om gasinstallationer og gasmateriel, jf. lovbekendtgørelse nr. 556 af 2. juni 2014</a:t>
            </a: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03919E-2925-47FB-2AF6-6D70CA620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60C581F3-CF7F-DA31-810F-96AEAC8B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47C7F-9B4D-0DAD-0003-8F1C59E0F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34E0B2-A2CF-EE41-BC7A-315D5A2D5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ED9C40C9-CACE-A43F-842F-AF0ED46C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26C8CB0D-5057-AD53-AE1A-82293C12A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6BD4C-4892-683D-E31A-577680A4A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60" y="255108"/>
            <a:ext cx="8966359" cy="1583852"/>
          </a:xfrm>
        </p:spPr>
        <p:txBody>
          <a:bodyPr>
            <a:normAutofit/>
          </a:bodyPr>
          <a:lstStyle/>
          <a:p>
            <a:pPr algn="l"/>
            <a:r>
              <a:rPr lang="da-DK" sz="4800" dirty="0" err="1"/>
              <a:t>Hvadså</a:t>
            </a:r>
            <a:r>
              <a:rPr lang="da-DK" sz="4800" dirty="0"/>
              <a:t> nu, hvad er nyt?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F15F8B8-3FA7-0E82-CC38-A6D350FD1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" y="1838950"/>
            <a:ext cx="7818540" cy="476394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600" dirty="0"/>
              <a:t>• I forbindelse med gassikkerhedsloven er 5 nye bekendtgørelser trådt i kraft.</a:t>
            </a:r>
          </a:p>
          <a:p>
            <a:pPr algn="l">
              <a:lnSpc>
                <a:spcPct val="90000"/>
              </a:lnSpc>
            </a:pPr>
            <a:endParaRPr lang="da-DK" sz="1600" dirty="0"/>
          </a:p>
          <a:p>
            <a:pPr algn="l">
              <a:lnSpc>
                <a:spcPct val="90000"/>
              </a:lnSpc>
            </a:pPr>
            <a:r>
              <a:rPr lang="da-DK" sz="1600" dirty="0"/>
              <a:t>• Gaskvalitets bekendtgørelsen -BEK 230</a:t>
            </a:r>
          </a:p>
          <a:p>
            <a:pPr algn="l">
              <a:lnSpc>
                <a:spcPct val="90000"/>
              </a:lnSpc>
            </a:pPr>
            <a:endParaRPr lang="da-DK" sz="1600" dirty="0"/>
          </a:p>
          <a:p>
            <a:pPr algn="l">
              <a:lnSpc>
                <a:spcPct val="90000"/>
              </a:lnSpc>
            </a:pPr>
            <a:r>
              <a:rPr lang="da-DK" sz="1600" dirty="0"/>
              <a:t>• Sikkerhed for gasmateriel - BEK 239</a:t>
            </a:r>
          </a:p>
          <a:p>
            <a:pPr algn="l">
              <a:lnSpc>
                <a:spcPct val="90000"/>
              </a:lnSpc>
            </a:pPr>
            <a:endParaRPr lang="da-DK" sz="1600" dirty="0"/>
          </a:p>
          <a:p>
            <a:pPr algn="l">
              <a:lnSpc>
                <a:spcPct val="90000"/>
              </a:lnSpc>
            </a:pPr>
            <a:r>
              <a:rPr lang="da-DK" sz="1600" dirty="0"/>
              <a:t>• Gasdistributionsselskaber - BEK 240</a:t>
            </a:r>
          </a:p>
          <a:p>
            <a:pPr algn="l">
              <a:lnSpc>
                <a:spcPct val="90000"/>
              </a:lnSpc>
            </a:pPr>
            <a:endParaRPr lang="da-DK" sz="1600" dirty="0"/>
          </a:p>
          <a:p>
            <a:pPr algn="l">
              <a:lnSpc>
                <a:spcPct val="90000"/>
              </a:lnSpc>
            </a:pPr>
            <a:r>
              <a:rPr lang="da-DK" sz="1600" dirty="0"/>
              <a:t>• Sikkerhed for gasinstallationer - BEK 247</a:t>
            </a:r>
          </a:p>
          <a:p>
            <a:pPr algn="l">
              <a:lnSpc>
                <a:spcPct val="90000"/>
              </a:lnSpc>
            </a:pPr>
            <a:endParaRPr lang="da-DK" sz="1600" dirty="0"/>
          </a:p>
          <a:p>
            <a:pPr algn="l">
              <a:lnSpc>
                <a:spcPct val="90000"/>
              </a:lnSpc>
            </a:pPr>
            <a:r>
              <a:rPr lang="da-DK" sz="1600" dirty="0"/>
              <a:t>• Sikkerhed for gasanlæg - BEK 253</a:t>
            </a:r>
          </a:p>
          <a:p>
            <a:pPr algn="l">
              <a:lnSpc>
                <a:spcPct val="90000"/>
              </a:lnSpc>
            </a:pPr>
            <a:r>
              <a:rPr lang="da-DK" sz="1600" dirty="0"/>
              <a:t> </a:t>
            </a:r>
          </a:p>
          <a:p>
            <a:pPr algn="l">
              <a:lnSpc>
                <a:spcPct val="90000"/>
              </a:lnSpc>
            </a:pPr>
            <a:r>
              <a:rPr lang="da-DK" sz="1600" dirty="0"/>
              <a:t>• Gassikkerhedsloven og de 5 bekendtgørelser erstatter de tidligere 11 gasreglementer Tidligere reglementet</a:t>
            </a: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A1D316-9831-3C07-AF10-E7D2BF0C7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0C50544E-23E5-0D38-0575-1E498BA17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8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5BEE7-3A02-38C5-64F1-D22A321ED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023" y="4588464"/>
            <a:ext cx="10318418" cy="1246496"/>
          </a:xfrm>
        </p:spPr>
        <p:txBody>
          <a:bodyPr/>
          <a:lstStyle/>
          <a:p>
            <a:r>
              <a:rPr lang="da-DK" sz="9600" dirty="0"/>
              <a:t> </a:t>
            </a:r>
            <a:r>
              <a:rPr lang="da-DK" sz="2800" dirty="0"/>
              <a:t>Detailreguleret   - </a:t>
            </a:r>
            <a:r>
              <a:rPr lang="da-DK" sz="9600" dirty="0"/>
              <a:t> </a:t>
            </a:r>
            <a:r>
              <a:rPr lang="da-DK" sz="2400" dirty="0"/>
              <a:t>Funktionsreguleret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85FFDBE-D4F2-CAA4-EEE9-89F79E65C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02" y="1413348"/>
            <a:ext cx="10482139" cy="37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D862B-73D6-FABB-709F-7CA185CA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gleperspektiv på søens sigt">
            <a:extLst>
              <a:ext uri="{FF2B5EF4-FFF2-40B4-BE49-F238E27FC236}">
                <a16:creationId xmlns:a16="http://schemas.microsoft.com/office/drawing/2014/main" id="{D5C7D80F-80FE-06C9-E457-BB341B64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rcRect t="12292" b="3356"/>
          <a:stretch>
            <a:fillRect/>
          </a:stretch>
        </p:blipFill>
        <p:spPr>
          <a:xfrm>
            <a:off x="10180" y="0"/>
            <a:ext cx="12191980" cy="6864691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175C8E3-C226-1485-BFAA-73D1A77C5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C6A366E-DCFF-86D9-53CE-5C74C152D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0C33A7E-EB4A-739F-C0B9-18308350B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FA9620-08A8-9587-499E-809C248C4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>
            <a:normAutofit/>
          </a:bodyPr>
          <a:lstStyle/>
          <a:p>
            <a:r>
              <a:rPr lang="da-DK" dirty="0"/>
              <a:t>BEK 247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37B2BE4-65C2-3E15-5017-A4843397DD5C}"/>
              </a:ext>
            </a:extLst>
          </p:cNvPr>
          <p:cNvSpPr txBox="1"/>
          <p:nvPr/>
        </p:nvSpPr>
        <p:spPr>
          <a:xfrm>
            <a:off x="3917486" y="3889494"/>
            <a:ext cx="6177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Sikkerhed for gasinstallationer </a:t>
            </a:r>
          </a:p>
        </p:txBody>
      </p:sp>
    </p:spTree>
    <p:extLst>
      <p:ext uri="{BB962C8B-B14F-4D97-AF65-F5344CB8AC3E}">
        <p14:creationId xmlns:p14="http://schemas.microsoft.com/office/powerpoint/2010/main" val="28983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CF10B-A8DD-9430-E13E-74D5624C5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8BD629-623D-ED90-CE7F-699C3E00B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D4936293-0A45-CD21-B5BA-ACB3D17D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21E7DCED-A318-002F-62AF-B5E95CC0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D734D1-FA3A-F4B5-D73E-B02107486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60" y="255108"/>
            <a:ext cx="8966359" cy="1583852"/>
          </a:xfrm>
        </p:spPr>
        <p:txBody>
          <a:bodyPr>
            <a:normAutofit/>
          </a:bodyPr>
          <a:lstStyle/>
          <a:p>
            <a:pPr algn="l"/>
            <a:r>
              <a:rPr lang="da-DK" sz="4800" dirty="0"/>
              <a:t>Hvad skal vi overholde?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410329-CDD6-98CF-4CDF-BEF8BADE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" y="1838950"/>
            <a:ext cx="7818540" cy="476394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6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• </a:t>
            </a:r>
            <a:r>
              <a:rPr lang="da-DK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I gas loven 61 står der i kapitel 1 om hvad der er omhandlet af denne lov og i kapitel 2 frem går det af §3 hvad det hele bliver kogt ned til!</a:t>
            </a: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endParaRPr lang="da-DK" sz="1600" dirty="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 her er bare det der skal over holdes!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83430-273F-AE5C-F3DF-8C33073B3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8CA1C971-2359-BF6A-5C0A-864BD7A53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055643-2C4B-2FA6-DC56-6FBC9CC6F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72" y="3324816"/>
            <a:ext cx="7773485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C750D1-F00F-42FD-DE38-2B99749D0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65A76-AD06-A6AE-FF6A-4DB8E5252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0F6768DC-0DE8-494F-DDA0-258236F4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9BE1941A-1539-05FA-5FD2-5C940C08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86463A-AC77-5A82-F5A7-05800FF29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" y="117379"/>
            <a:ext cx="9923760" cy="1583852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Gasinstallationer BEK 247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8DAEA29-FFF4-313A-EAA4-117B43A6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" y="1432560"/>
            <a:ext cx="7818540" cy="517033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1-2-3-4 	iht fabrikantens anvisninger.</a:t>
            </a:r>
          </a:p>
          <a:p>
            <a:pPr algn="l">
              <a:lnSpc>
                <a:spcPct val="90000"/>
              </a:lnSpc>
            </a:pPr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	senest hver 24 måneder.</a:t>
            </a:r>
          </a:p>
          <a:p>
            <a:pPr algn="l">
              <a:lnSpc>
                <a:spcPct val="90000"/>
              </a:lnSpc>
            </a:pPr>
            <a:r>
              <a:rPr lang="da-DK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	Hvis udlejet, senest 24 måneder.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431738-4E27-41AA-5208-F07C6BE0D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6C7B313-74F1-4A1B-A30E-DEB6B5C8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67AB2858-2773-F8FF-CF59-3D56D837B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624576"/>
              </p:ext>
            </p:extLst>
          </p:nvPr>
        </p:nvGraphicFramePr>
        <p:xfrm>
          <a:off x="589127" y="2465786"/>
          <a:ext cx="6450762" cy="222504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40081">
                  <a:extLst>
                    <a:ext uri="{9D8B030D-6E8A-4147-A177-3AD203B41FA5}">
                      <a16:colId xmlns:a16="http://schemas.microsoft.com/office/drawing/2014/main" val="1269309303"/>
                    </a:ext>
                  </a:extLst>
                </a:gridCol>
                <a:gridCol w="5810681">
                  <a:extLst>
                    <a:ext uri="{9D8B030D-6E8A-4147-A177-3AD203B41FA5}">
                      <a16:colId xmlns:a16="http://schemas.microsoft.com/office/drawing/2014/main" val="3235526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Simple flytbare, til udendørsbrug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4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Transportable mindre end 4,2kW indendørs uden aftræk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3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Husholdningsbrug uden aftræk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87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Lukket forbrænding mindre 135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2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Apparater større 135 kW + åben forbrænding uanset effekt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90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Storkøkkener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366186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7D48C86C-E53C-E051-41FE-414384994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65093"/>
              </p:ext>
            </p:extLst>
          </p:nvPr>
        </p:nvGraphicFramePr>
        <p:xfrm>
          <a:off x="589126" y="4690826"/>
          <a:ext cx="6450762" cy="18542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40081">
                  <a:extLst>
                    <a:ext uri="{9D8B030D-6E8A-4147-A177-3AD203B41FA5}">
                      <a16:colId xmlns:a16="http://schemas.microsoft.com/office/drawing/2014/main" val="1269309303"/>
                    </a:ext>
                  </a:extLst>
                </a:gridCol>
                <a:gridCol w="5810681">
                  <a:extLst>
                    <a:ext uri="{9D8B030D-6E8A-4147-A177-3AD203B41FA5}">
                      <a16:colId xmlns:a16="http://schemas.microsoft.com/office/drawing/2014/main" val="3235526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Gasmotorer, gasturbiner og procesinstallationer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41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Midlertidige gas installationer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3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Laboratorier og undervisning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87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Beboelsesvogne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2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Skurvogne, cateringvogn og lignede uden beboelse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90078"/>
                  </a:ext>
                </a:extLst>
              </a:tr>
            </a:tbl>
          </a:graphicData>
        </a:graphic>
      </p:graphicFrame>
      <p:sp>
        <p:nvSpPr>
          <p:cNvPr id="17" name="Tekstfelt 16">
            <a:extLst>
              <a:ext uri="{FF2B5EF4-FFF2-40B4-BE49-F238E27FC236}">
                <a16:creationId xmlns:a16="http://schemas.microsoft.com/office/drawing/2014/main" id="{4DA4DE2B-02F8-30BC-CFDE-03BA1558F3D8}"/>
              </a:ext>
            </a:extLst>
          </p:cNvPr>
          <p:cNvSpPr txBox="1"/>
          <p:nvPr/>
        </p:nvSpPr>
        <p:spPr>
          <a:xfrm rot="1750826">
            <a:off x="7654640" y="5083137"/>
            <a:ext cx="457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KUN KLASSE 3-4-5-6-7-8-9 SKAL ANMELDES</a:t>
            </a:r>
          </a:p>
        </p:txBody>
      </p:sp>
    </p:spTree>
    <p:extLst>
      <p:ext uri="{BB962C8B-B14F-4D97-AF65-F5344CB8AC3E}">
        <p14:creationId xmlns:p14="http://schemas.microsoft.com/office/powerpoint/2010/main" val="21036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21A60-93E4-B40E-A776-04B485F16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637909-3DD9-DD21-9771-1C1467160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gleperspektiv på søens sigt">
            <a:extLst>
              <a:ext uri="{FF2B5EF4-FFF2-40B4-BE49-F238E27FC236}">
                <a16:creationId xmlns:a16="http://schemas.microsoft.com/office/drawing/2014/main" id="{D3923403-87D4-E25C-B817-FB190B70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00" r="42430" b="-1"/>
          <a:stretch>
            <a:fillRect/>
          </a:stretch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1" name="Freeform 13">
            <a:extLst>
              <a:ext uri="{FF2B5EF4-FFF2-40B4-BE49-F238E27FC236}">
                <a16:creationId xmlns:a16="http://schemas.microsoft.com/office/drawing/2014/main" id="{CEBDC6D3-ABEA-27F6-31ED-D94F3B6B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5DCBE5-C550-1483-376C-EF6415041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F8C7C78C-A5F9-92E1-2D81-713904D1D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55E50F-55B4-0D1D-5B3C-47048E33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4" y="1904132"/>
            <a:ext cx="7459116" cy="3334215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41A07F39-F9FD-6203-8193-A8E8EF9D03E1}"/>
              </a:ext>
            </a:extLst>
          </p:cNvPr>
          <p:cNvSpPr txBox="1">
            <a:spLocks/>
          </p:cNvSpPr>
          <p:nvPr/>
        </p:nvSpPr>
        <p:spPr>
          <a:xfrm>
            <a:off x="527482" y="117379"/>
            <a:ext cx="9923760" cy="1583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/>
              <a:t>Gasinstallationer BEK 247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5535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303</TotalTime>
  <Words>378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Gill Sans MT</vt:lpstr>
      <vt:lpstr>Impact</vt:lpstr>
      <vt:lpstr>Badge</vt:lpstr>
      <vt:lpstr>GAS</vt:lpstr>
      <vt:lpstr>Gas i Danmark Hvor kommer den fra?</vt:lpstr>
      <vt:lpstr>Hvad må man og hvordan?</vt:lpstr>
      <vt:lpstr>Hvadså nu, hvad er nyt?</vt:lpstr>
      <vt:lpstr> Detailreguleret   -  Funktionsreguleret</vt:lpstr>
      <vt:lpstr>BEK 247</vt:lpstr>
      <vt:lpstr>Hvad skal vi overholde?</vt:lpstr>
      <vt:lpstr>Gasinstallationer BEK 247</vt:lpstr>
      <vt:lpstr>PowerPoint-præsentation</vt:lpstr>
      <vt:lpstr>Gasinstallationer BEK 247</vt:lpstr>
      <vt:lpstr>Gasinstallationer BEK 247</vt:lpstr>
      <vt:lpstr>Gasinstallationer BEK 247</vt:lpstr>
      <vt:lpstr>Gasinstallationer BEK 247</vt:lpstr>
      <vt:lpstr>Gasinstallationer BEK 247</vt:lpstr>
      <vt:lpstr>PowerPoint-præsentation</vt:lpstr>
      <vt:lpstr>Gasinstallationer BEK 247</vt:lpstr>
      <vt:lpstr>Gasinstallationer BEK 247</vt:lpstr>
      <vt:lpstr>BEK 239</vt:lpstr>
      <vt:lpstr>Gasinstallationer BEK 239</vt:lpstr>
      <vt:lpstr>Gasinstallationer BEK 239</vt:lpstr>
      <vt:lpstr>Gasinstallationer BEK 239</vt:lpstr>
      <vt:lpstr>BEK 230</vt:lpstr>
      <vt:lpstr>Gasinstallationer BEK 230</vt:lpstr>
    </vt:vector>
  </TitlesOfParts>
  <Company>EUC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Saltoft Søndergaard Malm</dc:creator>
  <cp:lastModifiedBy>Thomas Saltoft Søndergaard Malm</cp:lastModifiedBy>
  <cp:revision>1</cp:revision>
  <dcterms:created xsi:type="dcterms:W3CDTF">2026-04-28T13:48:56Z</dcterms:created>
  <dcterms:modified xsi:type="dcterms:W3CDTF">2026-04-28T19:00:21Z</dcterms:modified>
</cp:coreProperties>
</file>