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778DD8-217A-46B3-BB88-7FFA12208F87}" v="25" dt="2026-05-04T10:49:37.6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26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altoft Søndergaard Malm" userId="e2f75136-f1d0-4e88-86c2-1dc5cc3fd740" providerId="ADAL" clId="{1567BDB8-29A2-4A63-9B35-4E5254F68F2A}"/>
    <pc:docChg chg="custSel modSld">
      <pc:chgData name="Thomas Saltoft Søndergaard Malm" userId="e2f75136-f1d0-4e88-86c2-1dc5cc3fd740" providerId="ADAL" clId="{1567BDB8-29A2-4A63-9B35-4E5254F68F2A}" dt="2026-05-04T10:49:37.634" v="126" actId="20577"/>
      <pc:docMkLst>
        <pc:docMk/>
      </pc:docMkLst>
      <pc:sldChg chg="modSp">
        <pc:chgData name="Thomas Saltoft Søndergaard Malm" userId="e2f75136-f1d0-4e88-86c2-1dc5cc3fd740" providerId="ADAL" clId="{1567BDB8-29A2-4A63-9B35-4E5254F68F2A}" dt="2026-05-04T10:49:37.634" v="126" actId="20577"/>
        <pc:sldMkLst>
          <pc:docMk/>
          <pc:sldMk cId="3883687146" sldId="256"/>
        </pc:sldMkLst>
        <pc:spChg chg="mod">
          <ac:chgData name="Thomas Saltoft Søndergaard Malm" userId="e2f75136-f1d0-4e88-86c2-1dc5cc3fd740" providerId="ADAL" clId="{1567BDB8-29A2-4A63-9B35-4E5254F68F2A}" dt="2026-05-04T10:49:37.634" v="126" actId="20577"/>
          <ac:spMkLst>
            <pc:docMk/>
            <pc:sldMk cId="3883687146" sldId="256"/>
            <ac:spMk id="2" creationId="{BAD69194-15F8-FD22-39B2-F69F4DCB3A94}"/>
          </ac:spMkLst>
        </pc:spChg>
      </pc:sldChg>
      <pc:sldChg chg="modSp mod">
        <pc:chgData name="Thomas Saltoft Søndergaard Malm" userId="e2f75136-f1d0-4e88-86c2-1dc5cc3fd740" providerId="ADAL" clId="{1567BDB8-29A2-4A63-9B35-4E5254F68F2A}" dt="2026-05-04T10:03:48.531" v="87" actId="20577"/>
        <pc:sldMkLst>
          <pc:docMk/>
          <pc:sldMk cId="3583435134" sldId="261"/>
        </pc:sldMkLst>
        <pc:spChg chg="mod">
          <ac:chgData name="Thomas Saltoft Søndergaard Malm" userId="e2f75136-f1d0-4e88-86c2-1dc5cc3fd740" providerId="ADAL" clId="{1567BDB8-29A2-4A63-9B35-4E5254F68F2A}" dt="2026-05-04T10:03:48.531" v="87" actId="20577"/>
          <ac:spMkLst>
            <pc:docMk/>
            <pc:sldMk cId="3583435134" sldId="261"/>
            <ac:spMk id="7" creationId="{41F4AD87-E0E0-523B-3A4C-E26AC654204D}"/>
          </ac:spMkLst>
        </pc:spChg>
      </pc:sldChg>
      <pc:sldChg chg="modSp mod">
        <pc:chgData name="Thomas Saltoft Søndergaard Malm" userId="e2f75136-f1d0-4e88-86c2-1dc5cc3fd740" providerId="ADAL" clId="{1567BDB8-29A2-4A63-9B35-4E5254F68F2A}" dt="2026-05-04T10:26:49.254" v="107" actId="20577"/>
        <pc:sldMkLst>
          <pc:docMk/>
          <pc:sldMk cId="2713741643" sldId="262"/>
        </pc:sldMkLst>
        <pc:spChg chg="mod">
          <ac:chgData name="Thomas Saltoft Søndergaard Malm" userId="e2f75136-f1d0-4e88-86c2-1dc5cc3fd740" providerId="ADAL" clId="{1567BDB8-29A2-4A63-9B35-4E5254F68F2A}" dt="2026-05-04T10:03:39.530" v="76" actId="20577"/>
          <ac:spMkLst>
            <pc:docMk/>
            <pc:sldMk cId="2713741643" sldId="262"/>
            <ac:spMk id="7" creationId="{C8F0ED80-42F9-07A0-AA76-4401C95D68B4}"/>
          </ac:spMkLst>
        </pc:spChg>
        <pc:graphicFrameChg chg="modGraphic">
          <ac:chgData name="Thomas Saltoft Søndergaard Malm" userId="e2f75136-f1d0-4e88-86c2-1dc5cc3fd740" providerId="ADAL" clId="{1567BDB8-29A2-4A63-9B35-4E5254F68F2A}" dt="2026-05-04T10:26:49.254" v="107" actId="20577"/>
          <ac:graphicFrameMkLst>
            <pc:docMk/>
            <pc:sldMk cId="2713741643" sldId="262"/>
            <ac:graphicFrameMk id="3" creationId="{FB57497A-0A90-9E00-6F8A-6AE078337180}"/>
          </ac:graphicFrameMkLst>
        </pc:graphicFrameChg>
      </pc:sldChg>
      <pc:sldChg chg="modSp mod">
        <pc:chgData name="Thomas Saltoft Søndergaard Malm" userId="e2f75136-f1d0-4e88-86c2-1dc5cc3fd740" providerId="ADAL" clId="{1567BDB8-29A2-4A63-9B35-4E5254F68F2A}" dt="2026-05-04T10:00:49.341" v="20" actId="20577"/>
        <pc:sldMkLst>
          <pc:docMk/>
          <pc:sldMk cId="3491263389" sldId="264"/>
        </pc:sldMkLst>
        <pc:spChg chg="mod">
          <ac:chgData name="Thomas Saltoft Søndergaard Malm" userId="e2f75136-f1d0-4e88-86c2-1dc5cc3fd740" providerId="ADAL" clId="{1567BDB8-29A2-4A63-9B35-4E5254F68F2A}" dt="2026-05-04T10:00:49.341" v="20" actId="20577"/>
          <ac:spMkLst>
            <pc:docMk/>
            <pc:sldMk cId="3491263389" sldId="264"/>
            <ac:spMk id="7" creationId="{6CA27163-210A-AE3C-B900-733661084AF8}"/>
          </ac:spMkLst>
        </pc:spChg>
      </pc:sldChg>
      <pc:sldChg chg="modSp mod">
        <pc:chgData name="Thomas Saltoft Søndergaard Malm" userId="e2f75136-f1d0-4e88-86c2-1dc5cc3fd740" providerId="ADAL" clId="{1567BDB8-29A2-4A63-9B35-4E5254F68F2A}" dt="2026-05-04T10:09:14.377" v="93" actId="20577"/>
        <pc:sldMkLst>
          <pc:docMk/>
          <pc:sldMk cId="491324539" sldId="265"/>
        </pc:sldMkLst>
        <pc:spChg chg="mod">
          <ac:chgData name="Thomas Saltoft Søndergaard Malm" userId="e2f75136-f1d0-4e88-86c2-1dc5cc3fd740" providerId="ADAL" clId="{1567BDB8-29A2-4A63-9B35-4E5254F68F2A}" dt="2026-05-04T10:08:29.886" v="89" actId="20577"/>
          <ac:spMkLst>
            <pc:docMk/>
            <pc:sldMk cId="491324539" sldId="265"/>
            <ac:spMk id="7" creationId="{B5691454-E7F7-4C5C-CCB6-77D5B12DA975}"/>
          </ac:spMkLst>
        </pc:spChg>
        <pc:graphicFrameChg chg="mod modGraphic">
          <ac:chgData name="Thomas Saltoft Søndergaard Malm" userId="e2f75136-f1d0-4e88-86c2-1dc5cc3fd740" providerId="ADAL" clId="{1567BDB8-29A2-4A63-9B35-4E5254F68F2A}" dt="2026-05-04T10:09:14.377" v="93" actId="20577"/>
          <ac:graphicFrameMkLst>
            <pc:docMk/>
            <pc:sldMk cId="491324539" sldId="265"/>
            <ac:graphicFrameMk id="8" creationId="{F3031F8F-769A-3D49-6C5B-E27C5A13F961}"/>
          </ac:graphicFrameMkLst>
        </pc:graphicFrameChg>
      </pc:sldChg>
      <pc:sldChg chg="modSp mod">
        <pc:chgData name="Thomas Saltoft Søndergaard Malm" userId="e2f75136-f1d0-4e88-86c2-1dc5cc3fd740" providerId="ADAL" clId="{1567BDB8-29A2-4A63-9B35-4E5254F68F2A}" dt="2026-05-04T10:12:38.103" v="95" actId="20577"/>
        <pc:sldMkLst>
          <pc:docMk/>
          <pc:sldMk cId="3100057172" sldId="270"/>
        </pc:sldMkLst>
        <pc:spChg chg="mod">
          <ac:chgData name="Thomas Saltoft Søndergaard Malm" userId="e2f75136-f1d0-4e88-86c2-1dc5cc3fd740" providerId="ADAL" clId="{1567BDB8-29A2-4A63-9B35-4E5254F68F2A}" dt="2026-05-04T10:12:38.103" v="95" actId="20577"/>
          <ac:spMkLst>
            <pc:docMk/>
            <pc:sldMk cId="3100057172" sldId="270"/>
            <ac:spMk id="7" creationId="{FBC35789-654E-1F87-5DA4-D23F12CB3BF6}"/>
          </ac:spMkLst>
        </pc:spChg>
        <pc:graphicFrameChg chg="modGraphic">
          <ac:chgData name="Thomas Saltoft Søndergaard Malm" userId="e2f75136-f1d0-4e88-86c2-1dc5cc3fd740" providerId="ADAL" clId="{1567BDB8-29A2-4A63-9B35-4E5254F68F2A}" dt="2026-05-04T10:02:09.031" v="29" actId="20577"/>
          <ac:graphicFrameMkLst>
            <pc:docMk/>
            <pc:sldMk cId="3100057172" sldId="270"/>
            <ac:graphicFrameMk id="10" creationId="{D6B05471-DFC9-8015-B86C-D8EE279E29A2}"/>
          </ac:graphicFrameMkLst>
        </pc:graphicFrameChg>
      </pc:sldChg>
      <pc:sldChg chg="modSp mod">
        <pc:chgData name="Thomas Saltoft Søndergaard Malm" userId="e2f75136-f1d0-4e88-86c2-1dc5cc3fd740" providerId="ADAL" clId="{1567BDB8-29A2-4A63-9B35-4E5254F68F2A}" dt="2026-05-04T10:16:11.095" v="97" actId="20577"/>
        <pc:sldMkLst>
          <pc:docMk/>
          <pc:sldMk cId="4041727217" sldId="271"/>
        </pc:sldMkLst>
        <pc:spChg chg="mod">
          <ac:chgData name="Thomas Saltoft Søndergaard Malm" userId="e2f75136-f1d0-4e88-86c2-1dc5cc3fd740" providerId="ADAL" clId="{1567BDB8-29A2-4A63-9B35-4E5254F68F2A}" dt="2026-05-04T10:16:11.095" v="97" actId="20577"/>
          <ac:spMkLst>
            <pc:docMk/>
            <pc:sldMk cId="4041727217" sldId="271"/>
            <ac:spMk id="7" creationId="{D943D6EB-693C-6C39-FFB9-9D80945328C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76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28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329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0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137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44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0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6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86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5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60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15A547-64F2-E3EA-27A2-46A27FDD56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6136311-C81B-47C5-AE0A-5641A5A59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4444" y="1066800"/>
            <a:ext cx="4682990" cy="4724400"/>
          </a:xfrm>
          <a:prstGeom prst="rect">
            <a:avLst/>
          </a:prstGeom>
          <a:solidFill>
            <a:schemeClr val="bg1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D69194-15F8-FD22-39B2-F69F4DCB3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818" y="1562101"/>
            <a:ext cx="3905203" cy="2738530"/>
          </a:xfrm>
        </p:spPr>
        <p:txBody>
          <a:bodyPr anchor="t">
            <a:normAutofit/>
          </a:bodyPr>
          <a:lstStyle/>
          <a:p>
            <a:r>
              <a:rPr lang="da-DK" sz="4800" dirty="0"/>
              <a:t>Strøm, spænding og Modstand.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EB87479-BBC2-A7E7-18CC-F4E928933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818" y="4321622"/>
            <a:ext cx="3816351" cy="941832"/>
          </a:xfrm>
        </p:spPr>
        <p:txBody>
          <a:bodyPr>
            <a:normAutofit/>
          </a:bodyPr>
          <a:lstStyle/>
          <a:p>
            <a:endParaRPr lang="da-DK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C73A33-65FF-41A9-A3B0-006753CD10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0800000" flipV="1">
            <a:off x="305077" y="1063752"/>
            <a:ext cx="0" cy="47274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36871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ACE6D-4661-3C33-887F-2E2BC641C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F5A6D93-318A-2CBD-518D-AA2CD771A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52BAF3-AC77-748E-63D4-77084AD8B0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5337562-1593-FF2E-C6A9-0751B3B89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3F5B2D-8283-F7AE-C247-1BD225C9F5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39A20C5-962B-E60E-2B39-F4FAAE7F2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B5691454-E7F7-4C5C-CCB6-77D5B12DA975}"/>
              </a:ext>
            </a:extLst>
          </p:cNvPr>
          <p:cNvSpPr txBox="1"/>
          <p:nvPr/>
        </p:nvSpPr>
        <p:spPr>
          <a:xfrm>
            <a:off x="788901" y="1893837"/>
            <a:ext cx="6942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Opgave 3. Serieforbindelser : </a:t>
            </a:r>
          </a:p>
          <a:p>
            <a:endParaRPr lang="da-DK" dirty="0"/>
          </a:p>
          <a:p>
            <a:r>
              <a:rPr lang="da-DK" dirty="0"/>
              <a:t>Du skal udregne/udfylde skemaet her under</a:t>
            </a:r>
          </a:p>
          <a:p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02AED269-986D-5655-9BB5-DA176EBD77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9597" y="1422849"/>
            <a:ext cx="3115805" cy="1521279"/>
          </a:xfrm>
          <a:prstGeom prst="rect">
            <a:avLst/>
          </a:prstGeom>
        </p:spPr>
      </p:pic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F3031F8F-769A-3D49-6C5B-E27C5A13F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9339"/>
              </p:ext>
            </p:extLst>
          </p:nvPr>
        </p:nvGraphicFramePr>
        <p:xfrm>
          <a:off x="1207483" y="386356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65388971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23667247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84371452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38678195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717988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3765797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7957179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463897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/>
                        <a:t>U</a:t>
                      </a:r>
                      <a:r>
                        <a:rPr lang="da-DK" baseline="30000" dirty="0" err="1"/>
                        <a:t>totat</a:t>
                      </a:r>
                      <a:endParaRPr lang="da-DK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U1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U2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/>
                        <a:t>R</a:t>
                      </a:r>
                      <a:r>
                        <a:rPr lang="da-DK" baseline="30000" dirty="0" err="1"/>
                        <a:t>total</a:t>
                      </a:r>
                      <a:endParaRPr lang="da-DK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881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7321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400V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1500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2500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0,1A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832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230V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384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60V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140V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231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200V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436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3245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502F82-1E64-3080-101D-EB40494E3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05D21D-AC5E-AC0A-E9C3-1EF329A43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DDCFD1-670B-2205-F7F9-68A25537A55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83F02E4-D012-42EC-2C1A-7D1ABD202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407DED-2C8E-2AED-1776-97A648835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2A056C5-C50F-4FCF-E1B0-BA1EAC7BC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6F5ED77E-8490-4E4B-7D95-48E72CE3CD95}"/>
              </a:ext>
            </a:extLst>
          </p:cNvPr>
          <p:cNvSpPr txBox="1"/>
          <p:nvPr/>
        </p:nvSpPr>
        <p:spPr>
          <a:xfrm>
            <a:off x="788901" y="1893837"/>
            <a:ext cx="69429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Parallelforbindelse : </a:t>
            </a:r>
          </a:p>
          <a:p>
            <a:endParaRPr lang="da-DK" dirty="0"/>
          </a:p>
          <a:p>
            <a:r>
              <a:rPr lang="da-DK" dirty="0"/>
              <a:t>Når modstande forbindes som vist, kaldes det en parallelforbindelse. </a:t>
            </a:r>
          </a:p>
          <a:p>
            <a:endParaRPr lang="da-DK" dirty="0"/>
          </a:p>
          <a:p>
            <a:r>
              <a:rPr lang="da-DK" b="1" dirty="0"/>
              <a:t>Fælles for en parallelforbindelse : </a:t>
            </a:r>
          </a:p>
          <a:p>
            <a:r>
              <a:rPr lang="da-DK" dirty="0"/>
              <a:t>Spændingen ( U ) er den samme i hele opstillingen. </a:t>
            </a:r>
          </a:p>
          <a:p>
            <a:endParaRPr lang="da-DK" dirty="0"/>
          </a:p>
          <a:p>
            <a:r>
              <a:rPr lang="da-DK" b="1" dirty="0"/>
              <a:t>Forskellen mellem modstandene : </a:t>
            </a:r>
          </a:p>
          <a:p>
            <a:r>
              <a:rPr lang="da-DK" dirty="0"/>
              <a:t>Strømmende ( I ) kan være forskellige fra modstand til modstand. </a:t>
            </a:r>
          </a:p>
          <a:p>
            <a:endParaRPr lang="da-DK" dirty="0"/>
          </a:p>
          <a:p>
            <a:r>
              <a:rPr lang="da-DK" dirty="0"/>
              <a:t>Modstandene ( R ) kan være forskellige</a:t>
            </a:r>
          </a:p>
          <a:p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2D12B9E6-C4B4-AE8F-1C1D-D565706C7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2811" y="1496401"/>
            <a:ext cx="4951791" cy="262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8068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BBFA0E-B15C-BE81-0155-7C615F275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2545EBA-0215-5F69-F94F-C71DBEC7A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3D6337-58E1-95D7-4CED-28A383C12D8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C95B6FB-ECD7-8601-E31C-29E4AF3F0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EFDEDF6-EE97-9054-AE63-6734CBE2E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FEFD2D0-7FFA-8B14-7B1D-3663F3F3F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696DDDC3-1CF7-DCD1-843C-B14F0EC3F2F8}"/>
              </a:ext>
            </a:extLst>
          </p:cNvPr>
          <p:cNvSpPr txBox="1"/>
          <p:nvPr/>
        </p:nvSpPr>
        <p:spPr>
          <a:xfrm>
            <a:off x="788901" y="1893837"/>
            <a:ext cx="6942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Parallelforbindelse : </a:t>
            </a:r>
          </a:p>
          <a:p>
            <a:endParaRPr lang="da-DK" dirty="0"/>
          </a:p>
          <a:p>
            <a:r>
              <a:rPr lang="da-DK" dirty="0"/>
              <a:t>Regneregler :</a:t>
            </a:r>
          </a:p>
          <a:p>
            <a:r>
              <a:rPr lang="da-DK" dirty="0"/>
              <a:t> </a:t>
            </a:r>
            <a:r>
              <a:rPr lang="pl-PL" dirty="0"/>
              <a:t>U` = U1 = U2 </a:t>
            </a:r>
            <a:r>
              <a:rPr lang="da-DK" dirty="0"/>
              <a:t>	</a:t>
            </a:r>
            <a:r>
              <a:rPr lang="pl-PL" dirty="0"/>
              <a:t>I` = I1 + I2 </a:t>
            </a:r>
            <a:r>
              <a:rPr lang="da-DK" dirty="0"/>
              <a:t>	</a:t>
            </a:r>
            <a:r>
              <a:rPr lang="pl-PL" dirty="0"/>
              <a:t>R = U / I </a:t>
            </a:r>
            <a:r>
              <a:rPr lang="da-DK" dirty="0"/>
              <a:t>		</a:t>
            </a:r>
            <a:r>
              <a:rPr lang="pl-PL" dirty="0"/>
              <a:t>I = U / R</a:t>
            </a:r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2E5E99C4-172D-A902-FC56-E219C0674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4223" y="3668988"/>
            <a:ext cx="4695390" cy="261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478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6BC368-0B42-5554-E11C-3BF62844F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B5B34EA-AE27-76F9-3559-DB11F6D690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A09A76-A014-ADA8-A7BA-A536C4FF350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4A0CF17-F4BA-831E-5615-A360435D8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A6B826-4F23-C23A-377E-AE5828148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0EACD95-4F6E-E9CE-B211-556CEC001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FBC35789-654E-1F87-5DA4-D23F12CB3BF6}"/>
              </a:ext>
            </a:extLst>
          </p:cNvPr>
          <p:cNvSpPr txBox="1"/>
          <p:nvPr/>
        </p:nvSpPr>
        <p:spPr>
          <a:xfrm>
            <a:off x="788901" y="1893837"/>
            <a:ext cx="6942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Opgave 4. Parallelforbindelse : </a:t>
            </a:r>
          </a:p>
          <a:p>
            <a:endParaRPr lang="da-DK" dirty="0"/>
          </a:p>
          <a:p>
            <a:r>
              <a:rPr lang="da-DK" dirty="0"/>
              <a:t>Du skal udregne/udfylde skemaet her under</a:t>
            </a:r>
          </a:p>
          <a:p>
            <a:endParaRPr lang="da-DK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F25DDE23-5ACD-8D70-6F25-6D3264870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8210" y="1499726"/>
            <a:ext cx="2863798" cy="1594439"/>
          </a:xfrm>
          <a:prstGeom prst="rect">
            <a:avLst/>
          </a:prstGeom>
        </p:spPr>
      </p:pic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D6B05471-DFC9-8015-B86C-D8EE279E2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489005"/>
              </p:ext>
            </p:extLst>
          </p:nvPr>
        </p:nvGraphicFramePr>
        <p:xfrm>
          <a:off x="2032000" y="4234402"/>
          <a:ext cx="81279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25840718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8972850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90846009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87486597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42636015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28159674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6511563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45943872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677552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/>
                        <a:t>U</a:t>
                      </a:r>
                      <a:r>
                        <a:rPr lang="da-DK" baseline="30000" dirty="0" err="1"/>
                        <a:t>total</a:t>
                      </a:r>
                      <a:endParaRPr lang="da-DK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U1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U2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R1</a:t>
                      </a:r>
                      <a:endParaRPr lang="da-DK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I </a:t>
                      </a:r>
                      <a:r>
                        <a:rPr lang="da-DK" baseline="300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I1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06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400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0,5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57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230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2,5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724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789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0057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A4BF0C-6E3E-3B9C-449E-FD44E0C92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C23FDA0-BF21-39DA-5421-D3D5CDDCF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AE2178-8890-E15E-D8AA-B19CAFC5E2E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3BADEBA-C8D8-C696-7A9C-56B2D6182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A33DEC-0F62-0E6A-05EA-B758BD344C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53F8C9F-B351-2A66-F3E1-53507EBA7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D943D6EB-693C-6C39-FFB9-9D80945328C0}"/>
              </a:ext>
            </a:extLst>
          </p:cNvPr>
          <p:cNvSpPr txBox="1"/>
          <p:nvPr/>
        </p:nvSpPr>
        <p:spPr>
          <a:xfrm>
            <a:off x="788901" y="1893837"/>
            <a:ext cx="6942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Opgave 5. Specielle modstande ( PT 100 ) : </a:t>
            </a:r>
          </a:p>
          <a:p>
            <a:endParaRPr lang="da-DK" dirty="0"/>
          </a:p>
          <a:p>
            <a:r>
              <a:rPr lang="da-DK" dirty="0"/>
              <a:t>Mange temperaturføler er opbygget af en PT 100 føler, udfyld tabellen ud fra skemaet.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ABA76797-2D3A-FC42-C8E7-E6C6395B8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280715"/>
              </p:ext>
            </p:extLst>
          </p:nvPr>
        </p:nvGraphicFramePr>
        <p:xfrm>
          <a:off x="947965" y="3856266"/>
          <a:ext cx="470408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2040">
                  <a:extLst>
                    <a:ext uri="{9D8B030D-6E8A-4147-A177-3AD203B41FA5}">
                      <a16:colId xmlns:a16="http://schemas.microsoft.com/office/drawing/2014/main" val="3073393739"/>
                    </a:ext>
                  </a:extLst>
                </a:gridCol>
                <a:gridCol w="2352040">
                  <a:extLst>
                    <a:ext uri="{9D8B030D-6E8A-4147-A177-3AD203B41FA5}">
                      <a16:colId xmlns:a16="http://schemas.microsoft.com/office/drawing/2014/main" val="1632599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Temperatur: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Måling 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59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-50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339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-25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179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-5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171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0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518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+18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090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+45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601833"/>
                  </a:ext>
                </a:extLst>
              </a:tr>
            </a:tbl>
          </a:graphicData>
        </a:graphic>
      </p:graphicFrame>
      <p:pic>
        <p:nvPicPr>
          <p:cNvPr id="8" name="Billede 7">
            <a:extLst>
              <a:ext uri="{FF2B5EF4-FFF2-40B4-BE49-F238E27FC236}">
                <a16:creationId xmlns:a16="http://schemas.microsoft.com/office/drawing/2014/main" id="{5778CFF6-9100-DC51-113E-518D65D998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823616"/>
            <a:ext cx="5867400" cy="358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727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54D994-4B51-4CC4-38E9-B1815648E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9A9681A-2486-4655-A876-E26402CA2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AE9D89-AF2F-B47C-4CFD-BC09DF430C4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C9BB6818-31C2-4340-98F8-64FF7F46A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1A0127C-5640-8049-EE09-F059D3893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CE0765-E93C-4D37-9D5F-D464EFB10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A003A502-EC10-C0DD-01FB-3AA738F8B921}"/>
              </a:ext>
            </a:extLst>
          </p:cNvPr>
          <p:cNvSpPr txBox="1"/>
          <p:nvPr/>
        </p:nvSpPr>
        <p:spPr>
          <a:xfrm>
            <a:off x="788901" y="1893837"/>
            <a:ext cx="107701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Spænding:</a:t>
            </a:r>
          </a:p>
          <a:p>
            <a:endParaRPr lang="da-DK" dirty="0"/>
          </a:p>
          <a:p>
            <a:r>
              <a:rPr lang="da-DK" dirty="0"/>
              <a:t>Spændingen måles i volt.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Formeltegn : U  </a:t>
            </a:r>
          </a:p>
          <a:p>
            <a:endParaRPr lang="da-DK" dirty="0"/>
          </a:p>
          <a:p>
            <a:r>
              <a:rPr lang="da-DK" dirty="0"/>
              <a:t>Resultat : V </a:t>
            </a:r>
          </a:p>
        </p:txBody>
      </p:sp>
    </p:spTree>
    <p:extLst>
      <p:ext uri="{BB962C8B-B14F-4D97-AF65-F5344CB8AC3E}">
        <p14:creationId xmlns:p14="http://schemas.microsoft.com/office/powerpoint/2010/main" val="16426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D816CC-2C25-4C38-8593-144FAFF4C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7E93D3F-A07E-6F3A-E291-F0D4CCCA4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35D381-85DD-21D5-7440-C0DBC1652C0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C3491A9-DE0F-8715-99D2-51D775AFC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28DC300-AE24-1DCA-E48F-AEAD1F61C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 dirty="0">
                <a:solidFill>
                  <a:srgbClr val="FFFFFF"/>
                </a:solidFill>
              </a:rPr>
              <a:t>El undervisning. 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910BE03-8629-1696-AB7E-105662324D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E3063075-AE7A-EA49-E46D-1C58854A59CB}"/>
              </a:ext>
            </a:extLst>
          </p:cNvPr>
          <p:cNvSpPr txBox="1"/>
          <p:nvPr/>
        </p:nvSpPr>
        <p:spPr>
          <a:xfrm>
            <a:off x="788901" y="1893837"/>
            <a:ext cx="62253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Strøm:</a:t>
            </a:r>
          </a:p>
          <a:p>
            <a:endParaRPr lang="da-DK" dirty="0"/>
          </a:p>
          <a:p>
            <a:r>
              <a:rPr lang="da-DK" dirty="0"/>
              <a:t>strømmen måles i ampere.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Formeltegn : I</a:t>
            </a:r>
          </a:p>
          <a:p>
            <a:endParaRPr lang="da-DK" dirty="0"/>
          </a:p>
          <a:p>
            <a:r>
              <a:rPr lang="da-DK" dirty="0"/>
              <a:t>Resultat : A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17893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7B362A-7438-BADA-70C3-3CBB6A2D8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0AAFBCD-5DF9-D527-C453-9852C5610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35DAFE-DDD9-8F63-E298-2A3FFA40030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9908888-D125-A633-ABF9-872FAE695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5929822-D5D4-6402-134B-7A203E26C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 dirty="0">
                <a:solidFill>
                  <a:srgbClr val="FFFFFF"/>
                </a:solidFill>
              </a:rPr>
              <a:t>El undervisning. 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674E24C-21CA-3782-9648-BCD19B23D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5E8EACD6-8587-4F7D-8C93-D7EFA8365C8C}"/>
              </a:ext>
            </a:extLst>
          </p:cNvPr>
          <p:cNvSpPr txBox="1"/>
          <p:nvPr/>
        </p:nvSpPr>
        <p:spPr>
          <a:xfrm>
            <a:off x="788901" y="1893837"/>
            <a:ext cx="62253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Modstand:</a:t>
            </a:r>
          </a:p>
          <a:p>
            <a:endParaRPr lang="da-DK" dirty="0"/>
          </a:p>
          <a:p>
            <a:r>
              <a:rPr lang="da-DK" dirty="0"/>
              <a:t>Modstand måles i ohm.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Formeltegn : R</a:t>
            </a:r>
          </a:p>
          <a:p>
            <a:endParaRPr lang="da-DK" dirty="0"/>
          </a:p>
          <a:p>
            <a:r>
              <a:rPr lang="da-DK" dirty="0"/>
              <a:t>Resultat : </a:t>
            </a:r>
            <a:r>
              <a:rPr lang="el-GR" dirty="0"/>
              <a:t>Ώ</a:t>
            </a:r>
            <a:r>
              <a:rPr lang="da-DK" dirty="0"/>
              <a:t>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37432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167323-AE64-0869-D94B-20BE2169C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6EC4717-AA24-AB3D-D6ED-8D2B79854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56FBE7-F975-384B-8E0B-11B5502C15E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57484D5-094C-4B14-A065-77067EBF0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BF2DF7-4237-012B-612D-01A6D320B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8EEC946-21A7-B891-D747-39101ECDF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A49204B0-3D45-9085-21B8-00D0E7A7D8AE}"/>
              </a:ext>
            </a:extLst>
          </p:cNvPr>
          <p:cNvSpPr txBox="1"/>
          <p:nvPr/>
        </p:nvSpPr>
        <p:spPr>
          <a:xfrm>
            <a:off x="788901" y="1893837"/>
            <a:ext cx="62253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/>
              <a:t>Forståelse af el:</a:t>
            </a:r>
          </a:p>
          <a:p>
            <a:endParaRPr lang="da-DK"/>
          </a:p>
          <a:p>
            <a:r>
              <a:rPr lang="da-DK"/>
              <a:t>Man kan se de tre begreber U, I og R som.</a:t>
            </a:r>
          </a:p>
          <a:p>
            <a:endParaRPr lang="da-DK"/>
          </a:p>
          <a:p>
            <a:endParaRPr lang="da-DK"/>
          </a:p>
          <a:p>
            <a:r>
              <a:rPr lang="da-DK"/>
              <a:t>U [V] = Spændingen er vandet i søen. </a:t>
            </a:r>
          </a:p>
          <a:p>
            <a:endParaRPr lang="da-DK"/>
          </a:p>
          <a:p>
            <a:r>
              <a:rPr lang="da-DK"/>
              <a:t>R [Ω] = Modstanden er rørets størrelse. </a:t>
            </a:r>
          </a:p>
          <a:p>
            <a:endParaRPr lang="da-DK"/>
          </a:p>
          <a:p>
            <a:r>
              <a:rPr lang="da-DK"/>
              <a:t>I [A] = Strømmen er vandet der løber ud af røret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B1014565-A3B9-D2B5-294C-CDF1F527A5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0480" y="3429000"/>
            <a:ext cx="4795777" cy="2733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99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8F1666-E283-4004-A36F-13795AC17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3DE3C25-DA96-DA4A-C35B-8DAA2708B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51431D-5A5D-91B2-6327-FF227835744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FC69B2E-64C5-D226-E57E-AACA96818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ADC3FB1-BD1A-873B-65AF-BFDD305DC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38975CE-D112-66A8-4A6E-58D2971A0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41F4AD87-E0E0-523B-3A4C-E26AC654204D}"/>
              </a:ext>
            </a:extLst>
          </p:cNvPr>
          <p:cNvSpPr txBox="1"/>
          <p:nvPr/>
        </p:nvSpPr>
        <p:spPr>
          <a:xfrm>
            <a:off x="788901" y="1893837"/>
            <a:ext cx="694298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Ohms Lov : </a:t>
            </a:r>
          </a:p>
          <a:p>
            <a:endParaRPr lang="da-DK" dirty="0"/>
          </a:p>
          <a:p>
            <a:r>
              <a:rPr lang="da-DK" dirty="0"/>
              <a:t>Nu skal vi kombiner de tre benævnelser ( U / I / R ) </a:t>
            </a:r>
          </a:p>
          <a:p>
            <a:endParaRPr lang="da-DK" dirty="0"/>
          </a:p>
          <a:p>
            <a:r>
              <a:rPr lang="da-DK" dirty="0"/>
              <a:t>Vi kan ud fra formeltrekanten udføre beregningerne. </a:t>
            </a:r>
            <a:br>
              <a:rPr lang="da-DK" dirty="0"/>
            </a:br>
            <a:r>
              <a:rPr lang="da-DK" sz="1400" dirty="0"/>
              <a:t>Man finder resultatet ved at holde hånden over det tegn man ønsker at finde. </a:t>
            </a:r>
          </a:p>
          <a:p>
            <a:endParaRPr lang="da-DK" sz="1400" dirty="0"/>
          </a:p>
          <a:p>
            <a:endParaRPr lang="da-DK" sz="1400" dirty="0"/>
          </a:p>
          <a:p>
            <a:r>
              <a:rPr lang="da-DK" dirty="0"/>
              <a:t>Opgave 1. Skriv formlen for : </a:t>
            </a:r>
          </a:p>
          <a:p>
            <a:endParaRPr lang="da-DK" dirty="0"/>
          </a:p>
          <a:p>
            <a:r>
              <a:rPr lang="da-DK" dirty="0"/>
              <a:t>U = </a:t>
            </a:r>
          </a:p>
          <a:p>
            <a:endParaRPr lang="da-DK" dirty="0"/>
          </a:p>
          <a:p>
            <a:r>
              <a:rPr lang="da-DK" dirty="0"/>
              <a:t>I = </a:t>
            </a:r>
          </a:p>
          <a:p>
            <a:endParaRPr lang="da-DK" dirty="0"/>
          </a:p>
          <a:p>
            <a:r>
              <a:rPr lang="da-DK" dirty="0"/>
              <a:t>R = </a:t>
            </a:r>
          </a:p>
        </p:txBody>
      </p:sp>
    </p:spTree>
    <p:extLst>
      <p:ext uri="{BB962C8B-B14F-4D97-AF65-F5344CB8AC3E}">
        <p14:creationId xmlns:p14="http://schemas.microsoft.com/office/powerpoint/2010/main" val="3583435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A30A46-43EA-B16A-CD72-7D5CED53C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A585CE1-E1AA-7D79-1508-F3736D4C9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07434B-4089-AE05-84E9-CF94CC07501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F9E0605-0783-D301-9211-B246DADED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97398DD-A347-869D-3B05-CEEF7AA3A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9ABC5CF-E45C-39E0-FE9F-8A325FD91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C8F0ED80-42F9-07A0-AA76-4401C95D68B4}"/>
              </a:ext>
            </a:extLst>
          </p:cNvPr>
          <p:cNvSpPr txBox="1"/>
          <p:nvPr/>
        </p:nvSpPr>
        <p:spPr>
          <a:xfrm>
            <a:off x="788901" y="1893837"/>
            <a:ext cx="6942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Opgave 2. Udregning med ohms Lov : </a:t>
            </a:r>
          </a:p>
          <a:p>
            <a:endParaRPr lang="da-DK" dirty="0"/>
          </a:p>
          <a:p>
            <a:r>
              <a:rPr lang="da-DK" dirty="0"/>
              <a:t>Du skal udregne/udfylde skemaet her under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B57497A-0A90-9E00-6F8A-6AE0783371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141724"/>
              </p:ext>
            </p:extLst>
          </p:nvPr>
        </p:nvGraphicFramePr>
        <p:xfrm>
          <a:off x="3959975" y="3429000"/>
          <a:ext cx="754382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349">
                  <a:extLst>
                    <a:ext uri="{9D8B030D-6E8A-4147-A177-3AD203B41FA5}">
                      <a16:colId xmlns:a16="http://schemas.microsoft.com/office/drawing/2014/main" val="2053410364"/>
                    </a:ext>
                  </a:extLst>
                </a:gridCol>
                <a:gridCol w="2176040">
                  <a:extLst>
                    <a:ext uri="{9D8B030D-6E8A-4147-A177-3AD203B41FA5}">
                      <a16:colId xmlns:a16="http://schemas.microsoft.com/office/drawing/2014/main" val="957751869"/>
                    </a:ext>
                  </a:extLst>
                </a:gridCol>
                <a:gridCol w="2048719">
                  <a:extLst>
                    <a:ext uri="{9D8B030D-6E8A-4147-A177-3AD203B41FA5}">
                      <a16:colId xmlns:a16="http://schemas.microsoft.com/office/drawing/2014/main" val="3208364785"/>
                    </a:ext>
                  </a:extLst>
                </a:gridCol>
                <a:gridCol w="2584720">
                  <a:extLst>
                    <a:ext uri="{9D8B030D-6E8A-4147-A177-3AD203B41FA5}">
                      <a16:colId xmlns:a16="http://schemas.microsoft.com/office/drawing/2014/main" val="32112187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Spænding 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Strøm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Modstand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432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744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20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50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0,03A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618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25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833 </a:t>
                      </a:r>
                      <a:r>
                        <a:rPr lang="el-GR" dirty="0"/>
                        <a:t>Ω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993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/>
                        <a:t>300 </a:t>
                      </a:r>
                      <a:r>
                        <a:rPr lang="el-GR"/>
                        <a:t>Ω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697823"/>
                  </a:ext>
                </a:extLst>
              </a:tr>
            </a:tbl>
          </a:graphicData>
        </a:graphic>
      </p:graphicFrame>
      <p:pic>
        <p:nvPicPr>
          <p:cNvPr id="6" name="Billede 5">
            <a:extLst>
              <a:ext uri="{FF2B5EF4-FFF2-40B4-BE49-F238E27FC236}">
                <a16:creationId xmlns:a16="http://schemas.microsoft.com/office/drawing/2014/main" id="{9945ACA2-E7CB-C5EA-62CA-5D5707D5D5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109" y="3429000"/>
            <a:ext cx="2971160" cy="222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D4F559-A018-7C4F-644F-F08AF5FDB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834014E-FD60-B099-755D-396EDB1B6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C9F81B-075F-D788-720B-B3EC7C9547B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78958FB-A51E-9D75-6A42-D0F9696BA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3C72812-9A1E-5B3C-3E91-E71D23D63E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F655A4C-5CF0-0A20-DAEC-8789A438F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B081C79D-9D13-03E7-5A4C-4F7290EA62D3}"/>
              </a:ext>
            </a:extLst>
          </p:cNvPr>
          <p:cNvSpPr txBox="1"/>
          <p:nvPr/>
        </p:nvSpPr>
        <p:spPr>
          <a:xfrm>
            <a:off x="788901" y="1893837"/>
            <a:ext cx="69429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Serieforbindelser : </a:t>
            </a:r>
          </a:p>
          <a:p>
            <a:endParaRPr lang="da-DK" dirty="0"/>
          </a:p>
          <a:p>
            <a:r>
              <a:rPr lang="da-DK" dirty="0"/>
              <a:t>Når modstande forbindes som vist, kaldes det en serieforbindelse. </a:t>
            </a:r>
          </a:p>
          <a:p>
            <a:endParaRPr lang="da-DK" dirty="0"/>
          </a:p>
          <a:p>
            <a:r>
              <a:rPr lang="da-DK" b="1" dirty="0"/>
              <a:t>Fælles for en serieforbindelse : </a:t>
            </a:r>
          </a:p>
          <a:p>
            <a:r>
              <a:rPr lang="da-DK" dirty="0"/>
              <a:t>Strømmen ( I ) er den samme i alle ens modstande. </a:t>
            </a:r>
          </a:p>
          <a:p>
            <a:endParaRPr lang="da-DK" dirty="0"/>
          </a:p>
          <a:p>
            <a:r>
              <a:rPr lang="da-DK" b="1" dirty="0"/>
              <a:t>Forskellen mellem modstandene </a:t>
            </a:r>
            <a:r>
              <a:rPr lang="da-DK" dirty="0"/>
              <a:t>: </a:t>
            </a:r>
          </a:p>
          <a:p>
            <a:r>
              <a:rPr lang="da-DK" dirty="0"/>
              <a:t>Spændingen ( U ) over hver modstand kan være forskellige,</a:t>
            </a:r>
            <a:br>
              <a:rPr lang="da-DK" dirty="0"/>
            </a:br>
            <a:r>
              <a:rPr lang="da-DK" dirty="0"/>
              <a:t> det kaldes også for spændingsfald over modstanden. </a:t>
            </a:r>
          </a:p>
          <a:p>
            <a:endParaRPr lang="da-DK" dirty="0"/>
          </a:p>
          <a:p>
            <a:r>
              <a:rPr lang="da-DK" dirty="0"/>
              <a:t>Modstandene ( R ) kan være forskellige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7B87270A-D639-9205-FF4E-8924D57C0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1828" y="4018163"/>
            <a:ext cx="5155841" cy="229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9212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7BEF02-8483-1F20-5F66-B05335BD3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2D62BE5-3361-52AA-E1BD-7690466D8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D1723E-4BC7-476E-6599-D68B7B16AA1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"/>
          <a:stretch>
            <a:fillRect/>
          </a:stretch>
        </p:blipFill>
        <p:spPr>
          <a:xfrm>
            <a:off x="2" y="152"/>
            <a:ext cx="12191998" cy="685784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F9CFC67-0177-EC3C-9EA7-B729CBAC3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06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3A1C0EF-A840-A33D-348E-6D48AAC9F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1" y="168166"/>
            <a:ext cx="5455919" cy="113511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El undervisning. </a:t>
            </a:r>
            <a:endParaRPr lang="da-DK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D009022-56BE-8532-9FD0-4EFE17051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6CA27163-210A-AE3C-B900-733661084AF8}"/>
              </a:ext>
            </a:extLst>
          </p:cNvPr>
          <p:cNvSpPr txBox="1"/>
          <p:nvPr/>
        </p:nvSpPr>
        <p:spPr>
          <a:xfrm>
            <a:off x="788901" y="1893837"/>
            <a:ext cx="6942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Serieforbindelser : </a:t>
            </a:r>
          </a:p>
          <a:p>
            <a:endParaRPr lang="da-DK" dirty="0"/>
          </a:p>
          <a:p>
            <a:r>
              <a:rPr lang="da-DK" dirty="0"/>
              <a:t>Regneregler :</a:t>
            </a:r>
          </a:p>
          <a:p>
            <a:r>
              <a:rPr lang="da-DK" dirty="0"/>
              <a:t> U` = U1 + U2 	U= I*R		R` = R1 + R2 	I = U / R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07A5CC9-9FBA-1DA0-89D8-3392737E4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466" y="3543482"/>
            <a:ext cx="5268060" cy="257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263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546</Words>
  <Application>Microsoft Office PowerPoint</Application>
  <PresentationFormat>Widescreen</PresentationFormat>
  <Paragraphs>178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7" baseType="lpstr">
      <vt:lpstr>Arial</vt:lpstr>
      <vt:lpstr>Grandview Display</vt:lpstr>
      <vt:lpstr>DashVTI</vt:lpstr>
      <vt:lpstr>Strøm, spænding og Modstand.</vt:lpstr>
      <vt:lpstr>El undervisning. </vt:lpstr>
      <vt:lpstr>El undervisning. </vt:lpstr>
      <vt:lpstr>El undervisning. </vt:lpstr>
      <vt:lpstr>El undervisning. </vt:lpstr>
      <vt:lpstr>El undervisning. </vt:lpstr>
      <vt:lpstr>El undervisning. </vt:lpstr>
      <vt:lpstr>El undervisning. </vt:lpstr>
      <vt:lpstr>El undervisning. </vt:lpstr>
      <vt:lpstr>El undervisning. </vt:lpstr>
      <vt:lpstr>El undervisning. </vt:lpstr>
      <vt:lpstr>El undervisning. </vt:lpstr>
      <vt:lpstr>El undervisning. </vt:lpstr>
      <vt:lpstr>El undervisning. </vt:lpstr>
    </vt:vector>
  </TitlesOfParts>
  <Company>EUC Sjaelland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Saltoft Søndergaard Malm</dc:creator>
  <cp:lastModifiedBy>Thomas Saltoft Søndergaard Malm</cp:lastModifiedBy>
  <cp:revision>1</cp:revision>
  <dcterms:created xsi:type="dcterms:W3CDTF">2026-05-04T06:51:28Z</dcterms:created>
  <dcterms:modified xsi:type="dcterms:W3CDTF">2026-05-04T10:49:39Z</dcterms:modified>
</cp:coreProperties>
</file>