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05613" cy="99393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390B8-D582-4AC9-96D7-B1E3B94C279D}" type="datetimeFigureOut">
              <a:rPr lang="da-DK" smtClean="0"/>
              <a:pPr/>
              <a:t>04-05-2025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E27FE-30A6-4401-AA84-E39B0687441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49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6c8394c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6c8394c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45B8-FF5F-4703-9E43-616D2685195D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AE27-BB38-4E7B-A882-C3DDFE189645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D55-CA58-4991-93A6-D76895DEEAA9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ED79-09E5-4ECE-BE3F-0CA1EE267356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52C-FEF6-4892-AE54-3A1E8162BDB3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91DA-7ADD-4FB4-B101-4FB414A6DE3D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0864-83F3-43B6-ADD8-4CC715E082A6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9331-331B-47F5-A321-51E539E2F1F1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8F3-E1B8-426B-85AE-D3BD00BB2235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B90-8705-4DA1-A1BD-B0BB88AB3E67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CA37-AA58-403A-B379-581E2CB9B21D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3">
                <a:lumMod val="20000"/>
                <a:lumOff val="8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B200-E3F3-4ACC-97A4-56A3D8361652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Transformation modul 1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F715-A8FD-48E8-B397-551CB5040B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Lucida Fax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3" Type="http://schemas.openxmlformats.org/officeDocument/2006/relationships/image" Target="../media/image28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T:\a%20transformation\magnets-and-electromagnets_en.jar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T:\a%20transformation\generator_en.ja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C:\Documents%20and%20Settings\ct\Dokumenter\generator_en.ja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811" y="1873045"/>
            <a:ext cx="8772500" cy="1755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Deflate">
              <a:avLst/>
            </a:prstTxWarp>
            <a:normAutofit/>
            <a:scene3d>
              <a:camera prst="obliqueTopLeft"/>
              <a:lightRig rig="threePt" dir="t"/>
            </a:scene3d>
          </a:bodyPr>
          <a:lstStyle/>
          <a:p>
            <a:r>
              <a:rPr lang="da-DK" sz="8000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Transformation</a:t>
            </a:r>
            <a:endParaRPr lang="da-DK" sz="8000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752600"/>
          </a:xfrm>
        </p:spPr>
        <p:txBody>
          <a:bodyPr/>
          <a:lstStyle/>
          <a:p>
            <a:r>
              <a:rPr lang="da-DK" dirty="0"/>
              <a:t>Teoretisk modul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r>
              <a:rPr lang="da-DK" sz="1800" dirty="0"/>
              <a:t>Anvendelige formler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9331-331B-47F5-A321-51E539E2F1F1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643050"/>
            <a:ext cx="1463608" cy="714380"/>
          </a:xfrm>
          <a:prstGeom prst="rect">
            <a:avLst/>
          </a:prstGeom>
          <a:noFill/>
        </p:spPr>
      </p:pic>
      <p:grpSp>
        <p:nvGrpSpPr>
          <p:cNvPr id="36" name="Gruppe 35"/>
          <p:cNvGrpSpPr/>
          <p:nvPr/>
        </p:nvGrpSpPr>
        <p:grpSpPr>
          <a:xfrm>
            <a:off x="71406" y="1142984"/>
            <a:ext cx="4572032" cy="1571636"/>
            <a:chOff x="214282" y="1500174"/>
            <a:chExt cx="4969226" cy="1857388"/>
          </a:xfrm>
        </p:grpSpPr>
        <p:grpSp>
          <p:nvGrpSpPr>
            <p:cNvPr id="6" name="Gruppe 5"/>
            <p:cNvGrpSpPr/>
            <p:nvPr/>
          </p:nvGrpSpPr>
          <p:grpSpPr>
            <a:xfrm>
              <a:off x="214282" y="2214554"/>
              <a:ext cx="1357322" cy="1143008"/>
              <a:chOff x="5072065" y="2786058"/>
              <a:chExt cx="1500198" cy="1285885"/>
            </a:xfrm>
          </p:grpSpPr>
          <p:grpSp>
            <p:nvGrpSpPr>
              <p:cNvPr id="7" name="Gruppe 18"/>
              <p:cNvGrpSpPr/>
              <p:nvPr/>
            </p:nvGrpSpPr>
            <p:grpSpPr>
              <a:xfrm>
                <a:off x="5072065" y="2786058"/>
                <a:ext cx="1500198" cy="1285885"/>
                <a:chOff x="5072065" y="2786058"/>
                <a:chExt cx="1491625" cy="1285885"/>
              </a:xfrm>
            </p:grpSpPr>
            <p:sp>
              <p:nvSpPr>
                <p:cNvPr id="11" name="Ligebenet trekant 10"/>
                <p:cNvSpPr/>
                <p:nvPr/>
              </p:nvSpPr>
              <p:spPr>
                <a:xfrm>
                  <a:off x="5072065" y="2786058"/>
                  <a:ext cx="1491625" cy="1285884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  <p:cxnSp>
              <p:nvCxnSpPr>
                <p:cNvPr id="12" name="Lige forbindelse 11"/>
                <p:cNvCxnSpPr>
                  <a:stCxn id="11" idx="1"/>
                  <a:endCxn id="11" idx="5"/>
                </p:cNvCxnSpPr>
                <p:nvPr/>
              </p:nvCxnSpPr>
              <p:spPr>
                <a:xfrm rot="10800000" flipH="1">
                  <a:off x="5444971" y="3429000"/>
                  <a:ext cx="745813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Lige forbindelse 12"/>
                <p:cNvCxnSpPr>
                  <a:stCxn id="11" idx="3"/>
                </p:cNvCxnSpPr>
                <p:nvPr/>
              </p:nvCxnSpPr>
              <p:spPr>
                <a:xfrm rot="5400000" flipH="1">
                  <a:off x="5495261" y="3749324"/>
                  <a:ext cx="638370" cy="68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kstboks 7"/>
              <p:cNvSpPr txBox="1"/>
              <p:nvPr/>
            </p:nvSpPr>
            <p:spPr>
              <a:xfrm>
                <a:off x="5429256" y="3500438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400" dirty="0"/>
                  <a:t>n</a:t>
                </a:r>
                <a:endParaRPr lang="da-DK" dirty="0"/>
              </a:p>
            </p:txBody>
          </p:sp>
          <p:sp>
            <p:nvSpPr>
              <p:cNvPr id="9" name="Tekstboks 8"/>
              <p:cNvSpPr txBox="1"/>
              <p:nvPr/>
            </p:nvSpPr>
            <p:spPr>
              <a:xfrm>
                <a:off x="5643570" y="3059668"/>
                <a:ext cx="4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dirty="0"/>
                  <a:t>U</a:t>
                </a:r>
                <a:r>
                  <a:rPr lang="da-DK" baseline="-25000" dirty="0"/>
                  <a:t>p</a:t>
                </a:r>
              </a:p>
            </p:txBody>
          </p:sp>
          <p:sp>
            <p:nvSpPr>
              <p:cNvPr id="10" name="Tekstboks 9"/>
              <p:cNvSpPr txBox="1"/>
              <p:nvPr/>
            </p:nvSpPr>
            <p:spPr>
              <a:xfrm>
                <a:off x="5857884" y="3571876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dirty="0"/>
                  <a:t>U</a:t>
                </a:r>
                <a:r>
                  <a:rPr lang="da-DK" baseline="-25000" dirty="0"/>
                  <a:t>s</a:t>
                </a:r>
              </a:p>
            </p:txBody>
          </p:sp>
        </p:grpSp>
        <p:grpSp>
          <p:nvGrpSpPr>
            <p:cNvPr id="14" name="Gruppe 13"/>
            <p:cNvGrpSpPr/>
            <p:nvPr/>
          </p:nvGrpSpPr>
          <p:grpSpPr>
            <a:xfrm>
              <a:off x="2071670" y="2214554"/>
              <a:ext cx="1325888" cy="1143008"/>
              <a:chOff x="6858016" y="2938458"/>
              <a:chExt cx="1491625" cy="1285885"/>
            </a:xfrm>
          </p:grpSpPr>
          <p:grpSp>
            <p:nvGrpSpPr>
              <p:cNvPr id="15" name="Gruppe 19"/>
              <p:cNvGrpSpPr/>
              <p:nvPr/>
            </p:nvGrpSpPr>
            <p:grpSpPr>
              <a:xfrm>
                <a:off x="6858016" y="2938458"/>
                <a:ext cx="1491625" cy="1285885"/>
                <a:chOff x="6858016" y="2938458"/>
                <a:chExt cx="1491625" cy="1285885"/>
              </a:xfrm>
            </p:grpSpPr>
            <p:sp>
              <p:nvSpPr>
                <p:cNvPr id="19" name="Ligebenet trekant 18"/>
                <p:cNvSpPr/>
                <p:nvPr/>
              </p:nvSpPr>
              <p:spPr>
                <a:xfrm>
                  <a:off x="6858016" y="2938458"/>
                  <a:ext cx="1491625" cy="1285884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cxnSp>
              <p:nvCxnSpPr>
                <p:cNvPr id="20" name="Lige forbindelse 19"/>
                <p:cNvCxnSpPr>
                  <a:stCxn id="19" idx="1"/>
                  <a:endCxn id="19" idx="5"/>
                </p:cNvCxnSpPr>
                <p:nvPr/>
              </p:nvCxnSpPr>
              <p:spPr>
                <a:xfrm rot="10800000" flipH="1">
                  <a:off x="7230921" y="3581400"/>
                  <a:ext cx="745813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Lige forbindelse 20"/>
                <p:cNvCxnSpPr>
                  <a:stCxn id="19" idx="3"/>
                </p:cNvCxnSpPr>
                <p:nvPr/>
              </p:nvCxnSpPr>
              <p:spPr>
                <a:xfrm rot="5400000" flipH="1">
                  <a:off x="7275164" y="3895677"/>
                  <a:ext cx="635568" cy="217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kstboks 15"/>
              <p:cNvSpPr txBox="1"/>
              <p:nvPr/>
            </p:nvSpPr>
            <p:spPr>
              <a:xfrm>
                <a:off x="7154388" y="3652838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400" dirty="0"/>
                  <a:t>n</a:t>
                </a:r>
                <a:endParaRPr lang="da-DK" dirty="0"/>
              </a:p>
            </p:txBody>
          </p:sp>
          <p:sp>
            <p:nvSpPr>
              <p:cNvPr id="17" name="Tekstboks 16"/>
              <p:cNvSpPr txBox="1"/>
              <p:nvPr/>
            </p:nvSpPr>
            <p:spPr>
              <a:xfrm>
                <a:off x="7429520" y="3202544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dirty="0" err="1"/>
                  <a:t>N</a:t>
                </a:r>
                <a:r>
                  <a:rPr lang="da-DK" baseline="-25000" dirty="0" err="1"/>
                  <a:t>p</a:t>
                </a:r>
                <a:endParaRPr lang="da-DK" baseline="-25000" dirty="0"/>
              </a:p>
            </p:txBody>
          </p:sp>
          <p:sp>
            <p:nvSpPr>
              <p:cNvPr id="18" name="Tekstboks 17"/>
              <p:cNvSpPr txBox="1"/>
              <p:nvPr/>
            </p:nvSpPr>
            <p:spPr>
              <a:xfrm>
                <a:off x="7643834" y="3702610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dirty="0" err="1"/>
                  <a:t>N</a:t>
                </a:r>
                <a:r>
                  <a:rPr lang="da-DK" baseline="-25000" dirty="0" err="1"/>
                  <a:t>s</a:t>
                </a:r>
                <a:endParaRPr lang="da-DK" baseline="-25000" dirty="0"/>
              </a:p>
            </p:txBody>
          </p:sp>
        </p:grpSp>
        <p:grpSp>
          <p:nvGrpSpPr>
            <p:cNvPr id="22" name="Gruppe 21"/>
            <p:cNvGrpSpPr/>
            <p:nvPr/>
          </p:nvGrpSpPr>
          <p:grpSpPr>
            <a:xfrm>
              <a:off x="3857620" y="2214554"/>
              <a:ext cx="1325888" cy="1143008"/>
              <a:chOff x="6858016" y="2938458"/>
              <a:chExt cx="1491625" cy="1285885"/>
            </a:xfrm>
          </p:grpSpPr>
          <p:grpSp>
            <p:nvGrpSpPr>
              <p:cNvPr id="23" name="Gruppe 19"/>
              <p:cNvGrpSpPr/>
              <p:nvPr/>
            </p:nvGrpSpPr>
            <p:grpSpPr>
              <a:xfrm>
                <a:off x="6858016" y="2938458"/>
                <a:ext cx="1491625" cy="1285885"/>
                <a:chOff x="6858016" y="2938458"/>
                <a:chExt cx="1491625" cy="1285885"/>
              </a:xfrm>
            </p:grpSpPr>
            <p:sp>
              <p:nvSpPr>
                <p:cNvPr id="27" name="Ligebenet trekant 26"/>
                <p:cNvSpPr/>
                <p:nvPr/>
              </p:nvSpPr>
              <p:spPr>
                <a:xfrm>
                  <a:off x="6858016" y="2938458"/>
                  <a:ext cx="1491625" cy="1285884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cxnSp>
              <p:nvCxnSpPr>
                <p:cNvPr id="28" name="Lige forbindelse 27"/>
                <p:cNvCxnSpPr>
                  <a:stCxn id="27" idx="1"/>
                  <a:endCxn id="27" idx="5"/>
                </p:cNvCxnSpPr>
                <p:nvPr/>
              </p:nvCxnSpPr>
              <p:spPr>
                <a:xfrm rot="10800000" flipH="1">
                  <a:off x="7230921" y="3581400"/>
                  <a:ext cx="745813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Lige forbindelse 28"/>
                <p:cNvCxnSpPr>
                  <a:stCxn id="27" idx="3"/>
                </p:cNvCxnSpPr>
                <p:nvPr/>
              </p:nvCxnSpPr>
              <p:spPr>
                <a:xfrm rot="5400000" flipH="1">
                  <a:off x="7275164" y="3895677"/>
                  <a:ext cx="635568" cy="217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kstboks 23"/>
              <p:cNvSpPr txBox="1"/>
              <p:nvPr/>
            </p:nvSpPr>
            <p:spPr>
              <a:xfrm>
                <a:off x="7154388" y="3652838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400" dirty="0"/>
                  <a:t>n</a:t>
                </a:r>
                <a:endParaRPr lang="da-DK" dirty="0"/>
              </a:p>
            </p:txBody>
          </p:sp>
          <p:sp>
            <p:nvSpPr>
              <p:cNvPr id="25" name="Tekstboks 24"/>
              <p:cNvSpPr txBox="1"/>
              <p:nvPr/>
            </p:nvSpPr>
            <p:spPr>
              <a:xfrm>
                <a:off x="7429520" y="3202544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dirty="0"/>
                  <a:t>I</a:t>
                </a:r>
                <a:r>
                  <a:rPr lang="da-DK" baseline="-25000" dirty="0"/>
                  <a:t>s</a:t>
                </a:r>
              </a:p>
            </p:txBody>
          </p:sp>
          <p:sp>
            <p:nvSpPr>
              <p:cNvPr id="26" name="Tekstboks 25"/>
              <p:cNvSpPr txBox="1"/>
              <p:nvPr/>
            </p:nvSpPr>
            <p:spPr>
              <a:xfrm>
                <a:off x="7643834" y="37026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dirty="0" err="1"/>
                  <a:t>I</a:t>
                </a:r>
                <a:r>
                  <a:rPr lang="da-DK" baseline="-25000" dirty="0" err="1"/>
                  <a:t>p</a:t>
                </a:r>
                <a:endParaRPr lang="da-DK" baseline="-25000" dirty="0"/>
              </a:p>
            </p:txBody>
          </p:sp>
        </p:grpSp>
        <p:graphicFrame>
          <p:nvGraphicFramePr>
            <p:cNvPr id="31" name="Objekt 30"/>
            <p:cNvGraphicFramePr>
              <a:graphicFrameLocks noChangeAspect="1"/>
            </p:cNvGraphicFramePr>
            <p:nvPr/>
          </p:nvGraphicFramePr>
          <p:xfrm>
            <a:off x="2214546" y="1500174"/>
            <a:ext cx="90805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Ligning" r:id="rId4" imgW="558720" imgH="457200" progId="Equation.3">
                    <p:embed/>
                  </p:oleObj>
                </mc:Choice>
                <mc:Fallback>
                  <p:oleObj name="Ligning" r:id="rId4" imgW="55872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546" y="1500174"/>
                          <a:ext cx="908050" cy="742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kt 32"/>
            <p:cNvGraphicFramePr>
              <a:graphicFrameLocks noChangeAspect="1"/>
            </p:cNvGraphicFramePr>
            <p:nvPr/>
          </p:nvGraphicFramePr>
          <p:xfrm>
            <a:off x="464315" y="1500174"/>
            <a:ext cx="750099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Ligning" r:id="rId6" imgW="533160" imgH="507960" progId="Equation.3">
                    <p:embed/>
                  </p:oleObj>
                </mc:Choice>
                <mc:Fallback>
                  <p:oleObj name="Ligning" r:id="rId6" imgW="533160" imgH="507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15" y="1500174"/>
                          <a:ext cx="750099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kt 33"/>
            <p:cNvGraphicFramePr>
              <a:graphicFrameLocks noChangeAspect="1"/>
            </p:cNvGraphicFramePr>
            <p:nvPr/>
          </p:nvGraphicFramePr>
          <p:xfrm>
            <a:off x="4162063" y="1518954"/>
            <a:ext cx="695341" cy="696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Ligning" r:id="rId8" imgW="444240" imgH="444240" progId="Equation.3">
                    <p:embed/>
                  </p:oleObj>
                </mc:Choice>
                <mc:Fallback>
                  <p:oleObj name="Ligning" r:id="rId8" imgW="444240" imgH="4442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2063" y="1518954"/>
                          <a:ext cx="695341" cy="6960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kstboks 34"/>
          <p:cNvSpPr txBox="1"/>
          <p:nvPr/>
        </p:nvSpPr>
        <p:spPr>
          <a:xfrm>
            <a:off x="428596" y="85723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Omsætningsforhold</a:t>
            </a:r>
          </a:p>
        </p:txBody>
      </p:sp>
      <p:sp>
        <p:nvSpPr>
          <p:cNvPr id="37" name="Tekstboks 36"/>
          <p:cNvSpPr txBox="1"/>
          <p:nvPr/>
        </p:nvSpPr>
        <p:spPr>
          <a:xfrm>
            <a:off x="428596" y="3000372"/>
            <a:ext cx="223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Transformer kapacitet</a:t>
            </a:r>
          </a:p>
        </p:txBody>
      </p:sp>
      <p:graphicFrame>
        <p:nvGraphicFramePr>
          <p:cNvPr id="38" name="Objekt 37"/>
          <p:cNvGraphicFramePr>
            <a:graphicFrameLocks noChangeAspect="1"/>
          </p:cNvGraphicFramePr>
          <p:nvPr/>
        </p:nvGraphicFramePr>
        <p:xfrm>
          <a:off x="492125" y="3387725"/>
          <a:ext cx="24923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Ligning" r:id="rId10" imgW="1600200" imgH="241200" progId="Equation.3">
                  <p:embed/>
                </p:oleObj>
              </mc:Choice>
              <mc:Fallback>
                <p:oleObj name="Ligning" r:id="rId10" imgW="1600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387725"/>
                        <a:ext cx="24923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/>
        </p:nvGraphicFramePr>
        <p:xfrm>
          <a:off x="571471" y="4357694"/>
          <a:ext cx="2467507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Ligning" r:id="rId12" imgW="1803240" imgH="469800" progId="Equation.3">
                  <p:embed/>
                </p:oleObj>
              </mc:Choice>
              <mc:Fallback>
                <p:oleObj name="Ligning" r:id="rId12" imgW="180324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1" y="4357694"/>
                        <a:ext cx="2467507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boks 39"/>
          <p:cNvSpPr txBox="1"/>
          <p:nvPr/>
        </p:nvSpPr>
        <p:spPr>
          <a:xfrm>
            <a:off x="500034" y="3929066"/>
            <a:ext cx="15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Vikling pr. Volt</a:t>
            </a:r>
          </a:p>
        </p:txBody>
      </p:sp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500034" y="5500702"/>
          <a:ext cx="244047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Ligning" r:id="rId14" imgW="2006280" imgH="469800" progId="Equation.3">
                  <p:embed/>
                </p:oleObj>
              </mc:Choice>
              <mc:Fallback>
                <p:oleObj name="Ligning" r:id="rId14" imgW="200628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500702"/>
                        <a:ext cx="244047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kstboks 41"/>
          <p:cNvSpPr txBox="1"/>
          <p:nvPr/>
        </p:nvSpPr>
        <p:spPr>
          <a:xfrm>
            <a:off x="500034" y="5000636"/>
            <a:ext cx="15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Volt pr. Vikling</a:t>
            </a:r>
          </a:p>
        </p:txBody>
      </p:sp>
      <p:grpSp>
        <p:nvGrpSpPr>
          <p:cNvPr id="47" name="Gruppe 46"/>
          <p:cNvGrpSpPr/>
          <p:nvPr/>
        </p:nvGrpSpPr>
        <p:grpSpPr>
          <a:xfrm>
            <a:off x="5334060" y="4822041"/>
            <a:ext cx="2071702" cy="928694"/>
            <a:chOff x="6072198" y="3000372"/>
            <a:chExt cx="2071702" cy="928694"/>
          </a:xfrm>
        </p:grpSpPr>
        <p:sp>
          <p:nvSpPr>
            <p:cNvPr id="46" name="Rektangel 45"/>
            <p:cNvSpPr/>
            <p:nvPr/>
          </p:nvSpPr>
          <p:spPr>
            <a:xfrm>
              <a:off x="6072198" y="3000372"/>
              <a:ext cx="2071702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aphicFrame>
          <p:nvGraphicFramePr>
            <p:cNvPr id="43" name="Objekt 42"/>
            <p:cNvGraphicFramePr>
              <a:graphicFrameLocks noChangeAspect="1"/>
            </p:cNvGraphicFramePr>
            <p:nvPr/>
          </p:nvGraphicFramePr>
          <p:xfrm>
            <a:off x="6143636" y="3429000"/>
            <a:ext cx="1864132" cy="387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Ligning" r:id="rId16" imgW="977760" imgH="203040" progId="Equation.3">
                    <p:embed/>
                  </p:oleObj>
                </mc:Choice>
                <mc:Fallback>
                  <p:oleObj name="Ligning" r:id="rId16" imgW="97776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36" y="3429000"/>
                          <a:ext cx="1864132" cy="387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kstboks 43"/>
            <p:cNvSpPr txBox="1"/>
            <p:nvPr/>
          </p:nvSpPr>
          <p:spPr>
            <a:xfrm>
              <a:off x="6072198" y="3071810"/>
              <a:ext cx="833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Effekt :</a:t>
              </a:r>
            </a:p>
          </p:txBody>
        </p:sp>
      </p:grpSp>
      <p:sp>
        <p:nvSpPr>
          <p:cNvPr id="48" name="Tekstboks 47"/>
          <p:cNvSpPr txBox="1"/>
          <p:nvPr/>
        </p:nvSpPr>
        <p:spPr>
          <a:xfrm>
            <a:off x="4429124" y="385762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Beskriv begreberne N/V og V/N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00965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8423308" y="1601825"/>
            <a:ext cx="408900" cy="205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8542750" y="3691375"/>
            <a:ext cx="289500" cy="7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87000" y="1121825"/>
            <a:ext cx="78810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 sz="2400"/>
              <a:t>En tabsfri transformer tilsluttes 110V. Forbruget er 10 stk 24V 20W spots. Np=92</a:t>
            </a:r>
            <a:endParaRPr sz="2400"/>
          </a:p>
        </p:txBody>
      </p:sp>
      <p:sp>
        <p:nvSpPr>
          <p:cNvPr id="62" name="Google Shape;62;p14"/>
          <p:cNvSpPr txBox="1"/>
          <p:nvPr/>
        </p:nvSpPr>
        <p:spPr>
          <a:xfrm>
            <a:off x="387000" y="1931575"/>
            <a:ext cx="695100" cy="3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da"/>
              <a:t>Find: </a:t>
            </a:r>
            <a:endParaRPr/>
          </a:p>
          <a:p>
            <a:pPr algn="r"/>
            <a:r>
              <a:rPr lang="da"/>
              <a:t>Up:</a:t>
            </a:r>
            <a:endParaRPr/>
          </a:p>
          <a:p>
            <a:pPr algn="r"/>
            <a:endParaRPr/>
          </a:p>
          <a:p>
            <a:pPr algn="r"/>
            <a:r>
              <a:rPr lang="da"/>
              <a:t>Us:</a:t>
            </a:r>
            <a:endParaRPr/>
          </a:p>
          <a:p>
            <a:pPr algn="r"/>
            <a:endParaRPr/>
          </a:p>
          <a:p>
            <a:pPr algn="r"/>
            <a:r>
              <a:rPr lang="da"/>
              <a:t>n:</a:t>
            </a:r>
            <a:endParaRPr/>
          </a:p>
          <a:p>
            <a:pPr algn="r"/>
            <a:endParaRPr/>
          </a:p>
          <a:p>
            <a:pPr algn="r"/>
            <a:r>
              <a:rPr lang="da"/>
              <a:t>Is:</a:t>
            </a:r>
            <a:endParaRPr/>
          </a:p>
          <a:p>
            <a:pPr algn="r"/>
            <a:endParaRPr/>
          </a:p>
          <a:p>
            <a:pPr algn="r"/>
            <a:r>
              <a:rPr lang="da"/>
              <a:t>Ip:</a:t>
            </a:r>
            <a:endParaRPr/>
          </a:p>
          <a:p>
            <a:pPr algn="r"/>
            <a:endParaRPr/>
          </a:p>
          <a:p>
            <a:pPr algn="r"/>
            <a:r>
              <a:rPr lang="da"/>
              <a:t>Ns:</a:t>
            </a:r>
            <a:endParaRPr/>
          </a:p>
          <a:p>
            <a:pPr algn="r"/>
            <a:endParaRPr/>
          </a:p>
          <a:p>
            <a:pPr algn="r"/>
            <a:r>
              <a:rPr lang="da"/>
              <a:t>S: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036450" y="3314850"/>
            <a:ext cx="43656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Up/Us → 110/24 = 4,58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036450" y="3897625"/>
            <a:ext cx="72837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Ps= 10 stk 20W spot = 200W…..Ps/Us → 200/24 = 8,33A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986950" y="4422988"/>
            <a:ext cx="42678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Is/n → 8,33/4,58 = 1,82A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036450" y="4948338"/>
            <a:ext cx="41688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Np/n → 92/4,58 = 20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036450" y="2209038"/>
            <a:ext cx="33555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110V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082100" y="2738850"/>
            <a:ext cx="270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24V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036450" y="5528700"/>
            <a:ext cx="73869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Us*Is → 24*8,33 = 200 VA </a:t>
            </a:r>
            <a:r>
              <a:rPr lang="da" b="1" i="1"/>
              <a:t>eller</a:t>
            </a:r>
            <a:r>
              <a:rPr lang="da"/>
              <a:t> Up*Ip → 110*1,82 = 200 VA 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369" y="1690876"/>
            <a:ext cx="4137681" cy="16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8440300" y="2287475"/>
            <a:ext cx="2895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4053750" y="1681350"/>
            <a:ext cx="1036500" cy="293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Up=110V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7691050" y="1690875"/>
            <a:ext cx="851700" cy="293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Us=24V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5517550" y="3262425"/>
            <a:ext cx="851700" cy="293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n=4,58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7682975" y="2092500"/>
            <a:ext cx="1036500" cy="293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Is=8,33A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3495825" y="2123275"/>
            <a:ext cx="1077600" cy="293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Ip=1,8A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3608700" y="2913500"/>
            <a:ext cx="933900" cy="339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Np=92</a:t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7487975" y="2923775"/>
            <a:ext cx="1036500" cy="293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Ns=20</a:t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5517550" y="3633500"/>
            <a:ext cx="933900" cy="339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/>
              <a:t>S=200VA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</a:t>
            </a:r>
          </a:p>
        </p:txBody>
      </p:sp>
      <p:pic>
        <p:nvPicPr>
          <p:cNvPr id="1026" name="Picture 2" descr="Trafo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29124" y="1571612"/>
            <a:ext cx="3749675" cy="41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dsholder til indhold 8"/>
          <p:cNvSpPr>
            <a:spLocks noGrp="1"/>
          </p:cNvSpPr>
          <p:nvPr>
            <p:ph sz="half" idx="2"/>
          </p:nvPr>
        </p:nvSpPr>
        <p:spPr>
          <a:xfrm>
            <a:off x="428596" y="1500174"/>
            <a:ext cx="3749040" cy="4572000"/>
          </a:xfrm>
        </p:spPr>
        <p:txBody>
          <a:bodyPr/>
          <a:lstStyle/>
          <a:p>
            <a:r>
              <a:rPr lang="da-DK" dirty="0"/>
              <a:t>Hvad er transformation</a:t>
            </a:r>
          </a:p>
          <a:p>
            <a:r>
              <a:rPr lang="da-DK" dirty="0"/>
              <a:t>Hvor anvendes  Transformation</a:t>
            </a:r>
          </a:p>
          <a:p>
            <a:r>
              <a:rPr lang="da-DK" dirty="0"/>
              <a:t>Induktions principper</a:t>
            </a:r>
          </a:p>
          <a:p>
            <a:r>
              <a:rPr lang="da-DK" dirty="0"/>
              <a:t>Transformerens virkemåde</a:t>
            </a:r>
          </a:p>
          <a:p>
            <a:endParaRPr lang="da-DK" dirty="0"/>
          </a:p>
          <a:p>
            <a:pPr>
              <a:buNone/>
            </a:pP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363-4601-42A4-B133-8A333B9EF583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5357818" y="6143644"/>
            <a:ext cx="2133600" cy="365125"/>
          </a:xfrm>
        </p:spPr>
        <p:txBody>
          <a:bodyPr/>
          <a:lstStyle/>
          <a:p>
            <a:fld id="{19A1F715-A8FD-48E8-B397-551CB5040BC1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er transformation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8596" y="1785927"/>
            <a:ext cx="4429156" cy="4500594"/>
          </a:xfrm>
        </p:spPr>
        <p:txBody>
          <a:bodyPr/>
          <a:lstStyle/>
          <a:p>
            <a:r>
              <a:rPr lang="da-DK" dirty="0"/>
              <a:t>Ændring af spænding</a:t>
            </a:r>
          </a:p>
          <a:p>
            <a:r>
              <a:rPr lang="da-DK" dirty="0"/>
              <a:t>Medfører ændret strømstyrke</a:t>
            </a:r>
          </a:p>
          <a:p>
            <a:endParaRPr lang="da-DK" dirty="0"/>
          </a:p>
          <a:p>
            <a:r>
              <a:rPr lang="da-DK" dirty="0"/>
              <a:t>Op</a:t>
            </a:r>
          </a:p>
          <a:p>
            <a:r>
              <a:rPr lang="da-DK" dirty="0"/>
              <a:t>ned</a:t>
            </a:r>
          </a:p>
        </p:txBody>
      </p:sp>
      <p:grpSp>
        <p:nvGrpSpPr>
          <p:cNvPr id="26" name="Gruppe 25"/>
          <p:cNvGrpSpPr/>
          <p:nvPr/>
        </p:nvGrpSpPr>
        <p:grpSpPr>
          <a:xfrm>
            <a:off x="4857752" y="3929066"/>
            <a:ext cx="3143272" cy="1428760"/>
            <a:chOff x="4857752" y="2714620"/>
            <a:chExt cx="3143272" cy="1428760"/>
          </a:xfrm>
        </p:grpSpPr>
        <p:sp>
          <p:nvSpPr>
            <p:cNvPr id="5" name="Rektangel 4"/>
            <p:cNvSpPr/>
            <p:nvPr/>
          </p:nvSpPr>
          <p:spPr>
            <a:xfrm>
              <a:off x="5715008" y="2714620"/>
              <a:ext cx="1857388" cy="14287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7" name="Gruppe 16"/>
            <p:cNvGrpSpPr/>
            <p:nvPr/>
          </p:nvGrpSpPr>
          <p:grpSpPr>
            <a:xfrm>
              <a:off x="5214942" y="3000372"/>
              <a:ext cx="2786082" cy="857256"/>
              <a:chOff x="5214942" y="3000372"/>
              <a:chExt cx="2786082" cy="930282"/>
            </a:xfrm>
          </p:grpSpPr>
          <p:cxnSp>
            <p:nvCxnSpPr>
              <p:cNvPr id="11" name="Lige forbindelse 10"/>
              <p:cNvCxnSpPr/>
              <p:nvPr/>
            </p:nvCxnSpPr>
            <p:spPr>
              <a:xfrm>
                <a:off x="5214942" y="3000372"/>
                <a:ext cx="85725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Lige forbindelse 12"/>
              <p:cNvCxnSpPr/>
              <p:nvPr/>
            </p:nvCxnSpPr>
            <p:spPr>
              <a:xfrm rot="10800000">
                <a:off x="6072198" y="3000372"/>
                <a:ext cx="1285884" cy="9286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Lige pilforbindelse 15"/>
              <p:cNvCxnSpPr/>
              <p:nvPr/>
            </p:nvCxnSpPr>
            <p:spPr>
              <a:xfrm>
                <a:off x="7358082" y="3929066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e 17"/>
            <p:cNvGrpSpPr/>
            <p:nvPr/>
          </p:nvGrpSpPr>
          <p:grpSpPr>
            <a:xfrm flipV="1">
              <a:off x="5214942" y="3000372"/>
              <a:ext cx="2786082" cy="847732"/>
              <a:chOff x="5214942" y="3000372"/>
              <a:chExt cx="2786082" cy="930282"/>
            </a:xfrm>
          </p:grpSpPr>
          <p:cxnSp>
            <p:nvCxnSpPr>
              <p:cNvPr id="19" name="Lige forbindelse 18"/>
              <p:cNvCxnSpPr/>
              <p:nvPr/>
            </p:nvCxnSpPr>
            <p:spPr>
              <a:xfrm>
                <a:off x="5214942" y="3000372"/>
                <a:ext cx="85725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/>
            </p:nvCxnSpPr>
            <p:spPr>
              <a:xfrm rot="10800000">
                <a:off x="6072198" y="3000372"/>
                <a:ext cx="1285884" cy="9286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Lige pilforbindelse 20"/>
              <p:cNvCxnSpPr/>
              <p:nvPr/>
            </p:nvCxnSpPr>
            <p:spPr>
              <a:xfrm>
                <a:off x="7358082" y="3929066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kstboks 21"/>
            <p:cNvSpPr txBox="1"/>
            <p:nvPr/>
          </p:nvSpPr>
          <p:spPr>
            <a:xfrm>
              <a:off x="4857752" y="2786058"/>
              <a:ext cx="381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="1" dirty="0"/>
                <a:t>U</a:t>
              </a:r>
              <a:endParaRPr lang="da-DK" b="1" dirty="0"/>
            </a:p>
          </p:txBody>
        </p:sp>
        <p:sp>
          <p:nvSpPr>
            <p:cNvPr id="24" name="Tekstboks 23"/>
            <p:cNvSpPr txBox="1"/>
            <p:nvPr/>
          </p:nvSpPr>
          <p:spPr>
            <a:xfrm>
              <a:off x="4857752" y="361027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a-DK" b="1" dirty="0"/>
            </a:p>
          </p:txBody>
        </p:sp>
        <p:sp>
          <p:nvSpPr>
            <p:cNvPr id="25" name="Tekstboks 24"/>
            <p:cNvSpPr txBox="1"/>
            <p:nvPr/>
          </p:nvSpPr>
          <p:spPr>
            <a:xfrm>
              <a:off x="4877084" y="3610277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="1" dirty="0"/>
                <a:t>I</a:t>
              </a:r>
              <a:endParaRPr lang="da-DK" b="1" dirty="0"/>
            </a:p>
          </p:txBody>
        </p:sp>
      </p:grpSp>
      <p:grpSp>
        <p:nvGrpSpPr>
          <p:cNvPr id="71" name="Gruppe 70"/>
          <p:cNvGrpSpPr/>
          <p:nvPr/>
        </p:nvGrpSpPr>
        <p:grpSpPr>
          <a:xfrm>
            <a:off x="4857752" y="2071678"/>
            <a:ext cx="3171124" cy="1428760"/>
            <a:chOff x="5044214" y="4071942"/>
            <a:chExt cx="3171124" cy="1428760"/>
          </a:xfrm>
        </p:grpSpPr>
        <p:sp>
          <p:nvSpPr>
            <p:cNvPr id="28" name="Rektangel 27"/>
            <p:cNvSpPr/>
            <p:nvPr/>
          </p:nvSpPr>
          <p:spPr>
            <a:xfrm>
              <a:off x="5929322" y="4071942"/>
              <a:ext cx="1857388" cy="14287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29" name="Gruppe 16"/>
            <p:cNvGrpSpPr/>
            <p:nvPr/>
          </p:nvGrpSpPr>
          <p:grpSpPr>
            <a:xfrm>
              <a:off x="5429256" y="4357046"/>
              <a:ext cx="2786082" cy="857055"/>
              <a:chOff x="5214942" y="3000372"/>
              <a:chExt cx="2786082" cy="930282"/>
            </a:xfrm>
          </p:grpSpPr>
          <p:cxnSp>
            <p:nvCxnSpPr>
              <p:cNvPr id="37" name="Lige forbindelse 36"/>
              <p:cNvCxnSpPr/>
              <p:nvPr/>
            </p:nvCxnSpPr>
            <p:spPr>
              <a:xfrm>
                <a:off x="5214942" y="3000372"/>
                <a:ext cx="85725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/>
            </p:nvCxnSpPr>
            <p:spPr>
              <a:xfrm rot="10800000">
                <a:off x="6072198" y="3000372"/>
                <a:ext cx="1285884" cy="9286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Lige pilforbindelse 38"/>
              <p:cNvCxnSpPr/>
              <p:nvPr/>
            </p:nvCxnSpPr>
            <p:spPr>
              <a:xfrm>
                <a:off x="7358082" y="3929066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e 17"/>
            <p:cNvGrpSpPr/>
            <p:nvPr/>
          </p:nvGrpSpPr>
          <p:grpSpPr>
            <a:xfrm flipV="1">
              <a:off x="5429256" y="4357909"/>
              <a:ext cx="2786082" cy="847681"/>
              <a:chOff x="5214942" y="3000372"/>
              <a:chExt cx="2786082" cy="930282"/>
            </a:xfrm>
          </p:grpSpPr>
          <p:cxnSp>
            <p:nvCxnSpPr>
              <p:cNvPr id="34" name="Lige forbindelse 33"/>
              <p:cNvCxnSpPr/>
              <p:nvPr/>
            </p:nvCxnSpPr>
            <p:spPr>
              <a:xfrm>
                <a:off x="5214942" y="3000372"/>
                <a:ext cx="85725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Lige forbindelse 34"/>
              <p:cNvCxnSpPr/>
              <p:nvPr/>
            </p:nvCxnSpPr>
            <p:spPr>
              <a:xfrm rot="10800000">
                <a:off x="6072198" y="3000372"/>
                <a:ext cx="1285884" cy="9286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pilforbindelse 35"/>
              <p:cNvCxnSpPr/>
              <p:nvPr/>
            </p:nvCxnSpPr>
            <p:spPr>
              <a:xfrm>
                <a:off x="7358082" y="3929066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kstboks 30"/>
            <p:cNvSpPr txBox="1"/>
            <p:nvPr/>
          </p:nvSpPr>
          <p:spPr>
            <a:xfrm>
              <a:off x="5091398" y="4143380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="1" dirty="0"/>
                <a:t>I</a:t>
              </a:r>
              <a:endParaRPr lang="da-DK" b="1" dirty="0"/>
            </a:p>
          </p:txBody>
        </p:sp>
        <p:sp>
          <p:nvSpPr>
            <p:cNvPr id="32" name="Tekstboks 31"/>
            <p:cNvSpPr txBox="1"/>
            <p:nvPr/>
          </p:nvSpPr>
          <p:spPr>
            <a:xfrm>
              <a:off x="5072066" y="496759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a-DK" b="1" dirty="0"/>
            </a:p>
          </p:txBody>
        </p:sp>
        <p:sp>
          <p:nvSpPr>
            <p:cNvPr id="33" name="Tekstboks 32"/>
            <p:cNvSpPr txBox="1"/>
            <p:nvPr/>
          </p:nvSpPr>
          <p:spPr>
            <a:xfrm>
              <a:off x="5044214" y="4967599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="1" dirty="0"/>
                <a:t>U</a:t>
              </a:r>
              <a:endParaRPr lang="da-DK" b="1" dirty="0"/>
            </a:p>
          </p:txBody>
        </p:sp>
      </p:grpSp>
      <p:sp>
        <p:nvSpPr>
          <p:cNvPr id="70" name="Tekstboks 69"/>
          <p:cNvSpPr txBox="1"/>
          <p:nvPr/>
        </p:nvSpPr>
        <p:spPr>
          <a:xfrm>
            <a:off x="4786314" y="1500174"/>
            <a:ext cx="3710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Forholdet mellem spænding og strøm</a:t>
            </a:r>
          </a:p>
          <a:p>
            <a:endParaRPr lang="da-DK" dirty="0"/>
          </a:p>
        </p:txBody>
      </p:sp>
      <p:sp>
        <p:nvSpPr>
          <p:cNvPr id="40" name="Pladsholder til dato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F243-46FA-4D37-92C0-55FF74A46648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41" name="Pladsholder til diasnumm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42" name="Pladsholder til sidefod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0"/>
            <a:ext cx="3471858" cy="1162050"/>
          </a:xfrm>
        </p:spPr>
        <p:txBody>
          <a:bodyPr>
            <a:noAutofit/>
          </a:bodyPr>
          <a:lstStyle/>
          <a:p>
            <a:pPr algn="ctr"/>
            <a:r>
              <a:rPr lang="da-DK" sz="2800" dirty="0"/>
              <a:t>Hvor anvendes  Transformation 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sz="1800" dirty="0"/>
              <a:t> Forsyningsnettet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da-DK" sz="1800" dirty="0"/>
              <a:t>Lav volts installationer   (hallogen belysning)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da-DK" sz="1800" dirty="0"/>
              <a:t>Strømforsyning til diverse brugsgenstande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da-DK" sz="1800" dirty="0"/>
              <a:t>Skilletransformere</a:t>
            </a:r>
          </a:p>
        </p:txBody>
      </p:sp>
      <p:pic>
        <p:nvPicPr>
          <p:cNvPr id="2052" name="Picture 4" descr="Trafo%20i%20bygn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00306"/>
            <a:ext cx="232886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" t="4507" r="2910" b="4412"/>
          <a:stretch>
            <a:fillRect/>
          </a:stretch>
        </p:blipFill>
        <p:spPr bwMode="auto">
          <a:xfrm>
            <a:off x="766916" y="3687097"/>
            <a:ext cx="1371600" cy="88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3035" r="2628" b="4365"/>
          <a:stretch>
            <a:fillRect/>
          </a:stretch>
        </p:blipFill>
        <p:spPr bwMode="auto">
          <a:xfrm>
            <a:off x="2428860" y="4500570"/>
            <a:ext cx="1283110" cy="89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43314"/>
            <a:ext cx="1533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18"/>
            <a:ext cx="2762243" cy="20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143512"/>
            <a:ext cx="2119317" cy="141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3118" y="285728"/>
            <a:ext cx="3190882" cy="174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Transformatorstationer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85728"/>
            <a:ext cx="2185000" cy="303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286256"/>
            <a:ext cx="2333628" cy="205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071810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643578"/>
            <a:ext cx="1114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ladsholder til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C99F-F089-46E1-BACA-3C704BEA8E44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Induktions principper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3757610" cy="4840303"/>
          </a:xfrm>
        </p:spPr>
        <p:txBody>
          <a:bodyPr/>
          <a:lstStyle/>
          <a:p>
            <a:r>
              <a:rPr lang="da-DK" dirty="0"/>
              <a:t>Magnetisme </a:t>
            </a:r>
          </a:p>
          <a:p>
            <a:pPr lvl="1"/>
            <a:r>
              <a:rPr lang="da-DK" sz="1600" dirty="0"/>
              <a:t>Magneter kan inddeles i permanente- og elektromagneter, de permanente er dem vi kender fra eks. Køleskabet.</a:t>
            </a:r>
          </a:p>
          <a:p>
            <a:pPr lvl="1"/>
            <a:r>
              <a:rPr lang="da-DK" sz="1600" dirty="0"/>
              <a:t>Elektromagneter benytter det faktum at der omkring en leder der fører strøm opstår et magnetfelt</a:t>
            </a:r>
          </a:p>
          <a:p>
            <a:pPr lvl="1"/>
            <a:r>
              <a:rPr lang="da-DK" sz="1600" dirty="0"/>
              <a:t>Sendes en strøm gennem en oprullede leder, vil hvert lille brudstykke af lederen skabe et lille magnetfelt. Dette lille magnetfelt vil, i "samarbejde" med de øvrige lederbrudstykkers magnetfelter, danne ét stort magnetfelt for hele spolen.</a:t>
            </a:r>
          </a:p>
          <a:p>
            <a:pPr lvl="1"/>
            <a:endParaRPr lang="da-DK" sz="1600" dirty="0"/>
          </a:p>
        </p:txBody>
      </p:sp>
      <p:pic>
        <p:nvPicPr>
          <p:cNvPr id="1026" name="Picture 2" descr="Hesteskomagne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65" b="11357"/>
          <a:stretch>
            <a:fillRect/>
          </a:stretch>
        </p:blipFill>
        <p:spPr bwMode="auto">
          <a:xfrm rot="16200000">
            <a:off x="6983424" y="803263"/>
            <a:ext cx="142876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4714876" y="1357298"/>
            <a:ext cx="210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kraftlinieforløbet</a:t>
            </a:r>
            <a:r>
              <a:rPr lang="da-DK" dirty="0"/>
              <a:t> </a:t>
            </a:r>
          </a:p>
          <a:p>
            <a:r>
              <a:rPr lang="da-DK" dirty="0"/>
              <a:t>for en </a:t>
            </a:r>
            <a:r>
              <a:rPr lang="da-DK" b="1" dirty="0"/>
              <a:t>stangmagnet</a:t>
            </a:r>
            <a:endParaRPr lang="da-DK" dirty="0"/>
          </a:p>
        </p:txBody>
      </p:sp>
      <p:pic>
        <p:nvPicPr>
          <p:cNvPr id="1027" name="Picture 3" descr="feld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500562" y="2357430"/>
            <a:ext cx="21209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6786578" y="271462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Kraftlinieforløbet</a:t>
            </a:r>
            <a:r>
              <a:rPr lang="da-DK" dirty="0"/>
              <a:t> </a:t>
            </a:r>
          </a:p>
          <a:p>
            <a:r>
              <a:rPr lang="da-DK" dirty="0"/>
              <a:t>Omkring en strømførende leder</a:t>
            </a:r>
          </a:p>
        </p:txBody>
      </p:sp>
      <p:pic>
        <p:nvPicPr>
          <p:cNvPr id="1028" name="Picture 4" descr="Magnetfel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429132"/>
            <a:ext cx="26975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e 13"/>
          <p:cNvGrpSpPr/>
          <p:nvPr/>
        </p:nvGrpSpPr>
        <p:grpSpPr>
          <a:xfrm>
            <a:off x="7358082" y="4643446"/>
            <a:ext cx="1357322" cy="1357322"/>
            <a:chOff x="7358082" y="4643446"/>
            <a:chExt cx="1357322" cy="1357322"/>
          </a:xfrm>
        </p:grpSpPr>
        <p:sp>
          <p:nvSpPr>
            <p:cNvPr id="12" name="Ellipse 11"/>
            <p:cNvSpPr/>
            <p:nvPr/>
          </p:nvSpPr>
          <p:spPr>
            <a:xfrm>
              <a:off x="7358082" y="4643446"/>
              <a:ext cx="1357322" cy="13573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ktangel 12">
              <a:hlinkClick r:id="rId5" action="ppaction://program"/>
            </p:cNvPr>
            <p:cNvSpPr/>
            <p:nvPr/>
          </p:nvSpPr>
          <p:spPr>
            <a:xfrm>
              <a:off x="7429520" y="4714884"/>
              <a:ext cx="1214446" cy="12144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Pour">
                <a:avLst>
                  <a:gd name="adj1" fmla="val 11198603"/>
                  <a:gd name="adj2" fmla="val 0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da-DK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Bangle" pitchFamily="2" charset="0"/>
                </a:rPr>
                <a:t>Start</a:t>
              </a:r>
            </a:p>
            <a:p>
              <a:pPr algn="ctr"/>
              <a:endParaRPr lang="da-DK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ngle" pitchFamily="2" charset="0"/>
              </a:endParaRPr>
            </a:p>
            <a:p>
              <a:pPr algn="ctr"/>
              <a:r>
                <a:rPr lang="da-DK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Bangle" pitchFamily="2" charset="0"/>
                </a:rPr>
                <a:t>demonstration</a:t>
              </a:r>
            </a:p>
          </p:txBody>
        </p:sp>
      </p:grpSp>
      <p:sp>
        <p:nvSpPr>
          <p:cNvPr id="15" name="Pladsholder til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86F-0E06-44D9-A2B8-957B8B380C74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Induktions principper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75775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Spolen</a:t>
            </a:r>
          </a:p>
          <a:p>
            <a:pPr lvl="1"/>
            <a:r>
              <a:rPr lang="da-DK" sz="1700" dirty="0"/>
              <a:t> Spolen kaldes en elektromagnet. Dens magnetiske styrke afhænger af strømmens styrke og antallet af vindinger (dvs. </a:t>
            </a:r>
            <a:r>
              <a:rPr lang="da-DK" sz="1700" dirty="0" err="1"/>
              <a:t>trådomgange</a:t>
            </a:r>
            <a:r>
              <a:rPr lang="da-DK" sz="1700" dirty="0"/>
              <a:t>) på spolen. Placeringen af </a:t>
            </a:r>
            <a:r>
              <a:rPr lang="da-DK" sz="1700" dirty="0" err="1"/>
              <a:t>nord-</a:t>
            </a:r>
            <a:r>
              <a:rPr lang="da-DK" sz="1700" dirty="0"/>
              <a:t> og sydpol bestemmes af strømmens retningen</a:t>
            </a:r>
          </a:p>
          <a:p>
            <a:pPr lvl="1"/>
            <a:r>
              <a:rPr lang="da-DK" sz="1600" dirty="0"/>
              <a:t>Hvis vi i spolen anbringer en "jernkerne", vil elektromagnetens magnetfelt blive meget kraftigere.</a:t>
            </a:r>
          </a:p>
          <a:p>
            <a:pPr lvl="1"/>
            <a:r>
              <a:rPr lang="da-DK" sz="1600" dirty="0"/>
              <a:t>Sendes en strøm på eksempelvis 1A gennem en spole med 5 vindinger, vil spolen danne et magnetfelt.</a:t>
            </a:r>
          </a:p>
          <a:p>
            <a:pPr lvl="1"/>
            <a:r>
              <a:rPr lang="da-DK" sz="1600" dirty="0"/>
              <a:t>Forøges </a:t>
            </a:r>
            <a:r>
              <a:rPr lang="da-DK" sz="1600" dirty="0" err="1"/>
              <a:t>vindingstallet</a:t>
            </a:r>
            <a:r>
              <a:rPr lang="da-DK" sz="1600" dirty="0"/>
              <a:t> til det dobbelte, 10 vindinger, vil antallet af </a:t>
            </a:r>
            <a:r>
              <a:rPr lang="da-DK" sz="1600" dirty="0" err="1"/>
              <a:t>kraftlinier</a:t>
            </a:r>
            <a:r>
              <a:rPr lang="da-DK" sz="1600" dirty="0"/>
              <a:t> også fordobles, forudsat at strømmen stadig er den samme.</a:t>
            </a:r>
          </a:p>
          <a:p>
            <a:pPr lvl="1"/>
            <a:endParaRPr lang="da-DK" sz="1600" dirty="0"/>
          </a:p>
          <a:p>
            <a:pPr lvl="1"/>
            <a:endParaRPr lang="da-DK" dirty="0"/>
          </a:p>
        </p:txBody>
      </p:sp>
      <p:pic>
        <p:nvPicPr>
          <p:cNvPr id="2051" name="Picture 3" descr="Spole med få vindinger og kraftlini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7886" y="2500306"/>
            <a:ext cx="2171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pole med mange vindinger og kraftlini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786322"/>
            <a:ext cx="21701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2F7E-697A-4956-9E7A-7A52661FA9D7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Induktions principper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569836"/>
          </a:xfrm>
        </p:spPr>
        <p:txBody>
          <a:bodyPr>
            <a:normAutofit fontScale="25000" lnSpcReduction="20000"/>
          </a:bodyPr>
          <a:lstStyle/>
          <a:p>
            <a:r>
              <a:rPr lang="da-DK" sz="7200" b="1" dirty="0"/>
              <a:t>Elektromagnetisk induktionsprincip</a:t>
            </a:r>
            <a:r>
              <a:rPr lang="da-DK" sz="1800" b="1" dirty="0"/>
              <a:t>.</a:t>
            </a:r>
            <a:endParaRPr lang="da-DK" sz="1800" dirty="0"/>
          </a:p>
          <a:p>
            <a:pPr lvl="1"/>
            <a:r>
              <a:rPr lang="da-DK" sz="5600" dirty="0"/>
              <a:t>Bevæges en leder, som indgår i et lukket elektrisk kredsløb, i et magnetfelt, således at den overskære de magnetiske </a:t>
            </a:r>
            <a:r>
              <a:rPr lang="da-DK" sz="5600" dirty="0" err="1"/>
              <a:t>kraftlinier</a:t>
            </a:r>
            <a:r>
              <a:rPr lang="da-DK" sz="5600" dirty="0"/>
              <a:t>, vil der i lederen induceres en spænding. Denne spænding benævnes elektromotorisk kraft.</a:t>
            </a:r>
          </a:p>
          <a:p>
            <a:pPr lvl="1"/>
            <a:r>
              <a:rPr lang="da-DK" sz="5600" dirty="0"/>
              <a:t> Skydes den viste permanente magnet ind i spolen, vil der induceres en spænding og derved en strøm med en sådan retning, at spolen prøver at holde stangmagneten ude; det vil sige, at spolen danner en nordpol til højre og en sydpol til venstre.</a:t>
            </a:r>
          </a:p>
          <a:p>
            <a:pPr lvl="1"/>
            <a:r>
              <a:rPr lang="da-DK" sz="5600" dirty="0"/>
              <a:t>Når magneten er anbragt midt i spolen, vil den inducerede spænding være nul og dermed ingen strøm.</a:t>
            </a:r>
          </a:p>
          <a:p>
            <a:pPr lvl="1"/>
            <a:r>
              <a:rPr lang="da-DK" sz="5600" dirty="0"/>
              <a:t>Trækker man på ny magneten ud af spolen,  til venstre, vil der induceres en spænding og dermed strøm af modsat retning, idet der fremkaldes en sydpol i højre ende og en nordpol i venstre ende af spolen, som igen søger at undgå ændringen af de magnetiske forhold.</a:t>
            </a:r>
          </a:p>
          <a:p>
            <a:pPr lvl="1"/>
            <a:r>
              <a:rPr lang="da-DK" sz="5600" dirty="0"/>
              <a:t>Når magneten er trukket helt bort fra spolen, vil spænding og strøm være nul. </a:t>
            </a:r>
          </a:p>
          <a:p>
            <a:pPr lvl="1"/>
            <a:r>
              <a:rPr lang="da-DK" sz="5600" dirty="0"/>
              <a:t>Der induceres altså kun spænding i spolen, så længe de magnetiske forhold ændres</a:t>
            </a:r>
          </a:p>
          <a:p>
            <a:pPr>
              <a:buNone/>
            </a:pPr>
            <a:r>
              <a:rPr lang="da-DK" sz="9600" dirty="0"/>
              <a:t>Dette kaldes </a:t>
            </a:r>
            <a:r>
              <a:rPr lang="da-DK" sz="9600" dirty="0" err="1"/>
              <a:t>lenz´s</a:t>
            </a:r>
            <a:r>
              <a:rPr lang="da-DK" sz="9600" dirty="0"/>
              <a:t> lov</a:t>
            </a:r>
            <a:r>
              <a:rPr lang="da-DK" dirty="0"/>
              <a:t>			</a:t>
            </a:r>
          </a:p>
        </p:txBody>
      </p:sp>
      <p:pic>
        <p:nvPicPr>
          <p:cNvPr id="3074" name="Picture 2" descr="Elektromagnetisk induktionsprinci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000240"/>
            <a:ext cx="25987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e 6"/>
          <p:cNvGrpSpPr/>
          <p:nvPr/>
        </p:nvGrpSpPr>
        <p:grpSpPr>
          <a:xfrm>
            <a:off x="7572396" y="5000636"/>
            <a:ext cx="1357322" cy="1357322"/>
            <a:chOff x="7358082" y="4643446"/>
            <a:chExt cx="1357322" cy="1357322"/>
          </a:xfrm>
        </p:grpSpPr>
        <p:sp>
          <p:nvSpPr>
            <p:cNvPr id="8" name="Ellipse 7">
              <a:hlinkClick r:id="rId3" action="ppaction://program"/>
            </p:cNvPr>
            <p:cNvSpPr/>
            <p:nvPr/>
          </p:nvSpPr>
          <p:spPr>
            <a:xfrm>
              <a:off x="7358082" y="4643446"/>
              <a:ext cx="1357322" cy="13573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 8">
              <a:hlinkClick r:id="rId4" action="ppaction://program"/>
            </p:cNvPr>
            <p:cNvSpPr/>
            <p:nvPr/>
          </p:nvSpPr>
          <p:spPr>
            <a:xfrm>
              <a:off x="7429520" y="4714884"/>
              <a:ext cx="1214446" cy="12144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Pour">
                <a:avLst>
                  <a:gd name="adj1" fmla="val 11198603"/>
                  <a:gd name="adj2" fmla="val 0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da-DK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Bangle" pitchFamily="2" charset="0"/>
                </a:rPr>
                <a:t>Start</a:t>
              </a:r>
            </a:p>
            <a:p>
              <a:pPr algn="ctr"/>
              <a:endParaRPr lang="da-DK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ngle" pitchFamily="2" charset="0"/>
              </a:endParaRPr>
            </a:p>
            <a:p>
              <a:pPr algn="ctr"/>
              <a:r>
                <a:rPr lang="da-DK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Bangle" pitchFamily="2" charset="0"/>
                </a:rPr>
                <a:t>demonstration</a:t>
              </a:r>
            </a:p>
          </p:txBody>
        </p:sp>
      </p:grp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AB9F-317C-4F49-B804-02C97D208B16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a-DK" dirty="0"/>
              <a:t>Jernkerne-transformer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286380" cy="51435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da-DK" sz="6200" b="1" dirty="0"/>
              <a:t>Sådan virker en transformator</a:t>
            </a:r>
          </a:p>
          <a:p>
            <a:r>
              <a:rPr lang="da-DK" sz="4900" dirty="0"/>
              <a:t>En jernkerne transformer består af 2 spoler og en kerne af jern.</a:t>
            </a:r>
          </a:p>
          <a:p>
            <a:r>
              <a:rPr lang="da-DK" sz="4900" dirty="0"/>
              <a:t>De to ender af den vikling, som kaldes </a:t>
            </a:r>
            <a:r>
              <a:rPr lang="da-DK" sz="4900" b="1" i="1" dirty="0"/>
              <a:t>primærvikling</a:t>
            </a:r>
            <a:r>
              <a:rPr lang="da-DK" sz="4900" dirty="0"/>
              <a:t>, (der hvor spændingen tilsluttes, tilgangs-siden) tilsluttes vekselspænding, der dannes nu i denne vikling et magnetfelt som skifter retning og styrke med samme frekvens som vekselstrømmen.</a:t>
            </a:r>
          </a:p>
          <a:p>
            <a:r>
              <a:rPr lang="da-DK" sz="4900" dirty="0"/>
              <a:t>I den anden vikling, </a:t>
            </a:r>
            <a:r>
              <a:rPr lang="da-DK" sz="4900" b="1" i="1" dirty="0"/>
              <a:t>sekundærviklingen</a:t>
            </a:r>
            <a:r>
              <a:rPr lang="da-DK" sz="4900" dirty="0"/>
              <a:t>, inducerer det vekslende magnetfelt en elektrisk strøm. Det svarer til at man stod og hev en magnet frem og tilbage gennem spolen, og derved kommer sekundærviklingen i sig selv til at fungere som en vekselstrømskilde. </a:t>
            </a:r>
          </a:p>
          <a:p>
            <a:r>
              <a:rPr lang="da-DK" sz="4900" dirty="0"/>
              <a:t>Transformatoren kan altså overføre vekselspændinger.</a:t>
            </a:r>
          </a:p>
          <a:p>
            <a:r>
              <a:rPr lang="da-DK" sz="4900" dirty="0"/>
              <a:t> Hvis der er lige mange vindinger på primær- og sekundærspolen, bliver primærspændingen lig sekundærspændingen. Hvis der på sekundærspolen er dobbelt så mange eller halvt så mange vindinger som på primærspolen, bliver sekundærspændingen den dobbelte eller den halve værdi af primærspændingen.</a:t>
            </a:r>
          </a:p>
          <a:p>
            <a:r>
              <a:rPr lang="da-DK" sz="4900" dirty="0"/>
              <a:t>Det er derfor antallet af vindinger på primær i forhold til sekundær, der bestemmer </a:t>
            </a:r>
            <a:r>
              <a:rPr lang="da-DK" sz="4900" i="1" dirty="0"/>
              <a:t>”</a:t>
            </a:r>
            <a:r>
              <a:rPr lang="da-DK" sz="4900" b="1" i="1" dirty="0"/>
              <a:t>omsætningsforholdet</a:t>
            </a:r>
            <a:r>
              <a:rPr lang="da-DK" sz="4900" b="1" dirty="0"/>
              <a:t>”</a:t>
            </a:r>
            <a:r>
              <a:rPr lang="da-DK" sz="4900" dirty="0"/>
              <a:t>.</a:t>
            </a:r>
          </a:p>
          <a:p>
            <a:endParaRPr lang="da-DK" sz="4900" dirty="0"/>
          </a:p>
        </p:txBody>
      </p:sp>
      <p:pic>
        <p:nvPicPr>
          <p:cNvPr id="4098" name="Picture 2" descr="Trafo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115"/>
          <a:stretch>
            <a:fillRect/>
          </a:stretch>
        </p:blipFill>
        <p:spPr bwMode="auto">
          <a:xfrm>
            <a:off x="5113496" y="1643050"/>
            <a:ext cx="40305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e 5"/>
          <p:cNvGrpSpPr/>
          <p:nvPr/>
        </p:nvGrpSpPr>
        <p:grpSpPr>
          <a:xfrm>
            <a:off x="5429256" y="3929066"/>
            <a:ext cx="3143272" cy="1428760"/>
            <a:chOff x="4857752" y="2714620"/>
            <a:chExt cx="3143272" cy="1428760"/>
          </a:xfrm>
        </p:grpSpPr>
        <p:sp>
          <p:nvSpPr>
            <p:cNvPr id="7" name="Rektangel 6"/>
            <p:cNvSpPr/>
            <p:nvPr/>
          </p:nvSpPr>
          <p:spPr>
            <a:xfrm>
              <a:off x="5715008" y="2714620"/>
              <a:ext cx="1857388" cy="14287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8" name="Gruppe 16"/>
            <p:cNvGrpSpPr/>
            <p:nvPr/>
          </p:nvGrpSpPr>
          <p:grpSpPr>
            <a:xfrm>
              <a:off x="5214942" y="2999724"/>
              <a:ext cx="2786082" cy="857055"/>
              <a:chOff x="5214942" y="3000372"/>
              <a:chExt cx="2786082" cy="930282"/>
            </a:xfrm>
          </p:grpSpPr>
          <p:cxnSp>
            <p:nvCxnSpPr>
              <p:cNvPr id="16" name="Lige forbindelse 15"/>
              <p:cNvCxnSpPr/>
              <p:nvPr/>
            </p:nvCxnSpPr>
            <p:spPr>
              <a:xfrm>
                <a:off x="5214942" y="3000372"/>
                <a:ext cx="85725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Lige forbindelse 16"/>
              <p:cNvCxnSpPr/>
              <p:nvPr/>
            </p:nvCxnSpPr>
            <p:spPr>
              <a:xfrm rot="10800000">
                <a:off x="6072198" y="3000372"/>
                <a:ext cx="1285884" cy="9286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pilforbindelse 17"/>
              <p:cNvCxnSpPr/>
              <p:nvPr/>
            </p:nvCxnSpPr>
            <p:spPr>
              <a:xfrm>
                <a:off x="7358082" y="3929066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e 17"/>
            <p:cNvGrpSpPr/>
            <p:nvPr/>
          </p:nvGrpSpPr>
          <p:grpSpPr>
            <a:xfrm flipV="1">
              <a:off x="5214942" y="3000587"/>
              <a:ext cx="2786082" cy="847681"/>
              <a:chOff x="5214942" y="3000372"/>
              <a:chExt cx="2786082" cy="930282"/>
            </a:xfrm>
          </p:grpSpPr>
          <p:cxnSp>
            <p:nvCxnSpPr>
              <p:cNvPr id="13" name="Lige forbindelse 12"/>
              <p:cNvCxnSpPr/>
              <p:nvPr/>
            </p:nvCxnSpPr>
            <p:spPr>
              <a:xfrm>
                <a:off x="5214942" y="3000372"/>
                <a:ext cx="85725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Lige forbindelse 13"/>
              <p:cNvCxnSpPr/>
              <p:nvPr/>
            </p:nvCxnSpPr>
            <p:spPr>
              <a:xfrm rot="10800000">
                <a:off x="6072198" y="3000372"/>
                <a:ext cx="1285884" cy="9286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Lige pilforbindelse 14"/>
              <p:cNvCxnSpPr/>
              <p:nvPr/>
            </p:nvCxnSpPr>
            <p:spPr>
              <a:xfrm>
                <a:off x="7358082" y="3929066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kstboks 9"/>
            <p:cNvSpPr txBox="1"/>
            <p:nvPr/>
          </p:nvSpPr>
          <p:spPr>
            <a:xfrm>
              <a:off x="4857752" y="2786058"/>
              <a:ext cx="381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U</a:t>
              </a:r>
              <a:endParaRPr lang="da-DK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Tekstboks 10"/>
            <p:cNvSpPr txBox="1"/>
            <p:nvPr/>
          </p:nvSpPr>
          <p:spPr>
            <a:xfrm>
              <a:off x="4857752" y="361027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a-DK" b="1" dirty="0"/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4877084" y="3610277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="1" dirty="0"/>
                <a:t>I</a:t>
              </a:r>
              <a:endParaRPr lang="da-DK" b="1" dirty="0"/>
            </a:p>
          </p:txBody>
        </p:sp>
      </p:grpSp>
      <p:grpSp>
        <p:nvGrpSpPr>
          <p:cNvPr id="22" name="Gruppe 21"/>
          <p:cNvGrpSpPr/>
          <p:nvPr/>
        </p:nvGrpSpPr>
        <p:grpSpPr>
          <a:xfrm>
            <a:off x="5786446" y="4429333"/>
            <a:ext cx="2786082" cy="857055"/>
            <a:chOff x="5938846" y="4366570"/>
            <a:chExt cx="2786082" cy="857055"/>
          </a:xfrm>
        </p:grpSpPr>
        <p:cxnSp>
          <p:nvCxnSpPr>
            <p:cNvPr id="19" name="Lige forbindelse 18"/>
            <p:cNvCxnSpPr/>
            <p:nvPr/>
          </p:nvCxnSpPr>
          <p:spPr>
            <a:xfrm>
              <a:off x="5938846" y="4366570"/>
              <a:ext cx="857256" cy="146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Lige forbindelse 19"/>
            <p:cNvCxnSpPr/>
            <p:nvPr/>
          </p:nvCxnSpPr>
          <p:spPr>
            <a:xfrm rot="10800000">
              <a:off x="6796102" y="4366570"/>
              <a:ext cx="1285884" cy="85559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Lige pilforbindelse 20"/>
            <p:cNvCxnSpPr/>
            <p:nvPr/>
          </p:nvCxnSpPr>
          <p:spPr>
            <a:xfrm>
              <a:off x="8081986" y="5222162"/>
              <a:ext cx="642942" cy="14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Tekstboks 22"/>
          <p:cNvSpPr txBox="1"/>
          <p:nvPr/>
        </p:nvSpPr>
        <p:spPr>
          <a:xfrm>
            <a:off x="5429256" y="4214818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endParaRPr lang="da-D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9229-A0D3-471B-9680-B0E862E7F9AC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25" name="Pladsholder til diasnumm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26" name="Pladsholder til sidefod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Transformation modul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Sådan beregner man på transformere</a:t>
            </a:r>
            <a:br>
              <a:rPr lang="da-DK" sz="3200" dirty="0"/>
            </a:br>
            <a:r>
              <a:rPr lang="da-DK" sz="1600" dirty="0"/>
              <a:t>(de bliver her betragtet som </a:t>
            </a:r>
            <a:r>
              <a:rPr lang="da-DK" sz="1600" dirty="0" err="1"/>
              <a:t>tabsfri</a:t>
            </a:r>
            <a:r>
              <a:rPr lang="da-DK" sz="1600" dirty="0"/>
              <a:t>)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38600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600" dirty="0"/>
              <a:t>Begrebsoversigt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85720" y="1436079"/>
          <a:ext cx="5849117" cy="513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127">
                <a:tc>
                  <a:txBody>
                    <a:bodyPr/>
                    <a:lstStyle/>
                    <a:p>
                      <a:r>
                        <a:rPr lang="da-DK" sz="1800" dirty="0"/>
                        <a:t>formeltegn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Måle enhed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800" baseline="0" dirty="0"/>
                        <a:t>Beskrivelse</a:t>
                      </a:r>
                      <a:endParaRPr lang="da-DK" sz="1800" dirty="0"/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74">
                <a:tc>
                  <a:txBody>
                    <a:bodyPr/>
                    <a:lstStyle/>
                    <a:p>
                      <a:r>
                        <a:rPr lang="da-DK" sz="1400" dirty="0"/>
                        <a:t>n (u)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omsætningsforholdet</a:t>
                      </a:r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24">
                <a:tc>
                  <a:txBody>
                    <a:bodyPr/>
                    <a:lstStyle/>
                    <a:p>
                      <a:r>
                        <a:rPr lang="da-DK" sz="1400" dirty="0"/>
                        <a:t>U</a:t>
                      </a:r>
                      <a:r>
                        <a:rPr lang="da-DK" sz="1400" baseline="-25000" dirty="0"/>
                        <a:t>p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</a:t>
                      </a:r>
                    </a:p>
                    <a:p>
                      <a:pPr marL="0" algn="l" defTabSz="914400" rtl="0" eaLnBrk="1" latinLnBrk="0" hangingPunct="1"/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Spændingen på</a:t>
                      </a:r>
                      <a:r>
                        <a:rPr lang="da-DK" sz="1400" baseline="0" dirty="0"/>
                        <a:t> primærsiden (tilgangssiden, forsynes med….)</a:t>
                      </a:r>
                      <a:endParaRPr lang="da-DK" sz="1400" dirty="0"/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24">
                <a:tc>
                  <a:txBody>
                    <a:bodyPr/>
                    <a:lstStyle/>
                    <a:p>
                      <a:r>
                        <a:rPr lang="da-DK" sz="1400" dirty="0"/>
                        <a:t>U</a:t>
                      </a:r>
                      <a:r>
                        <a:rPr lang="da-DK" sz="1400" baseline="-25000" dirty="0"/>
                        <a:t>s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</a:t>
                      </a: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Spændingen på sekundærsiden</a:t>
                      </a:r>
                    </a:p>
                    <a:p>
                      <a:r>
                        <a:rPr lang="da-DK" sz="1400" dirty="0"/>
                        <a:t>(afgangssiden, afgiver……)</a:t>
                      </a:r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24">
                <a:tc>
                  <a:txBody>
                    <a:bodyPr/>
                    <a:lstStyle/>
                    <a:p>
                      <a:r>
                        <a:rPr lang="da-DK" sz="1400" dirty="0" err="1"/>
                        <a:t>I</a:t>
                      </a:r>
                      <a:r>
                        <a:rPr lang="da-DK" sz="1400" baseline="-25000" dirty="0" err="1"/>
                        <a:t>p</a:t>
                      </a:r>
                      <a:endParaRPr lang="da-DK" sz="1400" baseline="-25000" dirty="0"/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Ampere</a:t>
                      </a: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Strømmen i primærspolen</a:t>
                      </a:r>
                    </a:p>
                    <a:p>
                      <a:r>
                        <a:rPr lang="da-DK" sz="1400" dirty="0"/>
                        <a:t>(optagen strøm….)</a:t>
                      </a:r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24">
                <a:tc>
                  <a:txBody>
                    <a:bodyPr/>
                    <a:lstStyle/>
                    <a:p>
                      <a:r>
                        <a:rPr lang="da-DK" sz="1400" dirty="0"/>
                        <a:t>I</a:t>
                      </a:r>
                      <a:r>
                        <a:rPr lang="da-DK" sz="1400" baseline="-25000" dirty="0"/>
                        <a:t>s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Ampere</a:t>
                      </a:r>
                    </a:p>
                    <a:p>
                      <a:pPr marL="0" algn="l" defTabSz="914400" rtl="0" eaLnBrk="1" latinLnBrk="0" hangingPunct="1"/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Strømmen i sekundærspolen</a:t>
                      </a:r>
                    </a:p>
                    <a:p>
                      <a:r>
                        <a:rPr lang="da-DK" sz="1400" dirty="0"/>
                        <a:t>(afgiven strøm…..)</a:t>
                      </a:r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24">
                <a:tc>
                  <a:txBody>
                    <a:bodyPr/>
                    <a:lstStyle/>
                    <a:p>
                      <a:r>
                        <a:rPr lang="da-DK" sz="1400" dirty="0" err="1"/>
                        <a:t>N</a:t>
                      </a:r>
                      <a:r>
                        <a:rPr lang="da-DK" sz="1400" baseline="-25000" dirty="0" err="1"/>
                        <a:t>p</a:t>
                      </a:r>
                      <a:endParaRPr lang="da-DK" sz="1400" baseline="-25000" dirty="0"/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Viklinger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Antallet af viklinger i den primære spole</a:t>
                      </a:r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224">
                <a:tc>
                  <a:txBody>
                    <a:bodyPr/>
                    <a:lstStyle/>
                    <a:p>
                      <a:r>
                        <a:rPr lang="da-DK" sz="1400" dirty="0" err="1"/>
                        <a:t>N</a:t>
                      </a:r>
                      <a:r>
                        <a:rPr lang="da-DK" sz="1400" baseline="-25000" dirty="0" err="1"/>
                        <a:t>s</a:t>
                      </a:r>
                      <a:endParaRPr lang="da-DK" sz="1400" baseline="-25000" dirty="0"/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Viklinger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Antallet af viklinger i den sekundær spole</a:t>
                      </a:r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74">
                <a:tc>
                  <a:txBody>
                    <a:bodyPr/>
                    <a:lstStyle/>
                    <a:p>
                      <a:r>
                        <a:rPr lang="da-DK" sz="1400" baseline="0" dirty="0"/>
                        <a:t>N/V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Viklinger pr volt</a:t>
                      </a:r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874">
                <a:tc>
                  <a:txBody>
                    <a:bodyPr/>
                    <a:lstStyle/>
                    <a:p>
                      <a:r>
                        <a:rPr lang="da-DK" sz="1400" baseline="0" dirty="0"/>
                        <a:t>V/N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Volt pr vikling</a:t>
                      </a:r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24">
                <a:tc>
                  <a:txBody>
                    <a:bodyPr/>
                    <a:lstStyle/>
                    <a:p>
                      <a:r>
                        <a:rPr lang="da-DK" sz="1400" baseline="0" dirty="0"/>
                        <a:t>S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 Ampere</a:t>
                      </a: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</a:p>
                  </a:txBody>
                  <a:tcPr marL="90203" marR="90203" marT="45101" marB="451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Transformerens størrelse, kapacitet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/>
                    </a:p>
                  </a:txBody>
                  <a:tcPr marL="90203" marR="90203" marT="45101" marB="4510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3" name="Pladsholder til dato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7C54-9F6F-4C69-8F01-EE86E2DC71EB}" type="datetime1">
              <a:rPr lang="da-DK" smtClean="0"/>
              <a:pPr/>
              <a:t>04-05-2025</a:t>
            </a:fld>
            <a:endParaRPr lang="da-DK"/>
          </a:p>
        </p:txBody>
      </p:sp>
      <p:sp>
        <p:nvSpPr>
          <p:cNvPr id="44" name="Pladsholder til diasnumm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F715-A8FD-48E8-B397-551CB5040BC1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45" name="Pladsholder til sidefod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Transformation modul 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pSp>
        <p:nvGrpSpPr>
          <p:cNvPr id="20" name="Gruppe 19"/>
          <p:cNvGrpSpPr/>
          <p:nvPr/>
        </p:nvGrpSpPr>
        <p:grpSpPr>
          <a:xfrm rot="5400000">
            <a:off x="5195013" y="2591673"/>
            <a:ext cx="4524157" cy="2626912"/>
            <a:chOff x="4454362" y="2928934"/>
            <a:chExt cx="4761108" cy="210502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4362" y="2928934"/>
              <a:ext cx="4761108" cy="2105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Ellipse 50"/>
            <p:cNvSpPr/>
            <p:nvPr/>
          </p:nvSpPr>
          <p:spPr>
            <a:xfrm>
              <a:off x="4786314" y="3357562"/>
              <a:ext cx="285752" cy="2857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6" name="Ellipse 55"/>
            <p:cNvSpPr/>
            <p:nvPr/>
          </p:nvSpPr>
          <p:spPr>
            <a:xfrm>
              <a:off x="8143900" y="3357562"/>
              <a:ext cx="285752" cy="2857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66" name="Gruppe 65"/>
            <p:cNvGrpSpPr/>
            <p:nvPr/>
          </p:nvGrpSpPr>
          <p:grpSpPr>
            <a:xfrm>
              <a:off x="4500562" y="3515186"/>
              <a:ext cx="285752" cy="714380"/>
              <a:chOff x="4500562" y="3501232"/>
              <a:chExt cx="285752" cy="714380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4500562" y="3714752"/>
                <a:ext cx="285752" cy="28575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cxnSp>
            <p:nvCxnSpPr>
              <p:cNvPr id="61" name="Lige forbindelse 60"/>
              <p:cNvCxnSpPr>
                <a:endCxn id="55" idx="0"/>
              </p:cNvCxnSpPr>
              <p:nvPr/>
            </p:nvCxnSpPr>
            <p:spPr>
              <a:xfrm rot="5400000">
                <a:off x="4536281" y="3607595"/>
                <a:ext cx="21431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Lige forbindelse 63"/>
              <p:cNvCxnSpPr>
                <a:stCxn id="55" idx="4"/>
              </p:cNvCxnSpPr>
              <p:nvPr/>
            </p:nvCxnSpPr>
            <p:spPr>
              <a:xfrm rot="5400000">
                <a:off x="4536281" y="4107661"/>
                <a:ext cx="21431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e 66"/>
            <p:cNvGrpSpPr/>
            <p:nvPr/>
          </p:nvGrpSpPr>
          <p:grpSpPr>
            <a:xfrm>
              <a:off x="8643966" y="3500438"/>
              <a:ext cx="285752" cy="714380"/>
              <a:chOff x="4500562" y="3501232"/>
              <a:chExt cx="285752" cy="714380"/>
            </a:xfrm>
          </p:grpSpPr>
          <p:sp>
            <p:nvSpPr>
              <p:cNvPr id="68" name="Ellipse 67"/>
              <p:cNvSpPr/>
              <p:nvPr/>
            </p:nvSpPr>
            <p:spPr>
              <a:xfrm>
                <a:off x="4500562" y="3714752"/>
                <a:ext cx="285752" cy="28575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cxnSp>
            <p:nvCxnSpPr>
              <p:cNvPr id="69" name="Lige forbindelse 68"/>
              <p:cNvCxnSpPr>
                <a:endCxn id="68" idx="0"/>
              </p:cNvCxnSpPr>
              <p:nvPr/>
            </p:nvCxnSpPr>
            <p:spPr>
              <a:xfrm rot="5400000">
                <a:off x="4536281" y="3607595"/>
                <a:ext cx="21431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Lige forbindelse 69"/>
              <p:cNvCxnSpPr>
                <a:stCxn id="68" idx="4"/>
              </p:cNvCxnSpPr>
              <p:nvPr/>
            </p:nvCxnSpPr>
            <p:spPr>
              <a:xfrm rot="5400000">
                <a:off x="4536281" y="4107661"/>
                <a:ext cx="21431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921</Words>
  <Application>Microsoft Office PowerPoint</Application>
  <PresentationFormat>Skærmshow (4:3)</PresentationFormat>
  <Paragraphs>181</Paragraphs>
  <Slides>12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Bangle</vt:lpstr>
      <vt:lpstr>Calibri</vt:lpstr>
      <vt:lpstr>Courier New</vt:lpstr>
      <vt:lpstr>Lucida Fax</vt:lpstr>
      <vt:lpstr>Kontortema</vt:lpstr>
      <vt:lpstr>Ligning</vt:lpstr>
      <vt:lpstr>Transformation</vt:lpstr>
      <vt:lpstr>Indhold</vt:lpstr>
      <vt:lpstr>Hvad er transformation</vt:lpstr>
      <vt:lpstr>Hvor anvendes  Transformation ?</vt:lpstr>
      <vt:lpstr>Induktions principper </vt:lpstr>
      <vt:lpstr>Induktions principper</vt:lpstr>
      <vt:lpstr>Induktions principper</vt:lpstr>
      <vt:lpstr>Jernkerne-transformer</vt:lpstr>
      <vt:lpstr>Sådan beregner man på transformere (de bliver her betragtet som tabsfri)</vt:lpstr>
      <vt:lpstr>Anvendelige formler</vt:lpstr>
      <vt:lpstr>PowerPoint-præsentation</vt:lpstr>
      <vt:lpstr>PowerPoint-præsentation</vt:lpstr>
    </vt:vector>
  </TitlesOfParts>
  <Company>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Christian Thousig - TEC</dc:creator>
  <cp:lastModifiedBy>Michael Petersen</cp:lastModifiedBy>
  <cp:revision>147</cp:revision>
  <dcterms:created xsi:type="dcterms:W3CDTF">2010-01-19T07:39:04Z</dcterms:created>
  <dcterms:modified xsi:type="dcterms:W3CDTF">2025-05-04T13:59:29Z</dcterms:modified>
</cp:coreProperties>
</file>