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1" d="100"/>
          <a:sy n="81" d="100"/>
        </p:scale>
        <p:origin x="68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van Dan Kastrup Flændsdal" userId="33b6c7b5-ee1e-40eb-861c-093f3b515efa" providerId="ADAL" clId="{CB7A241F-C025-4516-A337-0F13B85A0DEA}"/>
    <pc:docChg chg="custSel modSld">
      <pc:chgData name="Ivan Dan Kastrup Flændsdal" userId="33b6c7b5-ee1e-40eb-861c-093f3b515efa" providerId="ADAL" clId="{CB7A241F-C025-4516-A337-0F13B85A0DEA}" dt="2026-09-07T15:31:01.105" v="1" actId="478"/>
      <pc:docMkLst>
        <pc:docMk/>
      </pc:docMkLst>
      <pc:sldChg chg="delSp modSp mod">
        <pc:chgData name="Ivan Dan Kastrup Flændsdal" userId="33b6c7b5-ee1e-40eb-861c-093f3b515efa" providerId="ADAL" clId="{CB7A241F-C025-4516-A337-0F13B85A0DEA}" dt="2026-09-07T15:31:01.105" v="1" actId="478"/>
        <pc:sldMkLst>
          <pc:docMk/>
          <pc:sldMk cId="0" sldId="256"/>
        </pc:sldMkLst>
        <pc:spChg chg="del mod">
          <ac:chgData name="Ivan Dan Kastrup Flændsdal" userId="33b6c7b5-ee1e-40eb-861c-093f3b515efa" providerId="ADAL" clId="{CB7A241F-C025-4516-A337-0F13B85A0DEA}" dt="2026-09-07T15:31:01.105" v="1" actId="478"/>
          <ac:spMkLst>
            <pc:docMk/>
            <pc:sldMk cId="0" sldId="256"/>
            <ac:spMk id="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5745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UC mørk blå">
    <p:bg>
      <p:bgPr>
        <a:solidFill>
          <a:srgbClr val="0739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extract/ppt/media/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12180"/>
            <a:ext cx="12192000" cy="84582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34593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07395D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34593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07395D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39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extract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12180"/>
            <a:ext cx="12192000" cy="8458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792" y="676656"/>
            <a:ext cx="9966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13  Sikkerhed og IoT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640080" y="1362456"/>
            <a:ext cx="9875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Simple greb der gør et lille netværk mere sikkert</a:t>
            </a:r>
            <a:endParaRPr lang="en-US" sz="1580" dirty="0"/>
          </a:p>
        </p:txBody>
      </p:sp>
      <p:sp>
        <p:nvSpPr>
          <p:cNvPr id="6" name="Text 3"/>
          <p:cNvSpPr/>
          <p:nvPr/>
        </p:nvSpPr>
        <p:spPr>
          <a:xfrm>
            <a:off x="822960" y="3246120"/>
            <a:ext cx="2148840" cy="457200"/>
          </a:xfrm>
          <a:prstGeom prst="roundRect">
            <a:avLst>
              <a:gd name="adj" fmla="val 16000"/>
            </a:avLst>
          </a:prstGeom>
          <a:solidFill>
            <a:srgbClr val="9EE9FF"/>
          </a:solidFill>
          <a:ln w="12700">
            <a:solidFill>
              <a:srgbClr val="9EE9FF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password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3246120" y="3246120"/>
            <a:ext cx="2148840" cy="457200"/>
          </a:xfrm>
          <a:prstGeom prst="roundRect">
            <a:avLst>
              <a:gd name="adj" fmla="val 16000"/>
            </a:avLst>
          </a:prstGeom>
          <a:solidFill>
            <a:srgbClr val="98E6B0"/>
          </a:solidFill>
          <a:ln w="12700">
            <a:solidFill>
              <a:srgbClr val="98E6B0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Wi-Fi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669280" y="3246120"/>
            <a:ext cx="2148840" cy="457200"/>
          </a:xfrm>
          <a:prstGeom prst="roundRect">
            <a:avLst>
              <a:gd name="adj" fmla="val 16000"/>
            </a:avLst>
          </a:prstGeom>
          <a:solidFill>
            <a:srgbClr val="FFB061"/>
          </a:solidFill>
          <a:ln w="12700">
            <a:solidFill>
              <a:srgbClr val="FFB061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gæstenet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8092440" y="3246120"/>
            <a:ext cx="2148840" cy="457200"/>
          </a:xfrm>
          <a:prstGeom prst="roundRect">
            <a:avLst>
              <a:gd name="adj" fmla="val 16000"/>
            </a:avLst>
          </a:prstGeom>
          <a:solidFill>
            <a:srgbClr val="C7A9FF"/>
          </a:solidFill>
          <a:ln w="12700">
            <a:solidFill>
              <a:srgbClr val="C7A9FF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IoT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960120" y="4434840"/>
            <a:ext cx="10195560" cy="658368"/>
          </a:xfrm>
          <a:prstGeom prst="roundRect">
            <a:avLst>
              <a:gd name="adj" fmla="val 16667"/>
            </a:avLst>
          </a:prstGeom>
          <a:solidFill>
            <a:srgbClr val="0B4A75"/>
          </a:solidFill>
          <a:ln w="12700">
            <a:solidFill>
              <a:srgbClr val="75C9E8">
                <a:alpha val="78000"/>
              </a:srgbClr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Mål: kunne forklare det praktisk på tavlen og bruge det i små øvelser.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7406640" y="5788152"/>
            <a:ext cx="43708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40" dirty="0">
                <a:solidFill>
                  <a:srgbClr val="BFE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 Sikkerhed + IoT 40 %</a:t>
            </a:r>
            <a:endParaRPr lang="en-US" sz="74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34593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07395D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739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extract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12180"/>
            <a:ext cx="12192000" cy="8458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75488" y="228600"/>
            <a:ext cx="11109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Sikkerhed handler om adgang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493776" y="704088"/>
            <a:ext cx="10744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 rigtige skal ind. Resten skal blive ude.</a:t>
            </a:r>
            <a:endParaRPr lang="en-US" sz="1230" dirty="0"/>
          </a:p>
        </p:txBody>
      </p:sp>
      <p:sp>
        <p:nvSpPr>
          <p:cNvPr id="5" name="Text 2"/>
          <p:cNvSpPr/>
          <p:nvPr/>
        </p:nvSpPr>
        <p:spPr>
          <a:xfrm>
            <a:off x="7406640" y="5788152"/>
            <a:ext cx="43708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40" dirty="0">
                <a:solidFill>
                  <a:srgbClr val="BFE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 Sikkerhed + IoT 40 %</a:t>
            </a:r>
            <a:endParaRPr lang="en-US" sz="740" dirty="0"/>
          </a:p>
        </p:txBody>
      </p:sp>
      <p:sp>
        <p:nvSpPr>
          <p:cNvPr id="6" name="Text 3"/>
          <p:cNvSpPr/>
          <p:nvPr/>
        </p:nvSpPr>
        <p:spPr>
          <a:xfrm>
            <a:off x="914400" y="1508760"/>
            <a:ext cx="2011680" cy="777240"/>
          </a:xfrm>
          <a:prstGeom prst="roundRect">
            <a:avLst>
              <a:gd name="adj" fmla="val 14118"/>
            </a:avLst>
          </a:prstGeom>
          <a:solidFill>
            <a:srgbClr val="9EE9FF"/>
          </a:solidFill>
          <a:ln w="12700">
            <a:solidFill>
              <a:srgbClr val="75C9E8">
                <a:alpha val="78000"/>
              </a:srgbClr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Klient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PC / mobil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3063240" y="1901952"/>
            <a:ext cx="777240" cy="0"/>
          </a:xfrm>
          <a:prstGeom prst="line">
            <a:avLst/>
          </a:prstGeom>
          <a:noFill/>
          <a:ln w="25400">
            <a:solidFill>
              <a:srgbClr val="FFD95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da-DK"/>
          </a:p>
        </p:txBody>
      </p:sp>
      <p:sp>
        <p:nvSpPr>
          <p:cNvPr id="8" name="Text 5"/>
          <p:cNvSpPr/>
          <p:nvPr/>
        </p:nvSpPr>
        <p:spPr>
          <a:xfrm>
            <a:off x="4069080" y="1508760"/>
            <a:ext cx="2011680" cy="777240"/>
          </a:xfrm>
          <a:prstGeom prst="roundRect">
            <a:avLst>
              <a:gd name="adj" fmla="val 14118"/>
            </a:avLst>
          </a:prstGeom>
          <a:solidFill>
            <a:srgbClr val="FFB061"/>
          </a:solidFill>
          <a:ln w="12700">
            <a:solidFill>
              <a:srgbClr val="75C9E8">
                <a:alpha val="78000"/>
              </a:srgbClr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Router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firewall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6217920" y="1901952"/>
            <a:ext cx="777240" cy="0"/>
          </a:xfrm>
          <a:prstGeom prst="line">
            <a:avLst/>
          </a:prstGeom>
          <a:noFill/>
          <a:ln w="25400">
            <a:solidFill>
              <a:srgbClr val="FFD95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da-DK"/>
          </a:p>
        </p:txBody>
      </p:sp>
      <p:sp>
        <p:nvSpPr>
          <p:cNvPr id="10" name="Text 7"/>
          <p:cNvSpPr/>
          <p:nvPr/>
        </p:nvSpPr>
        <p:spPr>
          <a:xfrm>
            <a:off x="7223760" y="1508760"/>
            <a:ext cx="2057400" cy="777240"/>
          </a:xfrm>
          <a:prstGeom prst="roundRect">
            <a:avLst>
              <a:gd name="adj" fmla="val 14118"/>
            </a:avLst>
          </a:prstGeom>
          <a:solidFill>
            <a:srgbClr val="C7A9FF"/>
          </a:solidFill>
          <a:ln w="12700">
            <a:solidFill>
              <a:srgbClr val="75C9E8">
                <a:alpha val="78000"/>
              </a:srgbClr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Internet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ukendt verden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9646920" y="1417320"/>
            <a:ext cx="1920240" cy="960120"/>
          </a:xfrm>
          <a:prstGeom prst="roundRect">
            <a:avLst>
              <a:gd name="adj" fmla="val 11429"/>
            </a:avLst>
          </a:prstGeom>
          <a:solidFill>
            <a:srgbClr val="FFD95C"/>
          </a:solidFill>
          <a:ln w="12700">
            <a:solidFill>
              <a:srgbClr val="75C9E8">
                <a:alpha val="78000"/>
              </a:srgbClr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Port åben?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kun hvis nødvendig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914400" y="3246120"/>
            <a:ext cx="4983480" cy="1371600"/>
          </a:xfrm>
          <a:prstGeom prst="roundRect">
            <a:avLst>
              <a:gd name="adj" fmla="val 8000"/>
            </a:avLst>
          </a:prstGeom>
          <a:solidFill>
            <a:srgbClr val="114E74"/>
          </a:solidFill>
          <a:ln w="12700">
            <a:solidFill>
              <a:srgbClr val="75C9E8">
                <a:alpha val="76000"/>
              </a:srgbClr>
            </a:solidFill>
          </a:ln>
        </p:spPr>
        <p:txBody>
          <a:bodyPr wrap="square" lIns="2032" tIns="2032" rIns="2032" bIns="2032" rtlCol="0" anchor="t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 tre første ting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skift standardpassword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brug WPA2/WPA3 på Wi-Fi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hold udstyr opdateret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309360" y="3246120"/>
            <a:ext cx="4983480" cy="1371600"/>
          </a:xfrm>
          <a:prstGeom prst="roundRect">
            <a:avLst>
              <a:gd name="adj" fmla="val 8000"/>
            </a:avLst>
          </a:prstGeom>
          <a:solidFill>
            <a:srgbClr val="0E4269"/>
          </a:solidFill>
          <a:ln w="12700">
            <a:solidFill>
              <a:srgbClr val="75C9E8">
                <a:alpha val="76000"/>
              </a:srgbClr>
            </a:solidFill>
          </a:ln>
        </p:spPr>
        <p:txBody>
          <a:bodyPr wrap="square" lIns="2032" tIns="2032" rIns="2032" bIns="2032" rtlCol="0" anchor="t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Undgå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åbne porte uden grund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gamle routere uden opdatering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samme adgangskode alle steder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34593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07395D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739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extract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12180"/>
            <a:ext cx="12192000" cy="8458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75488" y="228600"/>
            <a:ext cx="11109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Wi-Fi-sikkerhed i let udgave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493776" y="704088"/>
            <a:ext cx="10744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SSID er navnet. Password og kryptering er låsen.</a:t>
            </a:r>
            <a:endParaRPr lang="en-US" sz="1230" dirty="0"/>
          </a:p>
        </p:txBody>
      </p:sp>
      <p:sp>
        <p:nvSpPr>
          <p:cNvPr id="5" name="Text 2"/>
          <p:cNvSpPr/>
          <p:nvPr/>
        </p:nvSpPr>
        <p:spPr>
          <a:xfrm>
            <a:off x="7406640" y="5788152"/>
            <a:ext cx="43708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40" dirty="0">
                <a:solidFill>
                  <a:srgbClr val="BFE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 Sikkerhed + IoT 40 %</a:t>
            </a:r>
            <a:endParaRPr lang="en-US" sz="740" dirty="0"/>
          </a:p>
        </p:txBody>
      </p:sp>
      <p:sp>
        <p:nvSpPr>
          <p:cNvPr id="6" name="Text 3"/>
          <p:cNvSpPr/>
          <p:nvPr/>
        </p:nvSpPr>
        <p:spPr>
          <a:xfrm>
            <a:off x="868680" y="1234440"/>
            <a:ext cx="4983480" cy="1737360"/>
          </a:xfrm>
          <a:prstGeom prst="roundRect">
            <a:avLst>
              <a:gd name="adj" fmla="val 6316"/>
            </a:avLst>
          </a:prstGeom>
          <a:solidFill>
            <a:srgbClr val="114E74"/>
          </a:solidFill>
          <a:ln w="12700">
            <a:solidFill>
              <a:srgbClr val="75C9E8">
                <a:alpha val="76000"/>
              </a:srgbClr>
            </a:solidFill>
          </a:ln>
        </p:spPr>
        <p:txBody>
          <a:bodyPr wrap="square" lIns="2032" tIns="2032" rIns="2032" bIns="2032" rtlCol="0" anchor="t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Eleverne skal kende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SSID = netværksnavn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WPA2/WPA3 = kryptering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lang adgangskode er bedre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standardlogin skal ændres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309360" y="1234440"/>
            <a:ext cx="4983480" cy="1737360"/>
          </a:xfrm>
          <a:prstGeom prst="roundRect">
            <a:avLst>
              <a:gd name="adj" fmla="val 6316"/>
            </a:avLst>
          </a:prstGeom>
          <a:solidFill>
            <a:srgbClr val="0E4269"/>
          </a:solidFill>
          <a:ln w="12700">
            <a:solidFill>
              <a:srgbClr val="75C9E8">
                <a:alpha val="76000"/>
              </a:srgbClr>
            </a:solidFill>
          </a:ln>
        </p:spPr>
        <p:txBody>
          <a:bodyPr wrap="square" lIns="2032" tIns="2032" rIns="2032" bIns="2032" rtlCol="0" anchor="t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Typiske fejl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admin/admin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kort Wi-Fi-kode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gammelt udstyr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password hænger synligt for alle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1051560" y="4434840"/>
            <a:ext cx="10058400" cy="658368"/>
          </a:xfrm>
          <a:prstGeom prst="roundRect">
            <a:avLst>
              <a:gd name="adj" fmla="val 16667"/>
            </a:avLst>
          </a:prstGeom>
          <a:solidFill>
            <a:srgbClr val="FFD95C"/>
          </a:solidFill>
          <a:ln w="12700">
            <a:solidFill>
              <a:srgbClr val="75C9E8">
                <a:alpha val="78000"/>
              </a:srgbClr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Kort pointe: Skjult SSID er ikke nok. Den rigtige lås er WPA2/WPA3 og en god adgangskode.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34593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07395D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739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extract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12180"/>
            <a:ext cx="12192000" cy="8458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75488" y="228600"/>
            <a:ext cx="11109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Gæstenet og IoT-net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493776" y="704088"/>
            <a:ext cx="10744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Ikke alt udstyr skal kunne se hinanden.</a:t>
            </a:r>
            <a:endParaRPr lang="en-US" sz="1230" dirty="0"/>
          </a:p>
        </p:txBody>
      </p:sp>
      <p:sp>
        <p:nvSpPr>
          <p:cNvPr id="5" name="Text 2"/>
          <p:cNvSpPr/>
          <p:nvPr/>
        </p:nvSpPr>
        <p:spPr>
          <a:xfrm>
            <a:off x="7406640" y="5788152"/>
            <a:ext cx="43708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40" dirty="0">
                <a:solidFill>
                  <a:srgbClr val="BFE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 Sikkerhed + IoT 40 %</a:t>
            </a:r>
            <a:endParaRPr lang="en-US" sz="740" dirty="0"/>
          </a:p>
        </p:txBody>
      </p:sp>
      <p:sp>
        <p:nvSpPr>
          <p:cNvPr id="6" name="Text 3"/>
          <p:cNvSpPr/>
          <p:nvPr/>
        </p:nvSpPr>
        <p:spPr>
          <a:xfrm>
            <a:off x="868680" y="1325880"/>
            <a:ext cx="2560320" cy="868680"/>
          </a:xfrm>
          <a:prstGeom prst="roundRect">
            <a:avLst>
              <a:gd name="adj" fmla="val 12632"/>
            </a:avLst>
          </a:prstGeom>
          <a:solidFill>
            <a:srgbClr val="98E6B0"/>
          </a:solidFill>
          <a:ln w="12700">
            <a:solidFill>
              <a:srgbClr val="75C9E8">
                <a:alpha val="78000"/>
              </a:srgbClr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Privat net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PC, printer, NAS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4800600" y="1325880"/>
            <a:ext cx="2560320" cy="868680"/>
          </a:xfrm>
          <a:prstGeom prst="roundRect">
            <a:avLst>
              <a:gd name="adj" fmla="val 12632"/>
            </a:avLst>
          </a:prstGeom>
          <a:solidFill>
            <a:srgbClr val="9EE9FF"/>
          </a:solidFill>
          <a:ln w="12700">
            <a:solidFill>
              <a:srgbClr val="75C9E8">
                <a:alpha val="78000"/>
              </a:srgbClr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Gæstenet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kun internet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8732520" y="1325880"/>
            <a:ext cx="2560320" cy="868680"/>
          </a:xfrm>
          <a:prstGeom prst="roundRect">
            <a:avLst>
              <a:gd name="adj" fmla="val 12632"/>
            </a:avLst>
          </a:prstGeom>
          <a:solidFill>
            <a:srgbClr val="FFB061"/>
          </a:solidFill>
          <a:ln w="12700">
            <a:solidFill>
              <a:srgbClr val="75C9E8">
                <a:alpha val="78000"/>
              </a:srgbClr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IoT-net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kamera, sensor, styring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914400" y="3337560"/>
            <a:ext cx="4983480" cy="1508760"/>
          </a:xfrm>
          <a:prstGeom prst="roundRect">
            <a:avLst>
              <a:gd name="adj" fmla="val 7273"/>
            </a:avLst>
          </a:prstGeom>
          <a:solidFill>
            <a:srgbClr val="114E74"/>
          </a:solidFill>
          <a:ln w="12700">
            <a:solidFill>
              <a:srgbClr val="75C9E8">
                <a:alpha val="76000"/>
              </a:srgbClr>
            </a:solidFill>
          </a:ln>
        </p:spPr>
        <p:txBody>
          <a:bodyPr wrap="square" lIns="2032" tIns="2032" rIns="2032" bIns="2032" rtlCol="0" anchor="t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Hvorfor opdele?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gæster skal ikke se interne enheder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IoT kan have svagere sikkerhed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lettere at finde fejl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lettere at holde styr på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309360" y="3337560"/>
            <a:ext cx="4983480" cy="1508760"/>
          </a:xfrm>
          <a:prstGeom prst="roundRect">
            <a:avLst>
              <a:gd name="adj" fmla="val 7273"/>
            </a:avLst>
          </a:prstGeom>
          <a:solidFill>
            <a:srgbClr val="0E4269"/>
          </a:solidFill>
          <a:ln w="12700">
            <a:solidFill>
              <a:srgbClr val="75C9E8">
                <a:alpha val="76000"/>
              </a:srgbClr>
            </a:solidFill>
          </a:ln>
        </p:spPr>
        <p:txBody>
          <a:bodyPr wrap="square" lIns="2032" tIns="2032" rIns="2032" bIns="2032" rtlCol="0" anchor="t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40 %-forklaring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samme bygning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flere netværk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forskellige rettigheder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34593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07395D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739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extract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12180"/>
            <a:ext cx="12192000" cy="8458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75488" y="228600"/>
            <a:ext cx="11109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Port forwarding og firewall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493776" y="704088"/>
            <a:ext cx="10744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 åbne ind udefra er en beslutning, ikke en standardindstilling.</a:t>
            </a:r>
            <a:endParaRPr lang="en-US" sz="1230" dirty="0"/>
          </a:p>
        </p:txBody>
      </p:sp>
      <p:sp>
        <p:nvSpPr>
          <p:cNvPr id="5" name="Text 2"/>
          <p:cNvSpPr/>
          <p:nvPr/>
        </p:nvSpPr>
        <p:spPr>
          <a:xfrm>
            <a:off x="7406640" y="5788152"/>
            <a:ext cx="43708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40" dirty="0">
                <a:solidFill>
                  <a:srgbClr val="BFE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 Sikkerhed + IoT 40 %</a:t>
            </a:r>
            <a:endParaRPr lang="en-US" sz="740" dirty="0"/>
          </a:p>
        </p:txBody>
      </p:sp>
      <p:sp>
        <p:nvSpPr>
          <p:cNvPr id="6" name="Text 3"/>
          <p:cNvSpPr/>
          <p:nvPr/>
        </p:nvSpPr>
        <p:spPr>
          <a:xfrm>
            <a:off x="1005840" y="1508760"/>
            <a:ext cx="1920240" cy="685800"/>
          </a:xfrm>
          <a:prstGeom prst="roundRect">
            <a:avLst>
              <a:gd name="adj" fmla="val 16000"/>
            </a:avLst>
          </a:prstGeom>
          <a:solidFill>
            <a:srgbClr val="C7A9FF"/>
          </a:solidFill>
          <a:ln w="12700">
            <a:solidFill>
              <a:srgbClr val="75C9E8">
                <a:alpha val="78000"/>
              </a:srgbClr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Internet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3063240" y="1847088"/>
            <a:ext cx="868680" cy="0"/>
          </a:xfrm>
          <a:prstGeom prst="line">
            <a:avLst/>
          </a:prstGeom>
          <a:noFill/>
          <a:ln w="25400">
            <a:solidFill>
              <a:srgbClr val="FFD95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da-DK"/>
          </a:p>
        </p:txBody>
      </p:sp>
      <p:sp>
        <p:nvSpPr>
          <p:cNvPr id="8" name="Text 5"/>
          <p:cNvSpPr/>
          <p:nvPr/>
        </p:nvSpPr>
        <p:spPr>
          <a:xfrm>
            <a:off x="4206240" y="1417320"/>
            <a:ext cx="2194560" cy="868680"/>
          </a:xfrm>
          <a:prstGeom prst="roundRect">
            <a:avLst>
              <a:gd name="adj" fmla="val 12632"/>
            </a:avLst>
          </a:prstGeom>
          <a:solidFill>
            <a:srgbClr val="FFB061"/>
          </a:solidFill>
          <a:ln w="12700">
            <a:solidFill>
              <a:srgbClr val="75C9E8">
                <a:alpha val="78000"/>
              </a:srgbClr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Router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firewall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6629400" y="1847088"/>
            <a:ext cx="868680" cy="0"/>
          </a:xfrm>
          <a:prstGeom prst="line">
            <a:avLst/>
          </a:prstGeom>
          <a:noFill/>
          <a:ln w="25400">
            <a:solidFill>
              <a:srgbClr val="FFD95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da-DK"/>
          </a:p>
        </p:txBody>
      </p:sp>
      <p:sp>
        <p:nvSpPr>
          <p:cNvPr id="10" name="Text 7"/>
          <p:cNvSpPr/>
          <p:nvPr/>
        </p:nvSpPr>
        <p:spPr>
          <a:xfrm>
            <a:off x="7772400" y="1417320"/>
            <a:ext cx="2423160" cy="868680"/>
          </a:xfrm>
          <a:prstGeom prst="roundRect">
            <a:avLst>
              <a:gd name="adj" fmla="val 12632"/>
            </a:avLst>
          </a:prstGeom>
          <a:solidFill>
            <a:srgbClr val="98E6B0"/>
          </a:solidFill>
          <a:ln w="12700">
            <a:solidFill>
              <a:srgbClr val="75C9E8">
                <a:alpha val="78000"/>
              </a:srgbClr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Intern enhed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fx kamera/server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914400" y="3246120"/>
            <a:ext cx="4983480" cy="1508760"/>
          </a:xfrm>
          <a:prstGeom prst="roundRect">
            <a:avLst>
              <a:gd name="adj" fmla="val 7273"/>
            </a:avLst>
          </a:prstGeom>
          <a:solidFill>
            <a:srgbClr val="114E74"/>
          </a:solidFill>
          <a:ln w="12700">
            <a:solidFill>
              <a:srgbClr val="75C9E8">
                <a:alpha val="76000"/>
              </a:srgbClr>
            </a:solidFill>
          </a:ln>
        </p:spPr>
        <p:txBody>
          <a:bodyPr wrap="square" lIns="2032" tIns="2032" rIns="2032" bIns="2032" rtlCol="0" anchor="t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Før du åbner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hvem skal bruge adgangen?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hvilken port?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hvilken intern IP?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er der stærkt password?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309360" y="3246120"/>
            <a:ext cx="4983480" cy="1508760"/>
          </a:xfrm>
          <a:prstGeom prst="roundRect">
            <a:avLst>
              <a:gd name="adj" fmla="val 7273"/>
            </a:avLst>
          </a:prstGeom>
          <a:solidFill>
            <a:srgbClr val="0E4269"/>
          </a:solidFill>
          <a:ln w="12700">
            <a:solidFill>
              <a:srgbClr val="75C9E8">
                <a:alpha val="76000"/>
              </a:srgbClr>
            </a:solidFill>
          </a:ln>
        </p:spPr>
        <p:txBody>
          <a:bodyPr wrap="square" lIns="2032" tIns="2032" rIns="2032" bIns="2032" rtlCol="0" anchor="t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God 40 %-regel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lukket er standard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åbn kun det nødvendige
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dokumentér ændringen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34593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07395D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739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extract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12180"/>
            <a:ext cx="12192000" cy="8458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75488" y="228600"/>
            <a:ext cx="11109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IoT-tjekliste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493776" y="704088"/>
            <a:ext cx="10744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IoT er også netværksudstyr, selvom det ikke ligner en PC.</a:t>
            </a:r>
            <a:endParaRPr lang="en-US" sz="1230" dirty="0"/>
          </a:p>
        </p:txBody>
      </p:sp>
      <p:sp>
        <p:nvSpPr>
          <p:cNvPr id="5" name="Text 2"/>
          <p:cNvSpPr/>
          <p:nvPr/>
        </p:nvSpPr>
        <p:spPr>
          <a:xfrm>
            <a:off x="7406640" y="5788152"/>
            <a:ext cx="43708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40" dirty="0">
                <a:solidFill>
                  <a:srgbClr val="BFE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 Sikkerhed + IoT 40 %</a:t>
            </a:r>
            <a:endParaRPr lang="en-US" sz="740" dirty="0"/>
          </a:p>
        </p:txBody>
      </p:sp>
      <p:sp>
        <p:nvSpPr>
          <p:cNvPr id="6" name="Text 3"/>
          <p:cNvSpPr/>
          <p:nvPr/>
        </p:nvSpPr>
        <p:spPr>
          <a:xfrm>
            <a:off x="685800" y="1078992"/>
            <a:ext cx="2377440" cy="502920"/>
          </a:xfrm>
          <a:prstGeom prst="rect">
            <a:avLst/>
          </a:prstGeom>
          <a:solidFill>
            <a:srgbClr val="0B73AA"/>
          </a:solidFill>
          <a:ln w="6350">
            <a:solidFill>
              <a:srgbClr val="8DD2EE">
                <a:alpha val="73000"/>
              </a:srgbClr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IoT-enhed</a:t>
            </a:r>
            <a:endParaRPr lang="en-US" sz="1080" dirty="0"/>
          </a:p>
        </p:txBody>
      </p:sp>
      <p:sp>
        <p:nvSpPr>
          <p:cNvPr id="7" name="Text 4"/>
          <p:cNvSpPr/>
          <p:nvPr/>
        </p:nvSpPr>
        <p:spPr>
          <a:xfrm>
            <a:off x="3063240" y="1078992"/>
            <a:ext cx="4160520" cy="502920"/>
          </a:xfrm>
          <a:prstGeom prst="rect">
            <a:avLst/>
          </a:prstGeom>
          <a:solidFill>
            <a:srgbClr val="0B73AA"/>
          </a:solidFill>
          <a:ln w="6350">
            <a:solidFill>
              <a:srgbClr val="8DD2EE">
                <a:alpha val="73000"/>
              </a:srgbClr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Skal bruge</a:t>
            </a:r>
            <a:endParaRPr lang="en-US" sz="1080" dirty="0"/>
          </a:p>
        </p:txBody>
      </p:sp>
      <p:sp>
        <p:nvSpPr>
          <p:cNvPr id="8" name="Text 5"/>
          <p:cNvSpPr/>
          <p:nvPr/>
        </p:nvSpPr>
        <p:spPr>
          <a:xfrm>
            <a:off x="7223760" y="1078992"/>
            <a:ext cx="4069080" cy="502920"/>
          </a:xfrm>
          <a:prstGeom prst="rect">
            <a:avLst/>
          </a:prstGeom>
          <a:solidFill>
            <a:srgbClr val="0B73AA"/>
          </a:solidFill>
          <a:ln w="6350">
            <a:solidFill>
              <a:srgbClr val="8DD2EE">
                <a:alpha val="73000"/>
              </a:srgbClr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Tjek</a:t>
            </a:r>
            <a:endParaRPr lang="en-US" sz="1080" dirty="0"/>
          </a:p>
        </p:txBody>
      </p:sp>
      <p:sp>
        <p:nvSpPr>
          <p:cNvPr id="9" name="Text 6"/>
          <p:cNvSpPr/>
          <p:nvPr/>
        </p:nvSpPr>
        <p:spPr>
          <a:xfrm>
            <a:off x="685800" y="1581912"/>
            <a:ext cx="2377440" cy="658368"/>
          </a:xfrm>
          <a:prstGeom prst="rect">
            <a:avLst/>
          </a:prstGeom>
          <a:solidFill>
            <a:srgbClr val="0E4269"/>
          </a:solidFill>
          <a:ln w="6350">
            <a:solidFill>
              <a:srgbClr val="8DD2EE">
                <a:alpha val="73000"/>
              </a:srgbClr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kamera</a:t>
            </a:r>
            <a:endParaRPr lang="en-US" sz="1080" dirty="0"/>
          </a:p>
        </p:txBody>
      </p:sp>
      <p:sp>
        <p:nvSpPr>
          <p:cNvPr id="10" name="Text 7"/>
          <p:cNvSpPr/>
          <p:nvPr/>
        </p:nvSpPr>
        <p:spPr>
          <a:xfrm>
            <a:off x="3063240" y="1581912"/>
            <a:ext cx="4160520" cy="658368"/>
          </a:xfrm>
          <a:prstGeom prst="rect">
            <a:avLst/>
          </a:prstGeom>
          <a:solidFill>
            <a:srgbClr val="0E4269"/>
          </a:solidFill>
          <a:ln w="6350">
            <a:solidFill>
              <a:srgbClr val="8DD2EE">
                <a:alpha val="73000"/>
              </a:srgbClr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IP, gateway, DNS, evt. PoE</a:t>
            </a:r>
            <a:endParaRPr lang="en-US" sz="1080" dirty="0"/>
          </a:p>
        </p:txBody>
      </p:sp>
      <p:sp>
        <p:nvSpPr>
          <p:cNvPr id="11" name="Text 8"/>
          <p:cNvSpPr/>
          <p:nvPr/>
        </p:nvSpPr>
        <p:spPr>
          <a:xfrm>
            <a:off x="7223760" y="1581912"/>
            <a:ext cx="4069080" cy="658368"/>
          </a:xfrm>
          <a:prstGeom prst="rect">
            <a:avLst/>
          </a:prstGeom>
          <a:solidFill>
            <a:srgbClr val="0E4269"/>
          </a:solidFill>
          <a:ln w="6350">
            <a:solidFill>
              <a:srgbClr val="8DD2EE">
                <a:alpha val="73000"/>
              </a:srgbClr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password og adgang</a:t>
            </a:r>
            <a:endParaRPr lang="en-US" sz="1080" dirty="0"/>
          </a:p>
        </p:txBody>
      </p:sp>
      <p:sp>
        <p:nvSpPr>
          <p:cNvPr id="12" name="Text 9"/>
          <p:cNvSpPr/>
          <p:nvPr/>
        </p:nvSpPr>
        <p:spPr>
          <a:xfrm>
            <a:off x="685800" y="2240280"/>
            <a:ext cx="2377440" cy="658368"/>
          </a:xfrm>
          <a:prstGeom prst="rect">
            <a:avLst/>
          </a:prstGeom>
          <a:solidFill>
            <a:srgbClr val="114E74"/>
          </a:solidFill>
          <a:ln w="6350">
            <a:solidFill>
              <a:srgbClr val="8DD2EE">
                <a:alpha val="73000"/>
              </a:srgbClr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sensor</a:t>
            </a:r>
            <a:endParaRPr lang="en-US" sz="1080" dirty="0"/>
          </a:p>
        </p:txBody>
      </p:sp>
      <p:sp>
        <p:nvSpPr>
          <p:cNvPr id="13" name="Text 10"/>
          <p:cNvSpPr/>
          <p:nvPr/>
        </p:nvSpPr>
        <p:spPr>
          <a:xfrm>
            <a:off x="3063240" y="2240280"/>
            <a:ext cx="4160520" cy="658368"/>
          </a:xfrm>
          <a:prstGeom prst="rect">
            <a:avLst/>
          </a:prstGeom>
          <a:solidFill>
            <a:srgbClr val="114E74"/>
          </a:solidFill>
          <a:ln w="6350">
            <a:solidFill>
              <a:srgbClr val="8DD2EE">
                <a:alpha val="73000"/>
              </a:srgbClr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Wi-Fi eller kabel</a:t>
            </a:r>
            <a:endParaRPr lang="en-US" sz="1080" dirty="0"/>
          </a:p>
        </p:txBody>
      </p:sp>
      <p:sp>
        <p:nvSpPr>
          <p:cNvPr id="14" name="Text 11"/>
          <p:cNvSpPr/>
          <p:nvPr/>
        </p:nvSpPr>
        <p:spPr>
          <a:xfrm>
            <a:off x="7223760" y="2240280"/>
            <a:ext cx="4069080" cy="658368"/>
          </a:xfrm>
          <a:prstGeom prst="rect">
            <a:avLst/>
          </a:prstGeom>
          <a:solidFill>
            <a:srgbClr val="114E74"/>
          </a:solidFill>
          <a:ln w="6350">
            <a:solidFill>
              <a:srgbClr val="8DD2EE">
                <a:alpha val="73000"/>
              </a:srgbClr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rigtigt netværk</a:t>
            </a:r>
            <a:endParaRPr lang="en-US" sz="1080" dirty="0"/>
          </a:p>
        </p:txBody>
      </p:sp>
      <p:sp>
        <p:nvSpPr>
          <p:cNvPr id="15" name="Text 12"/>
          <p:cNvSpPr/>
          <p:nvPr/>
        </p:nvSpPr>
        <p:spPr>
          <a:xfrm>
            <a:off x="685800" y="2898648"/>
            <a:ext cx="2377440" cy="658368"/>
          </a:xfrm>
          <a:prstGeom prst="rect">
            <a:avLst/>
          </a:prstGeom>
          <a:solidFill>
            <a:srgbClr val="0E4269"/>
          </a:solidFill>
          <a:ln w="6350">
            <a:solidFill>
              <a:srgbClr val="8DD2EE">
                <a:alpha val="73000"/>
              </a:srgbClr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controller</a:t>
            </a:r>
            <a:endParaRPr lang="en-US" sz="1080" dirty="0"/>
          </a:p>
        </p:txBody>
      </p:sp>
      <p:sp>
        <p:nvSpPr>
          <p:cNvPr id="16" name="Text 13"/>
          <p:cNvSpPr/>
          <p:nvPr/>
        </p:nvSpPr>
        <p:spPr>
          <a:xfrm>
            <a:off x="3063240" y="2898648"/>
            <a:ext cx="4160520" cy="658368"/>
          </a:xfrm>
          <a:prstGeom prst="rect">
            <a:avLst/>
          </a:prstGeom>
          <a:solidFill>
            <a:srgbClr val="0E4269"/>
          </a:solidFill>
          <a:ln w="6350">
            <a:solidFill>
              <a:srgbClr val="8DD2EE">
                <a:alpha val="73000"/>
              </a:srgbClr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fast IP eller reservation</a:t>
            </a:r>
            <a:endParaRPr lang="en-US" sz="1080" dirty="0"/>
          </a:p>
        </p:txBody>
      </p:sp>
      <p:sp>
        <p:nvSpPr>
          <p:cNvPr id="17" name="Text 14"/>
          <p:cNvSpPr/>
          <p:nvPr/>
        </p:nvSpPr>
        <p:spPr>
          <a:xfrm>
            <a:off x="7223760" y="2898648"/>
            <a:ext cx="4069080" cy="658368"/>
          </a:xfrm>
          <a:prstGeom prst="rect">
            <a:avLst/>
          </a:prstGeom>
          <a:solidFill>
            <a:srgbClr val="0E4269"/>
          </a:solidFill>
          <a:ln w="6350">
            <a:solidFill>
              <a:srgbClr val="8DD2EE">
                <a:alpha val="73000"/>
              </a:srgbClr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opdatering</a:t>
            </a:r>
            <a:endParaRPr lang="en-US" sz="1080" dirty="0"/>
          </a:p>
        </p:txBody>
      </p:sp>
      <p:sp>
        <p:nvSpPr>
          <p:cNvPr id="18" name="Text 15"/>
          <p:cNvSpPr/>
          <p:nvPr/>
        </p:nvSpPr>
        <p:spPr>
          <a:xfrm>
            <a:off x="685800" y="3557016"/>
            <a:ext cx="2377440" cy="658368"/>
          </a:xfrm>
          <a:prstGeom prst="rect">
            <a:avLst/>
          </a:prstGeom>
          <a:solidFill>
            <a:srgbClr val="114E74"/>
          </a:solidFill>
          <a:ln w="6350">
            <a:solidFill>
              <a:srgbClr val="8DD2EE">
                <a:alpha val="73000"/>
              </a:srgbClr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smart-udtag</a:t>
            </a:r>
            <a:endParaRPr lang="en-US" sz="1080" dirty="0"/>
          </a:p>
        </p:txBody>
      </p:sp>
      <p:sp>
        <p:nvSpPr>
          <p:cNvPr id="19" name="Text 16"/>
          <p:cNvSpPr/>
          <p:nvPr/>
        </p:nvSpPr>
        <p:spPr>
          <a:xfrm>
            <a:off x="3063240" y="3557016"/>
            <a:ext cx="4160520" cy="658368"/>
          </a:xfrm>
          <a:prstGeom prst="rect">
            <a:avLst/>
          </a:prstGeom>
          <a:solidFill>
            <a:srgbClr val="114E74"/>
          </a:solidFill>
          <a:ln w="6350">
            <a:solidFill>
              <a:srgbClr val="8DD2EE">
                <a:alpha val="73000"/>
              </a:srgbClr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Wi-Fi + app</a:t>
            </a:r>
            <a:endParaRPr lang="en-US" sz="1080" dirty="0"/>
          </a:p>
        </p:txBody>
      </p:sp>
      <p:sp>
        <p:nvSpPr>
          <p:cNvPr id="20" name="Text 17"/>
          <p:cNvSpPr/>
          <p:nvPr/>
        </p:nvSpPr>
        <p:spPr>
          <a:xfrm>
            <a:off x="7223760" y="3557016"/>
            <a:ext cx="4069080" cy="658368"/>
          </a:xfrm>
          <a:prstGeom prst="rect">
            <a:avLst/>
          </a:prstGeom>
          <a:solidFill>
            <a:srgbClr val="114E74"/>
          </a:solidFill>
          <a:ln w="6350">
            <a:solidFill>
              <a:srgbClr val="8DD2EE">
                <a:alpha val="73000"/>
              </a:srgbClr>
            </a:solidFill>
          </a:ln>
        </p:spPr>
        <p:txBody>
          <a:bodyPr wrap="square" lIns="699" tIns="699" rIns="699" bIns="699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skal det på gæstenet?</a:t>
            </a:r>
            <a:endParaRPr lang="en-US" sz="1080" dirty="0"/>
          </a:p>
        </p:txBody>
      </p:sp>
      <p:sp>
        <p:nvSpPr>
          <p:cNvPr id="21" name="Text 18"/>
          <p:cNvSpPr/>
          <p:nvPr/>
        </p:nvSpPr>
        <p:spPr>
          <a:xfrm>
            <a:off x="1097280" y="4709160"/>
            <a:ext cx="9966960" cy="676656"/>
          </a:xfrm>
          <a:prstGeom prst="roundRect">
            <a:avLst>
              <a:gd name="adj" fmla="val 16216"/>
            </a:avLst>
          </a:prstGeom>
          <a:solidFill>
            <a:srgbClr val="FFD95C"/>
          </a:solidFill>
          <a:ln w="12700">
            <a:solidFill>
              <a:srgbClr val="75C9E8">
                <a:alpha val="78000"/>
              </a:srgbClr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Mini-case: Et IP-kamera skal på nettet. Skal det på privat net, gæstenet eller IoT-net? Hvorfor?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34593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07395D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448</Words>
  <Application>Microsoft Office PowerPoint</Application>
  <PresentationFormat>Widescreen</PresentationFormat>
  <Paragraphs>107</Paragraphs>
  <Slides>6</Slides>
  <Notes>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>EUC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13 Sikkerhed og IoT</dc:title>
  <dc:subject>Let sikkerhed og IoT</dc:subject>
  <dc:creator>OpenAI</dc:creator>
  <cp:lastModifiedBy>Ivan Dan Kastrup Flændsdal</cp:lastModifiedBy>
  <cp:revision>1</cp:revision>
  <dcterms:created xsi:type="dcterms:W3CDTF">2026-09-07T15:05:06Z</dcterms:created>
  <dcterms:modified xsi:type="dcterms:W3CDTF">2026-09-07T15:31:06Z</dcterms:modified>
</cp:coreProperties>
</file>