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68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n Dan Kastrup Flændsdal" userId="33b6c7b5-ee1e-40eb-861c-093f3b515efa" providerId="ADAL" clId="{CB7A241F-C025-4516-A337-0F13B85A0DEA}"/>
    <pc:docChg chg="custSel modSld">
      <pc:chgData name="Ivan Dan Kastrup Flændsdal" userId="33b6c7b5-ee1e-40eb-861c-093f3b515efa" providerId="ADAL" clId="{CB7A241F-C025-4516-A337-0F13B85A0DEA}" dt="2026-09-07T15:27:56.711" v="3" actId="478"/>
      <pc:docMkLst>
        <pc:docMk/>
      </pc:docMkLst>
      <pc:sldChg chg="delSp modSp mod">
        <pc:chgData name="Ivan Dan Kastrup Flændsdal" userId="33b6c7b5-ee1e-40eb-861c-093f3b515efa" providerId="ADAL" clId="{CB7A241F-C025-4516-A337-0F13B85A0DEA}" dt="2026-09-07T15:27:56.711" v="3" actId="478"/>
        <pc:sldMkLst>
          <pc:docMk/>
          <pc:sldMk cId="0" sldId="256"/>
        </pc:sldMkLst>
        <pc:spChg chg="del mod">
          <ac:chgData name="Ivan Dan Kastrup Flændsdal" userId="33b6c7b5-ee1e-40eb-861c-093f3b515efa" providerId="ADAL" clId="{CB7A241F-C025-4516-A337-0F13B85A0DEA}" dt="2026-09-07T15:27:56.711" v="3" actId="478"/>
          <ac:spMkLst>
            <pc:docMk/>
            <pc:sldMk cId="0" sldId="256"/>
            <ac:spMk id="15" creationId="{00000000-0000-0000-0000-000000000000}"/>
          </ac:spMkLst>
        </pc:spChg>
        <pc:spChg chg="del mod">
          <ac:chgData name="Ivan Dan Kastrup Flændsdal" userId="33b6c7b5-ee1e-40eb-861c-093f3b515efa" providerId="ADAL" clId="{CB7A241F-C025-4516-A337-0F13B85A0DEA}" dt="2026-09-07T15:27:52.081" v="1" actId="478"/>
          <ac:spMkLst>
            <pc:docMk/>
            <pc:sldMk cId="0" sldId="256"/>
            <ac:spMk id="1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626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27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2746"/>
          </a:solidFill>
          <a:ln w="12700">
            <a:solidFill>
              <a:srgbClr val="082746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219456"/>
          </a:xfrm>
          <a:prstGeom prst="rect">
            <a:avLst/>
          </a:prstGeom>
          <a:solidFill>
            <a:srgbClr val="005B9A"/>
          </a:solidFill>
          <a:ln w="12700">
            <a:solidFill>
              <a:srgbClr val="005B9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" name="Text 2"/>
          <p:cNvSpPr/>
          <p:nvPr/>
        </p:nvSpPr>
        <p:spPr>
          <a:xfrm>
            <a:off x="411480" y="64282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BFD6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Wi-Fi 55 %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94360" y="548640"/>
            <a:ext cx="6583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  Wi-Fi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21792" y="1207008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Trådløst netværk, kanaler, placering og mesh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40080" y="1828800"/>
            <a:ext cx="1234440" cy="502920"/>
          </a:xfrm>
          <a:prstGeom prst="roundRect">
            <a:avLst>
              <a:gd name="adj" fmla="val 21818"/>
            </a:avLst>
          </a:prstGeom>
          <a:solidFill>
            <a:srgbClr val="103A61"/>
          </a:solidFill>
          <a:ln w="12700">
            <a:solidFill>
              <a:srgbClr val="59CBE8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6"/>
          <p:cNvSpPr/>
          <p:nvPr/>
        </p:nvSpPr>
        <p:spPr>
          <a:xfrm>
            <a:off x="640080" y="1947672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SSID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121408" y="1828800"/>
            <a:ext cx="1234440" cy="502920"/>
          </a:xfrm>
          <a:prstGeom prst="roundRect">
            <a:avLst>
              <a:gd name="adj" fmla="val 21818"/>
            </a:avLst>
          </a:prstGeom>
          <a:solidFill>
            <a:srgbClr val="103A61"/>
          </a:solidFill>
          <a:ln w="12700">
            <a:solidFill>
              <a:srgbClr val="59CBE8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0" name="Text 8"/>
          <p:cNvSpPr/>
          <p:nvPr/>
        </p:nvSpPr>
        <p:spPr>
          <a:xfrm>
            <a:off x="2121408" y="1947672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2,4/5 GHz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602736" y="1828800"/>
            <a:ext cx="1234440" cy="502920"/>
          </a:xfrm>
          <a:prstGeom prst="roundRect">
            <a:avLst>
              <a:gd name="adj" fmla="val 21818"/>
            </a:avLst>
          </a:prstGeom>
          <a:solidFill>
            <a:srgbClr val="103A61"/>
          </a:solidFill>
          <a:ln w="12700">
            <a:solidFill>
              <a:srgbClr val="59CBE8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Text 10"/>
          <p:cNvSpPr/>
          <p:nvPr/>
        </p:nvSpPr>
        <p:spPr>
          <a:xfrm>
            <a:off x="3602736" y="1947672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kanal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084064" y="1828800"/>
            <a:ext cx="1234440" cy="502920"/>
          </a:xfrm>
          <a:prstGeom prst="roundRect">
            <a:avLst>
              <a:gd name="adj" fmla="val 21818"/>
            </a:avLst>
          </a:prstGeom>
          <a:solidFill>
            <a:srgbClr val="103A61"/>
          </a:solidFill>
          <a:ln w="12700">
            <a:solidFill>
              <a:srgbClr val="59CBE8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4" name="Text 12"/>
          <p:cNvSpPr/>
          <p:nvPr/>
        </p:nvSpPr>
        <p:spPr>
          <a:xfrm>
            <a:off x="5084064" y="1947672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mesh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827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2746"/>
          </a:solidFill>
          <a:ln w="12700">
            <a:solidFill>
              <a:srgbClr val="082746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219456"/>
          </a:xfrm>
          <a:prstGeom prst="rect">
            <a:avLst/>
          </a:prstGeom>
          <a:solidFill>
            <a:srgbClr val="005B9A"/>
          </a:solidFill>
          <a:ln w="12700">
            <a:solidFill>
              <a:srgbClr val="005B9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" name="Text 2"/>
          <p:cNvSpPr/>
          <p:nvPr/>
        </p:nvSpPr>
        <p:spPr>
          <a:xfrm>
            <a:off x="411480" y="64282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BFD6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Wi-Fi 55 %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4114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Wi-Fi er radio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68680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 Point sender netværk ud som radiosignal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85800" y="1600200"/>
            <a:ext cx="2331720" cy="1280160"/>
          </a:xfrm>
          <a:prstGeom prst="roundRect">
            <a:avLst>
              <a:gd name="adj" fmla="val 8571"/>
            </a:avLst>
          </a:prstGeom>
          <a:solidFill>
            <a:srgbClr val="103A61"/>
          </a:solidFill>
          <a:ln w="12700">
            <a:solidFill>
              <a:srgbClr val="7EE3C3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Shape 6"/>
          <p:cNvSpPr/>
          <p:nvPr/>
        </p:nvSpPr>
        <p:spPr>
          <a:xfrm>
            <a:off x="685800" y="1600200"/>
            <a:ext cx="73152" cy="1280160"/>
          </a:xfrm>
          <a:prstGeom prst="rect">
            <a:avLst/>
          </a:prstGeom>
          <a:solidFill>
            <a:srgbClr val="7EE3C3"/>
          </a:solidFill>
          <a:ln w="12700">
            <a:solidFill>
              <a:srgbClr val="7EE3C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9" name="Text 7"/>
          <p:cNvSpPr/>
          <p:nvPr/>
        </p:nvSpPr>
        <p:spPr>
          <a:xfrm>
            <a:off x="886968" y="1746504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Router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86968" y="2103120"/>
            <a:ext cx="201168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Gateway + DHCP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forbinder LAN til internet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703320" y="1600200"/>
            <a:ext cx="2606040" cy="1280160"/>
          </a:xfrm>
          <a:prstGeom prst="roundRect">
            <a:avLst>
              <a:gd name="adj" fmla="val 8571"/>
            </a:avLst>
          </a:prstGeom>
          <a:solidFill>
            <a:srgbClr val="103A61"/>
          </a:solidFill>
          <a:ln w="12700">
            <a:solidFill>
              <a:srgbClr val="59CBE8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Shape 10"/>
          <p:cNvSpPr/>
          <p:nvPr/>
        </p:nvSpPr>
        <p:spPr>
          <a:xfrm>
            <a:off x="3703320" y="1600200"/>
            <a:ext cx="73152" cy="1280160"/>
          </a:xfrm>
          <a:prstGeom prst="rect">
            <a:avLst/>
          </a:prstGeom>
          <a:solidFill>
            <a:srgbClr val="59CBE8"/>
          </a:solidFill>
          <a:ln w="12700">
            <a:solidFill>
              <a:srgbClr val="59CBE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3" name="Text 11"/>
          <p:cNvSpPr/>
          <p:nvPr/>
        </p:nvSpPr>
        <p:spPr>
          <a:xfrm>
            <a:off x="3904488" y="1746504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Access Point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904488" y="2103120"/>
            <a:ext cx="228600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Laver Ethernet om til Wi-Fi-radio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995160" y="1600200"/>
            <a:ext cx="2743200" cy="1280160"/>
          </a:xfrm>
          <a:prstGeom prst="roundRect">
            <a:avLst>
              <a:gd name="adj" fmla="val 8571"/>
            </a:avLst>
          </a:prstGeom>
          <a:solidFill>
            <a:srgbClr val="103A61"/>
          </a:solidFill>
          <a:ln w="12700">
            <a:solidFill>
              <a:srgbClr val="F6C65B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6" name="Shape 14"/>
          <p:cNvSpPr/>
          <p:nvPr/>
        </p:nvSpPr>
        <p:spPr>
          <a:xfrm>
            <a:off x="6995160" y="1600200"/>
            <a:ext cx="73152" cy="128016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7" name="Text 15"/>
          <p:cNvSpPr/>
          <p:nvPr/>
        </p:nvSpPr>
        <p:spPr>
          <a:xfrm>
            <a:off x="7196328" y="1746504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Klienter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196328" y="2103120"/>
            <a:ext cx="242316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PC, mobil og IoT vælger et SSID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3063240" y="2240280"/>
            <a:ext cx="502920" cy="0"/>
          </a:xfrm>
          <a:prstGeom prst="line">
            <a:avLst/>
          </a:prstGeom>
          <a:noFill/>
          <a:ln w="25400">
            <a:solidFill>
              <a:srgbClr val="59CBE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20" name="Shape 18"/>
          <p:cNvSpPr/>
          <p:nvPr/>
        </p:nvSpPr>
        <p:spPr>
          <a:xfrm>
            <a:off x="6355080" y="2240280"/>
            <a:ext cx="502920" cy="0"/>
          </a:xfrm>
          <a:prstGeom prst="line">
            <a:avLst/>
          </a:prstGeom>
          <a:noFill/>
          <a:ln w="25400">
            <a:solidFill>
              <a:srgbClr val="59CBE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21" name="Shape 19"/>
          <p:cNvSpPr/>
          <p:nvPr/>
        </p:nvSpPr>
        <p:spPr>
          <a:xfrm>
            <a:off x="777240" y="3730752"/>
            <a:ext cx="118872" cy="118872"/>
          </a:xfrm>
          <a:prstGeom prst="ellipse">
            <a:avLst/>
          </a:prstGeom>
          <a:solidFill>
            <a:srgbClr val="59CBE8"/>
          </a:solidFill>
          <a:ln w="12700">
            <a:solidFill>
              <a:srgbClr val="59CBE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2" name="Text 20"/>
          <p:cNvSpPr/>
          <p:nvPr/>
        </p:nvSpPr>
        <p:spPr>
          <a:xfrm>
            <a:off x="1024128" y="3657600"/>
            <a:ext cx="43251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SSID = netværksnavn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777240" y="4169664"/>
            <a:ext cx="118872" cy="118872"/>
          </a:xfrm>
          <a:prstGeom prst="ellipse">
            <a:avLst/>
          </a:prstGeom>
          <a:solidFill>
            <a:srgbClr val="59CBE8"/>
          </a:solidFill>
          <a:ln w="12700">
            <a:solidFill>
              <a:srgbClr val="59CBE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4" name="Text 22"/>
          <p:cNvSpPr/>
          <p:nvPr/>
        </p:nvSpPr>
        <p:spPr>
          <a:xfrm>
            <a:off x="1024128" y="4096512"/>
            <a:ext cx="43251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Bånd = frekvensområde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777240" y="4608576"/>
            <a:ext cx="118872" cy="118872"/>
          </a:xfrm>
          <a:prstGeom prst="ellipse">
            <a:avLst/>
          </a:prstGeom>
          <a:solidFill>
            <a:srgbClr val="59CBE8"/>
          </a:solidFill>
          <a:ln w="12700">
            <a:solidFill>
              <a:srgbClr val="59CBE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6" name="Text 24"/>
          <p:cNvSpPr/>
          <p:nvPr/>
        </p:nvSpPr>
        <p:spPr>
          <a:xfrm>
            <a:off x="1024128" y="4535424"/>
            <a:ext cx="43251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Kanal = spor i radioen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777240" y="5047488"/>
            <a:ext cx="118872" cy="118872"/>
          </a:xfrm>
          <a:prstGeom prst="ellipse">
            <a:avLst/>
          </a:prstGeom>
          <a:solidFill>
            <a:srgbClr val="59CBE8"/>
          </a:solidFill>
          <a:ln w="12700">
            <a:solidFill>
              <a:srgbClr val="59CBE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8" name="Text 26"/>
          <p:cNvSpPr/>
          <p:nvPr/>
        </p:nvSpPr>
        <p:spPr>
          <a:xfrm>
            <a:off x="1024128" y="4974336"/>
            <a:ext cx="43251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WPA2/WPA3 = låsen på døren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6583680" y="3730752"/>
            <a:ext cx="118872" cy="118872"/>
          </a:xfrm>
          <a:prstGeom prst="ellipse">
            <a:avLst/>
          </a:prstGeom>
          <a:solidFill>
            <a:srgbClr val="F6C65B"/>
          </a:solidFill>
          <a:ln w="12700">
            <a:solidFill>
              <a:srgbClr val="F6C65B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0" name="Text 28"/>
          <p:cNvSpPr/>
          <p:nvPr/>
        </p:nvSpPr>
        <p:spPr>
          <a:xfrm>
            <a:off x="6830568" y="3657600"/>
            <a:ext cx="4142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Wi-Fi deler luft med naboer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6583680" y="4169664"/>
            <a:ext cx="118872" cy="118872"/>
          </a:xfrm>
          <a:prstGeom prst="ellipse">
            <a:avLst/>
          </a:prstGeom>
          <a:solidFill>
            <a:srgbClr val="F6C65B"/>
          </a:solidFill>
          <a:ln w="12700">
            <a:solidFill>
              <a:srgbClr val="F6C65B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2" name="Text 30"/>
          <p:cNvSpPr/>
          <p:nvPr/>
        </p:nvSpPr>
        <p:spPr>
          <a:xfrm>
            <a:off x="6830568" y="4096512"/>
            <a:ext cx="4142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metal, beton og afstand dæmper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6583680" y="4608576"/>
            <a:ext cx="118872" cy="118872"/>
          </a:xfrm>
          <a:prstGeom prst="ellipse">
            <a:avLst/>
          </a:prstGeom>
          <a:solidFill>
            <a:srgbClr val="F6C65B"/>
          </a:solidFill>
          <a:ln w="12700">
            <a:solidFill>
              <a:srgbClr val="F6C65B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4" name="Text 32"/>
          <p:cNvSpPr/>
          <p:nvPr/>
        </p:nvSpPr>
        <p:spPr>
          <a:xfrm>
            <a:off x="6830568" y="4535424"/>
            <a:ext cx="4142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kablet AP er mest stabilt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640080" y="5532120"/>
            <a:ext cx="10789920" cy="566928"/>
          </a:xfrm>
          <a:prstGeom prst="roundRect">
            <a:avLst>
              <a:gd name="adj" fmla="val 16129"/>
            </a:avLst>
          </a:prstGeom>
          <a:solidFill>
            <a:srgbClr val="061D33"/>
          </a:solidFill>
          <a:ln w="12700">
            <a:solidFill>
              <a:srgbClr val="F6C65B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6" name="Text 34"/>
          <p:cNvSpPr/>
          <p:nvPr/>
        </p:nvSpPr>
        <p:spPr>
          <a:xfrm>
            <a:off x="822960" y="5660136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F6C6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Tavlespørgsmål: Hvorfor kan Wi-Fi blive dårligt, selvom routeren virker?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827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2746"/>
          </a:solidFill>
          <a:ln w="12700">
            <a:solidFill>
              <a:srgbClr val="082746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219456"/>
          </a:xfrm>
          <a:prstGeom prst="rect">
            <a:avLst/>
          </a:prstGeom>
          <a:solidFill>
            <a:srgbClr val="005B9A"/>
          </a:solidFill>
          <a:ln w="12700">
            <a:solidFill>
              <a:srgbClr val="005B9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" name="Text 2"/>
          <p:cNvSpPr/>
          <p:nvPr/>
        </p:nvSpPr>
        <p:spPr>
          <a:xfrm>
            <a:off x="411480" y="64282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BFD6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Wi-Fi 55 %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4114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2,4 GHz og 5 GHz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68680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Vælg efter rækkevidde, hastighed og støj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417320"/>
            <a:ext cx="1371600" cy="402336"/>
          </a:xfrm>
          <a:prstGeom prst="rect">
            <a:avLst/>
          </a:prstGeom>
          <a:solidFill>
            <a:srgbClr val="005B9A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6"/>
          <p:cNvSpPr/>
          <p:nvPr/>
        </p:nvSpPr>
        <p:spPr>
          <a:xfrm>
            <a:off x="676656" y="1490472"/>
            <a:ext cx="12984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Bånd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011680" y="1417320"/>
            <a:ext cx="1920240" cy="402336"/>
          </a:xfrm>
          <a:prstGeom prst="rect">
            <a:avLst/>
          </a:prstGeom>
          <a:solidFill>
            <a:srgbClr val="005B9A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0" name="Text 8"/>
          <p:cNvSpPr/>
          <p:nvPr/>
        </p:nvSpPr>
        <p:spPr>
          <a:xfrm>
            <a:off x="2048256" y="1490472"/>
            <a:ext cx="1847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Rækkevidde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931920" y="1417320"/>
            <a:ext cx="1920240" cy="402336"/>
          </a:xfrm>
          <a:prstGeom prst="rect">
            <a:avLst/>
          </a:prstGeom>
          <a:solidFill>
            <a:srgbClr val="005B9A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Text 10"/>
          <p:cNvSpPr/>
          <p:nvPr/>
        </p:nvSpPr>
        <p:spPr>
          <a:xfrm>
            <a:off x="3968496" y="1490472"/>
            <a:ext cx="1847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Hastighed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852160" y="1417320"/>
            <a:ext cx="2286000" cy="402336"/>
          </a:xfrm>
          <a:prstGeom prst="rect">
            <a:avLst/>
          </a:prstGeom>
          <a:solidFill>
            <a:srgbClr val="005B9A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4" name="Text 12"/>
          <p:cNvSpPr/>
          <p:nvPr/>
        </p:nvSpPr>
        <p:spPr>
          <a:xfrm>
            <a:off x="5888736" y="1490472"/>
            <a:ext cx="22128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Typisk brug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1819656"/>
            <a:ext cx="1371600" cy="402336"/>
          </a:xfrm>
          <a:prstGeom prst="rect">
            <a:avLst/>
          </a:prstGeom>
          <a:solidFill>
            <a:srgbClr val="103A61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6" name="Text 14"/>
          <p:cNvSpPr/>
          <p:nvPr/>
        </p:nvSpPr>
        <p:spPr>
          <a:xfrm>
            <a:off x="676656" y="1892808"/>
            <a:ext cx="12984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2,4 GHz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011680" y="1819656"/>
            <a:ext cx="1920240" cy="402336"/>
          </a:xfrm>
          <a:prstGeom prst="rect">
            <a:avLst/>
          </a:prstGeom>
          <a:solidFill>
            <a:srgbClr val="103A61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8" name="Text 16"/>
          <p:cNvSpPr/>
          <p:nvPr/>
        </p:nvSpPr>
        <p:spPr>
          <a:xfrm>
            <a:off x="2048256" y="1892808"/>
            <a:ext cx="1847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længst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931920" y="1819656"/>
            <a:ext cx="1920240" cy="402336"/>
          </a:xfrm>
          <a:prstGeom prst="rect">
            <a:avLst/>
          </a:prstGeom>
          <a:solidFill>
            <a:srgbClr val="103A61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0" name="Text 18"/>
          <p:cNvSpPr/>
          <p:nvPr/>
        </p:nvSpPr>
        <p:spPr>
          <a:xfrm>
            <a:off x="3968496" y="1892808"/>
            <a:ext cx="1847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lavere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852160" y="1819656"/>
            <a:ext cx="2286000" cy="402336"/>
          </a:xfrm>
          <a:prstGeom prst="rect">
            <a:avLst/>
          </a:prstGeom>
          <a:solidFill>
            <a:srgbClr val="103A61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2" name="Text 20"/>
          <p:cNvSpPr/>
          <p:nvPr/>
        </p:nvSpPr>
        <p:spPr>
          <a:xfrm>
            <a:off x="5888736" y="1892808"/>
            <a:ext cx="22128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IoT og langt væk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40080" y="2221992"/>
            <a:ext cx="1371600" cy="402336"/>
          </a:xfrm>
          <a:prstGeom prst="rect">
            <a:avLst/>
          </a:prstGeom>
          <a:solidFill>
            <a:srgbClr val="061D33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4" name="Text 22"/>
          <p:cNvSpPr/>
          <p:nvPr/>
        </p:nvSpPr>
        <p:spPr>
          <a:xfrm>
            <a:off x="676656" y="2295144"/>
            <a:ext cx="12984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GHz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011680" y="2221992"/>
            <a:ext cx="1920240" cy="402336"/>
          </a:xfrm>
          <a:prstGeom prst="rect">
            <a:avLst/>
          </a:prstGeom>
          <a:solidFill>
            <a:srgbClr val="061D33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6" name="Text 24"/>
          <p:cNvSpPr/>
          <p:nvPr/>
        </p:nvSpPr>
        <p:spPr>
          <a:xfrm>
            <a:off x="2048256" y="2295144"/>
            <a:ext cx="1847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kortere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3931920" y="2221992"/>
            <a:ext cx="1920240" cy="402336"/>
          </a:xfrm>
          <a:prstGeom prst="rect">
            <a:avLst/>
          </a:prstGeom>
          <a:solidFill>
            <a:srgbClr val="061D33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8" name="Text 26"/>
          <p:cNvSpPr/>
          <p:nvPr/>
        </p:nvSpPr>
        <p:spPr>
          <a:xfrm>
            <a:off x="3968496" y="2295144"/>
            <a:ext cx="1847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højere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5852160" y="2221992"/>
            <a:ext cx="2286000" cy="402336"/>
          </a:xfrm>
          <a:prstGeom prst="rect">
            <a:avLst/>
          </a:prstGeom>
          <a:solidFill>
            <a:srgbClr val="061D33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0" name="Text 28"/>
          <p:cNvSpPr/>
          <p:nvPr/>
        </p:nvSpPr>
        <p:spPr>
          <a:xfrm>
            <a:off x="5888736" y="2295144"/>
            <a:ext cx="22128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PC, mobil, tæt på AP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40080" y="2624328"/>
            <a:ext cx="1371600" cy="402336"/>
          </a:xfrm>
          <a:prstGeom prst="rect">
            <a:avLst/>
          </a:prstGeom>
          <a:solidFill>
            <a:srgbClr val="103A61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2" name="Text 30"/>
          <p:cNvSpPr/>
          <p:nvPr/>
        </p:nvSpPr>
        <p:spPr>
          <a:xfrm>
            <a:off x="676656" y="2697480"/>
            <a:ext cx="12984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GHz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2011680" y="2624328"/>
            <a:ext cx="1920240" cy="402336"/>
          </a:xfrm>
          <a:prstGeom prst="rect">
            <a:avLst/>
          </a:prstGeom>
          <a:solidFill>
            <a:srgbClr val="103A61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4" name="Text 32"/>
          <p:cNvSpPr/>
          <p:nvPr/>
        </p:nvSpPr>
        <p:spPr>
          <a:xfrm>
            <a:off x="2048256" y="2697480"/>
            <a:ext cx="1847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kortest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3931920" y="2624328"/>
            <a:ext cx="1920240" cy="402336"/>
          </a:xfrm>
          <a:prstGeom prst="rect">
            <a:avLst/>
          </a:prstGeom>
          <a:solidFill>
            <a:srgbClr val="103A61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6" name="Text 34"/>
          <p:cNvSpPr/>
          <p:nvPr/>
        </p:nvSpPr>
        <p:spPr>
          <a:xfrm>
            <a:off x="3968496" y="2697480"/>
            <a:ext cx="1847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højest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5852160" y="2624328"/>
            <a:ext cx="2286000" cy="402336"/>
          </a:xfrm>
          <a:prstGeom prst="rect">
            <a:avLst/>
          </a:prstGeom>
          <a:solidFill>
            <a:srgbClr val="103A61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8" name="Text 36"/>
          <p:cNvSpPr/>
          <p:nvPr/>
        </p:nvSpPr>
        <p:spPr>
          <a:xfrm>
            <a:off x="5888736" y="2697480"/>
            <a:ext cx="22128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nyt udstyr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8686800" y="1417320"/>
            <a:ext cx="2651760" cy="2103120"/>
          </a:xfrm>
          <a:prstGeom prst="roundRect">
            <a:avLst>
              <a:gd name="adj" fmla="val 5217"/>
            </a:avLst>
          </a:prstGeom>
          <a:solidFill>
            <a:srgbClr val="103A61"/>
          </a:solidFill>
          <a:ln w="12700">
            <a:solidFill>
              <a:srgbClr val="7EE3C3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0" name="Shape 38"/>
          <p:cNvSpPr/>
          <p:nvPr/>
        </p:nvSpPr>
        <p:spPr>
          <a:xfrm>
            <a:off x="8686800" y="1417320"/>
            <a:ext cx="73152" cy="2103120"/>
          </a:xfrm>
          <a:prstGeom prst="rect">
            <a:avLst/>
          </a:prstGeom>
          <a:solidFill>
            <a:srgbClr val="7EE3C3"/>
          </a:solidFill>
          <a:ln w="12700">
            <a:solidFill>
              <a:srgbClr val="7EE3C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1" name="Text 39"/>
          <p:cNvSpPr/>
          <p:nvPr/>
        </p:nvSpPr>
        <p:spPr>
          <a:xfrm>
            <a:off x="8887968" y="1563624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Tommelfingerregel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8887968" y="1920240"/>
            <a:ext cx="2331720" cy="1481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2,4 GHz når langt. 5 GHz er ofte bedst tæt på AP. 6 GHz er hurtig, men kræver nyt udstyr.</a:t>
            </a:r>
            <a:endParaRPr lang="en-US" sz="1250" dirty="0"/>
          </a:p>
        </p:txBody>
      </p:sp>
      <p:sp>
        <p:nvSpPr>
          <p:cNvPr id="43" name="Shape 41"/>
          <p:cNvSpPr/>
          <p:nvPr/>
        </p:nvSpPr>
        <p:spPr>
          <a:xfrm>
            <a:off x="822960" y="4233672"/>
            <a:ext cx="118872" cy="118872"/>
          </a:xfrm>
          <a:prstGeom prst="ellipse">
            <a:avLst/>
          </a:prstGeom>
          <a:solidFill>
            <a:srgbClr val="59CBE8"/>
          </a:solidFill>
          <a:ln w="12700">
            <a:solidFill>
              <a:srgbClr val="59CBE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4" name="Text 42"/>
          <p:cNvSpPr/>
          <p:nvPr/>
        </p:nvSpPr>
        <p:spPr>
          <a:xfrm>
            <a:off x="1069848" y="4160520"/>
            <a:ext cx="8714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lavere frekvens går ofte bedre gennem vægge</a:t>
            </a:r>
            <a:endParaRPr lang="en-US" sz="1400" dirty="0"/>
          </a:p>
        </p:txBody>
      </p:sp>
      <p:sp>
        <p:nvSpPr>
          <p:cNvPr id="45" name="Shape 43"/>
          <p:cNvSpPr/>
          <p:nvPr/>
        </p:nvSpPr>
        <p:spPr>
          <a:xfrm>
            <a:off x="822960" y="4672584"/>
            <a:ext cx="118872" cy="118872"/>
          </a:xfrm>
          <a:prstGeom prst="ellipse">
            <a:avLst/>
          </a:prstGeom>
          <a:solidFill>
            <a:srgbClr val="59CBE8"/>
          </a:solidFill>
          <a:ln w="12700">
            <a:solidFill>
              <a:srgbClr val="59CBE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6" name="Text 44"/>
          <p:cNvSpPr/>
          <p:nvPr/>
        </p:nvSpPr>
        <p:spPr>
          <a:xfrm>
            <a:off x="1069848" y="4599432"/>
            <a:ext cx="8714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højere frekvens giver ofte højere hastighed tæt på AP</a:t>
            </a:r>
            <a:endParaRPr lang="en-US" sz="1400" dirty="0"/>
          </a:p>
        </p:txBody>
      </p:sp>
      <p:sp>
        <p:nvSpPr>
          <p:cNvPr id="47" name="Shape 45"/>
          <p:cNvSpPr/>
          <p:nvPr/>
        </p:nvSpPr>
        <p:spPr>
          <a:xfrm>
            <a:off x="822960" y="5111496"/>
            <a:ext cx="118872" cy="118872"/>
          </a:xfrm>
          <a:prstGeom prst="ellipse">
            <a:avLst/>
          </a:prstGeom>
          <a:solidFill>
            <a:srgbClr val="59CBE8"/>
          </a:solidFill>
          <a:ln w="12700">
            <a:solidFill>
              <a:srgbClr val="59CBE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8" name="Text 46"/>
          <p:cNvSpPr/>
          <p:nvPr/>
        </p:nvSpPr>
        <p:spPr>
          <a:xfrm>
            <a:off x="1069848" y="5038344"/>
            <a:ext cx="8714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mange net i luften giver støj</a:t>
            </a:r>
            <a:endParaRPr lang="en-US" sz="1400" dirty="0"/>
          </a:p>
        </p:txBody>
      </p:sp>
      <p:sp>
        <p:nvSpPr>
          <p:cNvPr id="49" name="Shape 47"/>
          <p:cNvSpPr/>
          <p:nvPr/>
        </p:nvSpPr>
        <p:spPr>
          <a:xfrm>
            <a:off x="640080" y="5532120"/>
            <a:ext cx="10789920" cy="566928"/>
          </a:xfrm>
          <a:prstGeom prst="roundRect">
            <a:avLst>
              <a:gd name="adj" fmla="val 16129"/>
            </a:avLst>
          </a:prstGeom>
          <a:solidFill>
            <a:srgbClr val="061D33"/>
          </a:solidFill>
          <a:ln w="12700">
            <a:solidFill>
              <a:srgbClr val="F6C65B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0" name="Text 48"/>
          <p:cNvSpPr/>
          <p:nvPr/>
        </p:nvSpPr>
        <p:spPr>
          <a:xfrm>
            <a:off x="822960" y="5660136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F6C6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Miniøvelse: Find på jeres PC/mobil om den er på 2,4 GHz eller 5 GHz.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827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2746"/>
          </a:solidFill>
          <a:ln w="12700">
            <a:solidFill>
              <a:srgbClr val="082746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219456"/>
          </a:xfrm>
          <a:prstGeom prst="rect">
            <a:avLst/>
          </a:prstGeom>
          <a:solidFill>
            <a:srgbClr val="005B9A"/>
          </a:solidFill>
          <a:ln w="12700">
            <a:solidFill>
              <a:srgbClr val="005B9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" name="Text 2"/>
          <p:cNvSpPr/>
          <p:nvPr/>
        </p:nvSpPr>
        <p:spPr>
          <a:xfrm>
            <a:off x="411480" y="64282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BFD6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Wi-Fi 55 %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4114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Kanaler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68680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Flere AP’er skal helst ikke råbe oven i hinanden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77240" y="1417320"/>
            <a:ext cx="2286000" cy="1143000"/>
          </a:xfrm>
          <a:prstGeom prst="roundRect">
            <a:avLst>
              <a:gd name="adj" fmla="val 9600"/>
            </a:avLst>
          </a:prstGeom>
          <a:solidFill>
            <a:srgbClr val="103A61"/>
          </a:solidFill>
          <a:ln w="12700">
            <a:solidFill>
              <a:srgbClr val="59CBE8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Shape 6"/>
          <p:cNvSpPr/>
          <p:nvPr/>
        </p:nvSpPr>
        <p:spPr>
          <a:xfrm>
            <a:off x="777240" y="1417320"/>
            <a:ext cx="73152" cy="1143000"/>
          </a:xfrm>
          <a:prstGeom prst="rect">
            <a:avLst/>
          </a:prstGeom>
          <a:solidFill>
            <a:srgbClr val="59CBE8"/>
          </a:solidFill>
          <a:ln w="12700">
            <a:solidFill>
              <a:srgbClr val="59CBE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9" name="Text 7"/>
          <p:cNvSpPr/>
          <p:nvPr/>
        </p:nvSpPr>
        <p:spPr>
          <a:xfrm>
            <a:off x="978408" y="1563624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 1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kanal 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78408" y="1920240"/>
            <a:ext cx="1965960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2,4 GHz: typisk brug 1, 6 og 11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566160" y="1417320"/>
            <a:ext cx="2286000" cy="1143000"/>
          </a:xfrm>
          <a:prstGeom prst="roundRect">
            <a:avLst>
              <a:gd name="adj" fmla="val 9600"/>
            </a:avLst>
          </a:prstGeom>
          <a:solidFill>
            <a:srgbClr val="103A61"/>
          </a:solidFill>
          <a:ln w="12700">
            <a:solidFill>
              <a:srgbClr val="7EE3C3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Shape 10"/>
          <p:cNvSpPr/>
          <p:nvPr/>
        </p:nvSpPr>
        <p:spPr>
          <a:xfrm>
            <a:off x="3566160" y="1417320"/>
            <a:ext cx="73152" cy="1143000"/>
          </a:xfrm>
          <a:prstGeom prst="rect">
            <a:avLst/>
          </a:prstGeom>
          <a:solidFill>
            <a:srgbClr val="7EE3C3"/>
          </a:solidFill>
          <a:ln w="12700">
            <a:solidFill>
              <a:srgbClr val="7EE3C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3" name="Text 11"/>
          <p:cNvSpPr/>
          <p:nvPr/>
        </p:nvSpPr>
        <p:spPr>
          <a:xfrm>
            <a:off x="3767328" y="1563624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 2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kanal 6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767328" y="1920240"/>
            <a:ext cx="1965960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2,4 GHz: typisk brug 1, 6 og 11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355080" y="1417320"/>
            <a:ext cx="2286000" cy="1143000"/>
          </a:xfrm>
          <a:prstGeom prst="roundRect">
            <a:avLst>
              <a:gd name="adj" fmla="val 9600"/>
            </a:avLst>
          </a:prstGeom>
          <a:solidFill>
            <a:srgbClr val="103A61"/>
          </a:solidFill>
          <a:ln w="12700">
            <a:solidFill>
              <a:srgbClr val="F6C65B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6" name="Shape 14"/>
          <p:cNvSpPr/>
          <p:nvPr/>
        </p:nvSpPr>
        <p:spPr>
          <a:xfrm>
            <a:off x="6355080" y="1417320"/>
            <a:ext cx="73152" cy="114300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7" name="Text 15"/>
          <p:cNvSpPr/>
          <p:nvPr/>
        </p:nvSpPr>
        <p:spPr>
          <a:xfrm>
            <a:off x="6556248" y="1563624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 3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kanal 11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556248" y="1920240"/>
            <a:ext cx="1965960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2,4 GHz: typisk brug 1, 6 og 11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914400" y="3273552"/>
            <a:ext cx="118872" cy="118872"/>
          </a:xfrm>
          <a:prstGeom prst="ellipse">
            <a:avLst/>
          </a:prstGeom>
          <a:solidFill>
            <a:srgbClr val="59CBE8"/>
          </a:solidFill>
          <a:ln w="12700">
            <a:solidFill>
              <a:srgbClr val="59CBE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0" name="Text 18"/>
          <p:cNvSpPr/>
          <p:nvPr/>
        </p:nvSpPr>
        <p:spPr>
          <a:xfrm>
            <a:off x="1161288" y="3200400"/>
            <a:ext cx="55138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samme eller tæt kanal kan give støj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914400" y="3712464"/>
            <a:ext cx="118872" cy="118872"/>
          </a:xfrm>
          <a:prstGeom prst="ellipse">
            <a:avLst/>
          </a:prstGeom>
          <a:solidFill>
            <a:srgbClr val="59CBE8"/>
          </a:solidFill>
          <a:ln w="12700">
            <a:solidFill>
              <a:srgbClr val="59CBE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2" name="Text 20"/>
          <p:cNvSpPr/>
          <p:nvPr/>
        </p:nvSpPr>
        <p:spPr>
          <a:xfrm>
            <a:off x="1161288" y="3639312"/>
            <a:ext cx="55138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auto-kanal er fint, men tjek ved problemer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914400" y="4151376"/>
            <a:ext cx="118872" cy="118872"/>
          </a:xfrm>
          <a:prstGeom prst="ellipse">
            <a:avLst/>
          </a:prstGeom>
          <a:solidFill>
            <a:srgbClr val="59CBE8"/>
          </a:solidFill>
          <a:ln w="12700">
            <a:solidFill>
              <a:srgbClr val="59CBE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4" name="Text 22"/>
          <p:cNvSpPr/>
          <p:nvPr/>
        </p:nvSpPr>
        <p:spPr>
          <a:xfrm>
            <a:off x="1161288" y="4078224"/>
            <a:ext cx="55138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placering kan betyde mere end dyrt udstyr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7498080" y="2971800"/>
            <a:ext cx="3291840" cy="1645920"/>
          </a:xfrm>
          <a:prstGeom prst="roundRect">
            <a:avLst>
              <a:gd name="adj" fmla="val 6667"/>
            </a:avLst>
          </a:prstGeom>
          <a:solidFill>
            <a:srgbClr val="103A61"/>
          </a:solidFill>
          <a:ln w="12700">
            <a:solidFill>
              <a:srgbClr val="F28C38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6" name="Shape 24"/>
          <p:cNvSpPr/>
          <p:nvPr/>
        </p:nvSpPr>
        <p:spPr>
          <a:xfrm>
            <a:off x="7498080" y="2971800"/>
            <a:ext cx="73152" cy="1645920"/>
          </a:xfrm>
          <a:prstGeom prst="rect">
            <a:avLst/>
          </a:prstGeom>
          <a:solidFill>
            <a:srgbClr val="F28C38"/>
          </a:solidFill>
          <a:ln w="12700">
            <a:solidFill>
              <a:srgbClr val="F28C3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7" name="Text 25"/>
          <p:cNvSpPr/>
          <p:nvPr/>
        </p:nvSpPr>
        <p:spPr>
          <a:xfrm>
            <a:off x="7699248" y="3118104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Når Wi-Fi hakker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699248" y="3474720"/>
            <a:ext cx="2971800" cy="10241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Mange nabo-net, for mange klienter, metal, beton eller AP i skab.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640080" y="5532120"/>
            <a:ext cx="10789920" cy="566928"/>
          </a:xfrm>
          <a:prstGeom prst="roundRect">
            <a:avLst>
              <a:gd name="adj" fmla="val 16129"/>
            </a:avLst>
          </a:prstGeom>
          <a:solidFill>
            <a:srgbClr val="061D33"/>
          </a:solidFill>
          <a:ln w="12700">
            <a:solidFill>
              <a:srgbClr val="F6C65B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0" name="Text 28"/>
          <p:cNvSpPr/>
          <p:nvPr/>
        </p:nvSpPr>
        <p:spPr>
          <a:xfrm>
            <a:off x="822960" y="5660136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F6C6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Tavleidé: Tegn tre AP’er i samme bygning og giv dem kanal 1, 6 og 11.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827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2746"/>
          </a:solidFill>
          <a:ln w="12700">
            <a:solidFill>
              <a:srgbClr val="082746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219456"/>
          </a:xfrm>
          <a:prstGeom prst="rect">
            <a:avLst/>
          </a:prstGeom>
          <a:solidFill>
            <a:srgbClr val="005B9A"/>
          </a:solidFill>
          <a:ln w="12700">
            <a:solidFill>
              <a:srgbClr val="005B9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" name="Text 2"/>
          <p:cNvSpPr/>
          <p:nvPr/>
        </p:nvSpPr>
        <p:spPr>
          <a:xfrm>
            <a:off x="411480" y="64282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BFD6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Wi-Fi 55 %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4114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Mesh, repeater og AP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68680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Samme mål, men ikke samme løsning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371600"/>
            <a:ext cx="2103120" cy="402336"/>
          </a:xfrm>
          <a:prstGeom prst="rect">
            <a:avLst/>
          </a:prstGeom>
          <a:solidFill>
            <a:srgbClr val="005B9A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6"/>
          <p:cNvSpPr/>
          <p:nvPr/>
        </p:nvSpPr>
        <p:spPr>
          <a:xfrm>
            <a:off x="676656" y="1444752"/>
            <a:ext cx="20299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Løsning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743200" y="1371600"/>
            <a:ext cx="3017520" cy="402336"/>
          </a:xfrm>
          <a:prstGeom prst="rect">
            <a:avLst/>
          </a:prstGeom>
          <a:solidFill>
            <a:srgbClr val="005B9A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0" name="Text 8"/>
          <p:cNvSpPr/>
          <p:nvPr/>
        </p:nvSpPr>
        <p:spPr>
          <a:xfrm>
            <a:off x="2779776" y="144475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Hvordan?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760720" y="1371600"/>
            <a:ext cx="2560320" cy="402336"/>
          </a:xfrm>
          <a:prstGeom prst="rect">
            <a:avLst/>
          </a:prstGeom>
          <a:solidFill>
            <a:srgbClr val="005B9A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Text 10"/>
          <p:cNvSpPr/>
          <p:nvPr/>
        </p:nvSpPr>
        <p:spPr>
          <a:xfrm>
            <a:off x="5797296" y="1444752"/>
            <a:ext cx="2487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Styrke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321040" y="1371600"/>
            <a:ext cx="2834640" cy="402336"/>
          </a:xfrm>
          <a:prstGeom prst="rect">
            <a:avLst/>
          </a:prstGeom>
          <a:solidFill>
            <a:srgbClr val="005B9A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4" name="Text 12"/>
          <p:cNvSpPr/>
          <p:nvPr/>
        </p:nvSpPr>
        <p:spPr>
          <a:xfrm>
            <a:off x="8357616" y="1444752"/>
            <a:ext cx="2761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Svaghed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0080" y="1773936"/>
            <a:ext cx="2103120" cy="402336"/>
          </a:xfrm>
          <a:prstGeom prst="rect">
            <a:avLst/>
          </a:prstGeom>
          <a:solidFill>
            <a:srgbClr val="103A61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6" name="Text 14"/>
          <p:cNvSpPr/>
          <p:nvPr/>
        </p:nvSpPr>
        <p:spPr>
          <a:xfrm>
            <a:off x="676656" y="1847088"/>
            <a:ext cx="20299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 med kabel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2743200" y="1773936"/>
            <a:ext cx="3017520" cy="402336"/>
          </a:xfrm>
          <a:prstGeom prst="rect">
            <a:avLst/>
          </a:prstGeom>
          <a:solidFill>
            <a:srgbClr val="103A61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8" name="Text 16"/>
          <p:cNvSpPr/>
          <p:nvPr/>
        </p:nvSpPr>
        <p:spPr>
          <a:xfrm>
            <a:off x="2779776" y="184708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kabel tilbage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760720" y="1773936"/>
            <a:ext cx="2560320" cy="402336"/>
          </a:xfrm>
          <a:prstGeom prst="rect">
            <a:avLst/>
          </a:prstGeom>
          <a:solidFill>
            <a:srgbClr val="103A61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0" name="Text 18"/>
          <p:cNvSpPr/>
          <p:nvPr/>
        </p:nvSpPr>
        <p:spPr>
          <a:xfrm>
            <a:off x="5797296" y="1847088"/>
            <a:ext cx="2487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stabilt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321040" y="1773936"/>
            <a:ext cx="2834640" cy="402336"/>
          </a:xfrm>
          <a:prstGeom prst="rect">
            <a:avLst/>
          </a:prstGeom>
          <a:solidFill>
            <a:srgbClr val="103A61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2" name="Text 20"/>
          <p:cNvSpPr/>
          <p:nvPr/>
        </p:nvSpPr>
        <p:spPr>
          <a:xfrm>
            <a:off x="8357616" y="1847088"/>
            <a:ext cx="2761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kræver kabel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40080" y="2176272"/>
            <a:ext cx="2103120" cy="402336"/>
          </a:xfrm>
          <a:prstGeom prst="rect">
            <a:avLst/>
          </a:prstGeom>
          <a:solidFill>
            <a:srgbClr val="061D33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4" name="Text 22"/>
          <p:cNvSpPr/>
          <p:nvPr/>
        </p:nvSpPr>
        <p:spPr>
          <a:xfrm>
            <a:off x="676656" y="2249424"/>
            <a:ext cx="20299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Repeater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2743200" y="2176272"/>
            <a:ext cx="3017520" cy="402336"/>
          </a:xfrm>
          <a:prstGeom prst="rect">
            <a:avLst/>
          </a:prstGeom>
          <a:solidFill>
            <a:srgbClr val="061D33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6" name="Text 24"/>
          <p:cNvSpPr/>
          <p:nvPr/>
        </p:nvSpPr>
        <p:spPr>
          <a:xfrm>
            <a:off x="2779776" y="224942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sender videre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5760720" y="2176272"/>
            <a:ext cx="2560320" cy="402336"/>
          </a:xfrm>
          <a:prstGeom prst="rect">
            <a:avLst/>
          </a:prstGeom>
          <a:solidFill>
            <a:srgbClr val="061D33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8" name="Text 26"/>
          <p:cNvSpPr/>
          <p:nvPr/>
        </p:nvSpPr>
        <p:spPr>
          <a:xfrm>
            <a:off x="5797296" y="2249424"/>
            <a:ext cx="2487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billigt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8321040" y="2176272"/>
            <a:ext cx="2834640" cy="402336"/>
          </a:xfrm>
          <a:prstGeom prst="rect">
            <a:avLst/>
          </a:prstGeom>
          <a:solidFill>
            <a:srgbClr val="061D33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0" name="Text 28"/>
          <p:cNvSpPr/>
          <p:nvPr/>
        </p:nvSpPr>
        <p:spPr>
          <a:xfrm>
            <a:off x="8357616" y="2249424"/>
            <a:ext cx="2761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kan tabe fart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640080" y="2578608"/>
            <a:ext cx="2103120" cy="402336"/>
          </a:xfrm>
          <a:prstGeom prst="rect">
            <a:avLst/>
          </a:prstGeom>
          <a:solidFill>
            <a:srgbClr val="103A61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2" name="Text 30"/>
          <p:cNvSpPr/>
          <p:nvPr/>
        </p:nvSpPr>
        <p:spPr>
          <a:xfrm>
            <a:off x="676656" y="2651760"/>
            <a:ext cx="20299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Mesh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2743200" y="2578608"/>
            <a:ext cx="3017520" cy="402336"/>
          </a:xfrm>
          <a:prstGeom prst="rect">
            <a:avLst/>
          </a:prstGeom>
          <a:solidFill>
            <a:srgbClr val="103A61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4" name="Text 32"/>
          <p:cNvSpPr/>
          <p:nvPr/>
        </p:nvSpPr>
        <p:spPr>
          <a:xfrm>
            <a:off x="2779776" y="265176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noder samarbejder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5760720" y="2578608"/>
            <a:ext cx="2560320" cy="402336"/>
          </a:xfrm>
          <a:prstGeom prst="rect">
            <a:avLst/>
          </a:prstGeom>
          <a:solidFill>
            <a:srgbClr val="103A61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6" name="Text 34"/>
          <p:cNvSpPr/>
          <p:nvPr/>
        </p:nvSpPr>
        <p:spPr>
          <a:xfrm>
            <a:off x="5797296" y="2651760"/>
            <a:ext cx="2487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nemt</a:t>
            </a:r>
            <a:endParaRPr lang="en-US" sz="1150" dirty="0"/>
          </a:p>
        </p:txBody>
      </p:sp>
      <p:sp>
        <p:nvSpPr>
          <p:cNvPr id="37" name="Shape 35"/>
          <p:cNvSpPr/>
          <p:nvPr/>
        </p:nvSpPr>
        <p:spPr>
          <a:xfrm>
            <a:off x="8321040" y="2578608"/>
            <a:ext cx="2834640" cy="402336"/>
          </a:xfrm>
          <a:prstGeom prst="rect">
            <a:avLst/>
          </a:prstGeom>
          <a:solidFill>
            <a:srgbClr val="103A61"/>
          </a:solidFill>
          <a:ln w="8890">
            <a:solidFill>
              <a:srgbClr val="4D82B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8" name="Text 36"/>
          <p:cNvSpPr/>
          <p:nvPr/>
        </p:nvSpPr>
        <p:spPr>
          <a:xfrm>
            <a:off x="8357616" y="2651760"/>
            <a:ext cx="2761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bedst med kabel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914400" y="4050792"/>
            <a:ext cx="118872" cy="118872"/>
          </a:xfrm>
          <a:prstGeom prst="ellipse">
            <a:avLst/>
          </a:prstGeom>
          <a:solidFill>
            <a:srgbClr val="7EE3C3"/>
          </a:solidFill>
          <a:ln w="12700">
            <a:solidFill>
              <a:srgbClr val="7EE3C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0" name="Text 38"/>
          <p:cNvSpPr/>
          <p:nvPr/>
        </p:nvSpPr>
        <p:spPr>
          <a:xfrm>
            <a:off x="1161288" y="3977640"/>
            <a:ext cx="93543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med placering og kabel</a:t>
            </a:r>
            <a:endParaRPr lang="en-US" sz="1500" dirty="0"/>
          </a:p>
        </p:txBody>
      </p:sp>
      <p:sp>
        <p:nvSpPr>
          <p:cNvPr id="41" name="Shape 39"/>
          <p:cNvSpPr/>
          <p:nvPr/>
        </p:nvSpPr>
        <p:spPr>
          <a:xfrm>
            <a:off x="914400" y="4489704"/>
            <a:ext cx="118872" cy="118872"/>
          </a:xfrm>
          <a:prstGeom prst="ellipse">
            <a:avLst/>
          </a:prstGeom>
          <a:solidFill>
            <a:srgbClr val="7EE3C3"/>
          </a:solidFill>
          <a:ln w="12700">
            <a:solidFill>
              <a:srgbClr val="7EE3C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2" name="Text 40"/>
          <p:cNvSpPr/>
          <p:nvPr/>
        </p:nvSpPr>
        <p:spPr>
          <a:xfrm>
            <a:off x="1161288" y="4416552"/>
            <a:ext cx="93543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mesh er smart, men radio kan ikke trylle gennem beton</a:t>
            </a:r>
            <a:endParaRPr lang="en-US" sz="1500" dirty="0"/>
          </a:p>
        </p:txBody>
      </p:sp>
      <p:sp>
        <p:nvSpPr>
          <p:cNvPr id="43" name="Shape 41"/>
          <p:cNvSpPr/>
          <p:nvPr/>
        </p:nvSpPr>
        <p:spPr>
          <a:xfrm>
            <a:off x="914400" y="4928616"/>
            <a:ext cx="118872" cy="118872"/>
          </a:xfrm>
          <a:prstGeom prst="ellipse">
            <a:avLst/>
          </a:prstGeom>
          <a:solidFill>
            <a:srgbClr val="7EE3C3"/>
          </a:solidFill>
          <a:ln w="12700">
            <a:solidFill>
              <a:srgbClr val="7EE3C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4" name="Text 42"/>
          <p:cNvSpPr/>
          <p:nvPr/>
        </p:nvSpPr>
        <p:spPr>
          <a:xfrm>
            <a:off x="1161288" y="4855464"/>
            <a:ext cx="93543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kablet backhaul er den rolige løsning</a:t>
            </a:r>
            <a:endParaRPr lang="en-US" sz="1500" dirty="0"/>
          </a:p>
        </p:txBody>
      </p:sp>
      <p:sp>
        <p:nvSpPr>
          <p:cNvPr id="45" name="Shape 43"/>
          <p:cNvSpPr/>
          <p:nvPr/>
        </p:nvSpPr>
        <p:spPr>
          <a:xfrm>
            <a:off x="640080" y="5532120"/>
            <a:ext cx="10789920" cy="566928"/>
          </a:xfrm>
          <a:prstGeom prst="roundRect">
            <a:avLst>
              <a:gd name="adj" fmla="val 16129"/>
            </a:avLst>
          </a:prstGeom>
          <a:solidFill>
            <a:srgbClr val="061D33"/>
          </a:solidFill>
          <a:ln w="12700">
            <a:solidFill>
              <a:srgbClr val="F6C65B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6" name="Text 44"/>
          <p:cNvSpPr/>
          <p:nvPr/>
        </p:nvSpPr>
        <p:spPr>
          <a:xfrm>
            <a:off x="822960" y="5660136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F6C6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Spørgsmål: Hvor ville du placere AP’et i en lille bolig?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827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2746"/>
          </a:solidFill>
          <a:ln w="12700">
            <a:solidFill>
              <a:srgbClr val="082746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219456"/>
          </a:xfrm>
          <a:prstGeom prst="rect">
            <a:avLst/>
          </a:prstGeom>
          <a:solidFill>
            <a:srgbClr val="005B9A"/>
          </a:solidFill>
          <a:ln w="12700">
            <a:solidFill>
              <a:srgbClr val="005B9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" name="Text 2"/>
          <p:cNvSpPr/>
          <p:nvPr/>
        </p:nvSpPr>
        <p:spPr>
          <a:xfrm>
            <a:off x="411480" y="64282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BFD6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Wi-Fi 55 %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4114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Wi-Fi mini-tjekliste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68680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Brug den ved et lille trådløst netværk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31520" y="1417320"/>
            <a:ext cx="3108960" cy="1828800"/>
          </a:xfrm>
          <a:prstGeom prst="roundRect">
            <a:avLst>
              <a:gd name="adj" fmla="val 6000"/>
            </a:avLst>
          </a:prstGeom>
          <a:solidFill>
            <a:srgbClr val="103A61"/>
          </a:solidFill>
          <a:ln w="12700">
            <a:solidFill>
              <a:srgbClr val="59CBE8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Shape 6"/>
          <p:cNvSpPr/>
          <p:nvPr/>
        </p:nvSpPr>
        <p:spPr>
          <a:xfrm>
            <a:off x="731520" y="1417320"/>
            <a:ext cx="73152" cy="1828800"/>
          </a:xfrm>
          <a:prstGeom prst="rect">
            <a:avLst/>
          </a:prstGeom>
          <a:solidFill>
            <a:srgbClr val="59CBE8"/>
          </a:solidFill>
          <a:ln w="12700">
            <a:solidFill>
              <a:srgbClr val="59CBE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9" name="Text 7"/>
          <p:cNvSpPr/>
          <p:nvPr/>
        </p:nvSpPr>
        <p:spPr>
          <a:xfrm>
            <a:off x="932688" y="1563624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Behov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1920240"/>
            <a:ext cx="2788920" cy="12070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Hvor skal der være dækning?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Hvor mange klienter?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Skal der være gæstenet?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434840" y="1417320"/>
            <a:ext cx="3108960" cy="1828800"/>
          </a:xfrm>
          <a:prstGeom prst="roundRect">
            <a:avLst>
              <a:gd name="adj" fmla="val 6000"/>
            </a:avLst>
          </a:prstGeom>
          <a:solidFill>
            <a:srgbClr val="103A61"/>
          </a:solidFill>
          <a:ln w="12700">
            <a:solidFill>
              <a:srgbClr val="7EE3C3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Shape 10"/>
          <p:cNvSpPr/>
          <p:nvPr/>
        </p:nvSpPr>
        <p:spPr>
          <a:xfrm>
            <a:off x="4434840" y="1417320"/>
            <a:ext cx="73152" cy="1828800"/>
          </a:xfrm>
          <a:prstGeom prst="rect">
            <a:avLst/>
          </a:prstGeom>
          <a:solidFill>
            <a:srgbClr val="7EE3C3"/>
          </a:solidFill>
          <a:ln w="12700">
            <a:solidFill>
              <a:srgbClr val="7EE3C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3" name="Text 11"/>
          <p:cNvSpPr/>
          <p:nvPr/>
        </p:nvSpPr>
        <p:spPr>
          <a:xfrm>
            <a:off x="4636008" y="1563624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Placering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636008" y="1920240"/>
            <a:ext cx="2788920" cy="12070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Midt i området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Ikke i metalskab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Højt og frit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Kabel frem til AP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138160" y="1417320"/>
            <a:ext cx="3108960" cy="1828800"/>
          </a:xfrm>
          <a:prstGeom prst="roundRect">
            <a:avLst>
              <a:gd name="adj" fmla="val 6000"/>
            </a:avLst>
          </a:prstGeom>
          <a:solidFill>
            <a:srgbClr val="103A61"/>
          </a:solidFill>
          <a:ln w="12700">
            <a:solidFill>
              <a:srgbClr val="F6C65B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6" name="Shape 14"/>
          <p:cNvSpPr/>
          <p:nvPr/>
        </p:nvSpPr>
        <p:spPr>
          <a:xfrm>
            <a:off x="8138160" y="1417320"/>
            <a:ext cx="73152" cy="182880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7" name="Text 15"/>
          <p:cNvSpPr/>
          <p:nvPr/>
        </p:nvSpPr>
        <p:spPr>
          <a:xfrm>
            <a:off x="8339328" y="1563624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Indstilling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339328" y="1920240"/>
            <a:ext cx="2788920" cy="12070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SSID der giver mening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WPA2/WPA3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Kanal/frekvens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DDE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Adskil gæst og privat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822960" y="4800600"/>
            <a:ext cx="10332720" cy="566928"/>
          </a:xfrm>
          <a:prstGeom prst="roundRect">
            <a:avLst>
              <a:gd name="adj" fmla="val 16129"/>
            </a:avLst>
          </a:prstGeom>
          <a:solidFill>
            <a:srgbClr val="061D33"/>
          </a:solidFill>
          <a:ln w="12700">
            <a:solidFill>
              <a:srgbClr val="F6C65B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0" name="Text 18"/>
          <p:cNvSpPr/>
          <p:nvPr/>
        </p:nvSpPr>
        <p:spPr>
          <a:xfrm>
            <a:off x="1005840" y="4928616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F6C6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55 %-spørgsmål: Hvorfor kan nettet være langsomt, selvom signalstyrken ser høj ud?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492</Words>
  <Application>Microsoft Office PowerPoint</Application>
  <PresentationFormat>Widescreen</PresentationFormat>
  <Paragraphs>115</Paragraphs>
  <Slides>6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EUC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H1 Kommunikationsnetværk</dc:subject>
  <dc:creator>OpenAI</dc:creator>
  <cp:lastModifiedBy>Ivan Dan Kastrup Flændsdal</cp:lastModifiedBy>
  <cp:revision>1</cp:revision>
  <dcterms:created xsi:type="dcterms:W3CDTF">2026-09-07T15:24:11Z</dcterms:created>
  <dcterms:modified xsi:type="dcterms:W3CDTF">2026-09-07T15:28:00Z</dcterms:modified>
</cp:coreProperties>
</file>