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68069"/>
  </p:normalViewPr>
  <p:slideViewPr>
    <p:cSldViewPr snapToGrid="0" snapToObjects="1">
      <p:cViewPr varScale="1">
        <p:scale>
          <a:sx n="73" d="100"/>
          <a:sy n="73" d="100"/>
        </p:scale>
        <p:origin x="145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D109E2-C2DC-4D45-9BD4-7A5EAC486F7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28900009-326E-42DD-BBB8-6CE6DBC97C96}">
      <dgm:prSet/>
      <dgm:spPr/>
      <dgm:t>
        <a:bodyPr/>
        <a:lstStyle/>
        <a:p>
          <a:r>
            <a:rPr lang="en-US"/>
            <a:t>Visuelt eftersyn før idriftsættelse</a:t>
          </a:r>
        </a:p>
      </dgm:t>
    </dgm:pt>
    <dgm:pt modelId="{09782D5B-6F5C-4EB8-9E98-49EFF64FA520}" type="parTrans" cxnId="{CFC50AED-EF2C-4E46-AC71-AA7B766794F1}">
      <dgm:prSet/>
      <dgm:spPr/>
      <dgm:t>
        <a:bodyPr/>
        <a:lstStyle/>
        <a:p>
          <a:endParaRPr lang="en-US"/>
        </a:p>
      </dgm:t>
    </dgm:pt>
    <dgm:pt modelId="{63DD79BC-5589-4EE7-A503-6164CB302E92}" type="sibTrans" cxnId="{CFC50AED-EF2C-4E46-AC71-AA7B766794F1}">
      <dgm:prSet/>
      <dgm:spPr/>
      <dgm:t>
        <a:bodyPr/>
        <a:lstStyle/>
        <a:p>
          <a:endParaRPr lang="en-US"/>
        </a:p>
      </dgm:t>
    </dgm:pt>
    <dgm:pt modelId="{B9279831-7A62-4403-B8E1-1D3B4C6BAEC8}">
      <dgm:prSet/>
      <dgm:spPr/>
      <dgm:t>
        <a:bodyPr/>
        <a:lstStyle/>
        <a:p>
          <a:r>
            <a:rPr lang="en-US"/>
            <a:t>Verifikation jf. 60364 og §75</a:t>
          </a:r>
        </a:p>
      </dgm:t>
    </dgm:pt>
    <dgm:pt modelId="{8CC00014-55FD-4D53-BC74-4AD3D13B0181}" type="parTrans" cxnId="{CB76F7E3-784B-4E72-A0C1-F16638CD816D}">
      <dgm:prSet/>
      <dgm:spPr/>
      <dgm:t>
        <a:bodyPr/>
        <a:lstStyle/>
        <a:p>
          <a:endParaRPr lang="en-US"/>
        </a:p>
      </dgm:t>
    </dgm:pt>
    <dgm:pt modelId="{398CE064-28F1-4233-A8D0-2D9351C3C0E3}" type="sibTrans" cxnId="{CB76F7E3-784B-4E72-A0C1-F16638CD816D}">
      <dgm:prSet/>
      <dgm:spPr/>
      <dgm:t>
        <a:bodyPr/>
        <a:lstStyle/>
        <a:p>
          <a:endParaRPr lang="en-US"/>
        </a:p>
      </dgm:t>
    </dgm:pt>
    <dgm:pt modelId="{9061E359-DD01-44F9-B983-64D1D712E1D7}">
      <dgm:prSet/>
      <dgm:spPr/>
      <dgm:t>
        <a:bodyPr/>
        <a:lstStyle/>
        <a:p>
          <a:r>
            <a:rPr lang="en-US"/>
            <a:t>Måling før sammenkobling</a:t>
          </a:r>
        </a:p>
      </dgm:t>
    </dgm:pt>
    <dgm:pt modelId="{268EBB13-BFAE-4E58-BF80-C3F55C05F74E}" type="parTrans" cxnId="{99A5D978-D1CA-4412-8EDD-3CA67DCBD49A}">
      <dgm:prSet/>
      <dgm:spPr/>
      <dgm:t>
        <a:bodyPr/>
        <a:lstStyle/>
        <a:p>
          <a:endParaRPr lang="en-US"/>
        </a:p>
      </dgm:t>
    </dgm:pt>
    <dgm:pt modelId="{F1ADCDAC-C13B-4C96-8582-09CE7C10FD9E}" type="sibTrans" cxnId="{99A5D978-D1CA-4412-8EDD-3CA67DCBD49A}">
      <dgm:prSet/>
      <dgm:spPr/>
      <dgm:t>
        <a:bodyPr/>
        <a:lstStyle/>
        <a:p>
          <a:endParaRPr lang="en-US"/>
        </a:p>
      </dgm:t>
    </dgm:pt>
    <dgm:pt modelId="{212F447B-BE2F-4FD5-A46A-C079A99A9D38}">
      <dgm:prSet/>
      <dgm:spPr/>
      <dgm:t>
        <a:bodyPr/>
        <a:lstStyle/>
        <a:p>
          <a:r>
            <a:rPr lang="en-US"/>
            <a:t>Sikre korrekt spænding</a:t>
          </a:r>
        </a:p>
      </dgm:t>
    </dgm:pt>
    <dgm:pt modelId="{B507598A-03D7-44D9-9351-3F2C9AC25F4E}" type="parTrans" cxnId="{57958B54-3022-4167-A177-C0EE39ADC741}">
      <dgm:prSet/>
      <dgm:spPr/>
      <dgm:t>
        <a:bodyPr/>
        <a:lstStyle/>
        <a:p>
          <a:endParaRPr lang="en-US"/>
        </a:p>
      </dgm:t>
    </dgm:pt>
    <dgm:pt modelId="{DCA95E92-FBEE-44DB-A8F2-A5C54C47EB43}" type="sibTrans" cxnId="{57958B54-3022-4167-A177-C0EE39ADC741}">
      <dgm:prSet/>
      <dgm:spPr/>
      <dgm:t>
        <a:bodyPr/>
        <a:lstStyle/>
        <a:p>
          <a:endParaRPr lang="en-US"/>
        </a:p>
      </dgm:t>
    </dgm:pt>
    <dgm:pt modelId="{DCA57DCF-E5E1-48ED-ACA8-30329D4AD0D3}" type="pres">
      <dgm:prSet presAssocID="{5DD109E2-C2DC-4D45-9BD4-7A5EAC486F79}" presName="root" presStyleCnt="0">
        <dgm:presLayoutVars>
          <dgm:dir/>
          <dgm:resizeHandles val="exact"/>
        </dgm:presLayoutVars>
      </dgm:prSet>
      <dgm:spPr/>
    </dgm:pt>
    <dgm:pt modelId="{571CEFB1-704F-41E1-812E-D752CC55F53B}" type="pres">
      <dgm:prSet presAssocID="{28900009-326E-42DD-BBB8-6CE6DBC97C96}" presName="compNode" presStyleCnt="0"/>
      <dgm:spPr/>
    </dgm:pt>
    <dgm:pt modelId="{DF83DF7C-7F25-4074-9788-ED289C7B391B}" type="pres">
      <dgm:prSet presAssocID="{28900009-326E-42DD-BBB8-6CE6DBC97C9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Øje"/>
        </a:ext>
      </dgm:extLst>
    </dgm:pt>
    <dgm:pt modelId="{CBFCD29F-8ED2-4376-8CB9-CE6C8C395682}" type="pres">
      <dgm:prSet presAssocID="{28900009-326E-42DD-BBB8-6CE6DBC97C96}" presName="spaceRect" presStyleCnt="0"/>
      <dgm:spPr/>
    </dgm:pt>
    <dgm:pt modelId="{83B10C1C-E535-4630-ADEE-C5AA9814BD5C}" type="pres">
      <dgm:prSet presAssocID="{28900009-326E-42DD-BBB8-6CE6DBC97C96}" presName="textRect" presStyleLbl="revTx" presStyleIdx="0" presStyleCnt="4">
        <dgm:presLayoutVars>
          <dgm:chMax val="1"/>
          <dgm:chPref val="1"/>
        </dgm:presLayoutVars>
      </dgm:prSet>
      <dgm:spPr/>
    </dgm:pt>
    <dgm:pt modelId="{202B283B-2EF6-4E8A-A9CA-0D9472E7370C}" type="pres">
      <dgm:prSet presAssocID="{63DD79BC-5589-4EE7-A503-6164CB302E92}" presName="sibTrans" presStyleCnt="0"/>
      <dgm:spPr/>
    </dgm:pt>
    <dgm:pt modelId="{0274F4CD-4003-4670-B6E6-869B158D7831}" type="pres">
      <dgm:prSet presAssocID="{B9279831-7A62-4403-B8E1-1D3B4C6BAEC8}" presName="compNode" presStyleCnt="0"/>
      <dgm:spPr/>
    </dgm:pt>
    <dgm:pt modelId="{DAA703DA-36E9-4683-B188-29F1F4534CA2}" type="pres">
      <dgm:prSet presAssocID="{B9279831-7A62-4403-B8E1-1D3B4C6BAEC8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regkode"/>
        </a:ext>
      </dgm:extLst>
    </dgm:pt>
    <dgm:pt modelId="{49F7BE22-24EC-4CCA-AF51-54389F2FA630}" type="pres">
      <dgm:prSet presAssocID="{B9279831-7A62-4403-B8E1-1D3B4C6BAEC8}" presName="spaceRect" presStyleCnt="0"/>
      <dgm:spPr/>
    </dgm:pt>
    <dgm:pt modelId="{49932FA1-D7D9-4449-8ACA-34DE49C7D8D1}" type="pres">
      <dgm:prSet presAssocID="{B9279831-7A62-4403-B8E1-1D3B4C6BAEC8}" presName="textRect" presStyleLbl="revTx" presStyleIdx="1" presStyleCnt="4">
        <dgm:presLayoutVars>
          <dgm:chMax val="1"/>
          <dgm:chPref val="1"/>
        </dgm:presLayoutVars>
      </dgm:prSet>
      <dgm:spPr/>
    </dgm:pt>
    <dgm:pt modelId="{0FF9B8D7-2DEC-48CC-938E-2F36776D331C}" type="pres">
      <dgm:prSet presAssocID="{398CE064-28F1-4233-A8D0-2D9351C3C0E3}" presName="sibTrans" presStyleCnt="0"/>
      <dgm:spPr/>
    </dgm:pt>
    <dgm:pt modelId="{01CA2398-FC08-4CC5-AC55-64A9AD57054C}" type="pres">
      <dgm:prSet presAssocID="{9061E359-DD01-44F9-B983-64D1D712E1D7}" presName="compNode" presStyleCnt="0"/>
      <dgm:spPr/>
    </dgm:pt>
    <dgm:pt modelId="{43DF7507-7355-4347-8FF8-930918B86C7C}" type="pres">
      <dgm:prSet presAssocID="{9061E359-DD01-44F9-B983-64D1D712E1D7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fkrydsning"/>
        </a:ext>
      </dgm:extLst>
    </dgm:pt>
    <dgm:pt modelId="{ADDA2BEA-F180-4107-80A0-336127F1DA81}" type="pres">
      <dgm:prSet presAssocID="{9061E359-DD01-44F9-B983-64D1D712E1D7}" presName="spaceRect" presStyleCnt="0"/>
      <dgm:spPr/>
    </dgm:pt>
    <dgm:pt modelId="{5B5A705E-C53D-4FD4-B23F-0CB79EAE4FD2}" type="pres">
      <dgm:prSet presAssocID="{9061E359-DD01-44F9-B983-64D1D712E1D7}" presName="textRect" presStyleLbl="revTx" presStyleIdx="2" presStyleCnt="4">
        <dgm:presLayoutVars>
          <dgm:chMax val="1"/>
          <dgm:chPref val="1"/>
        </dgm:presLayoutVars>
      </dgm:prSet>
      <dgm:spPr/>
    </dgm:pt>
    <dgm:pt modelId="{6C061643-0D6A-4768-B4FA-F610960E1F9A}" type="pres">
      <dgm:prSet presAssocID="{F1ADCDAC-C13B-4C96-8582-09CE7C10FD9E}" presName="sibTrans" presStyleCnt="0"/>
      <dgm:spPr/>
    </dgm:pt>
    <dgm:pt modelId="{6D3F2CD8-8D84-4C7F-9DE5-7AC556361B6E}" type="pres">
      <dgm:prSet presAssocID="{212F447B-BE2F-4FD5-A46A-C079A99A9D38}" presName="compNode" presStyleCnt="0"/>
      <dgm:spPr/>
    </dgm:pt>
    <dgm:pt modelId="{33C69B02-E38F-44E7-9E86-8A7518D79E0A}" type="pres">
      <dgm:prSet presAssocID="{212F447B-BE2F-4FD5-A46A-C079A99A9D38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AAC84AB6-A1A1-408A-94EF-D8663AEED982}" type="pres">
      <dgm:prSet presAssocID="{212F447B-BE2F-4FD5-A46A-C079A99A9D38}" presName="spaceRect" presStyleCnt="0"/>
      <dgm:spPr/>
    </dgm:pt>
    <dgm:pt modelId="{6DE42F3E-C2ED-4C20-8DF0-8E1D325FD31B}" type="pres">
      <dgm:prSet presAssocID="{212F447B-BE2F-4FD5-A46A-C079A99A9D38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CD7773B-62B1-4993-B88F-6102E5BF4D08}" type="presOf" srcId="{5DD109E2-C2DC-4D45-9BD4-7A5EAC486F79}" destId="{DCA57DCF-E5E1-48ED-ACA8-30329D4AD0D3}" srcOrd="0" destOrd="0" presId="urn:microsoft.com/office/officeart/2018/2/layout/IconLabelList"/>
    <dgm:cxn modelId="{57958B54-3022-4167-A177-C0EE39ADC741}" srcId="{5DD109E2-C2DC-4D45-9BD4-7A5EAC486F79}" destId="{212F447B-BE2F-4FD5-A46A-C079A99A9D38}" srcOrd="3" destOrd="0" parTransId="{B507598A-03D7-44D9-9351-3F2C9AC25F4E}" sibTransId="{DCA95E92-FBEE-44DB-A8F2-A5C54C47EB43}"/>
    <dgm:cxn modelId="{D6229B62-8542-4BE6-8602-38A54E9F9982}" type="presOf" srcId="{B9279831-7A62-4403-B8E1-1D3B4C6BAEC8}" destId="{49932FA1-D7D9-4449-8ACA-34DE49C7D8D1}" srcOrd="0" destOrd="0" presId="urn:microsoft.com/office/officeart/2018/2/layout/IconLabelList"/>
    <dgm:cxn modelId="{8457F267-E503-431C-965A-9C92F895CBAC}" type="presOf" srcId="{9061E359-DD01-44F9-B983-64D1D712E1D7}" destId="{5B5A705E-C53D-4FD4-B23F-0CB79EAE4FD2}" srcOrd="0" destOrd="0" presId="urn:microsoft.com/office/officeart/2018/2/layout/IconLabelList"/>
    <dgm:cxn modelId="{99A5D978-D1CA-4412-8EDD-3CA67DCBD49A}" srcId="{5DD109E2-C2DC-4D45-9BD4-7A5EAC486F79}" destId="{9061E359-DD01-44F9-B983-64D1D712E1D7}" srcOrd="2" destOrd="0" parTransId="{268EBB13-BFAE-4E58-BF80-C3F55C05F74E}" sibTransId="{F1ADCDAC-C13B-4C96-8582-09CE7C10FD9E}"/>
    <dgm:cxn modelId="{529A7E98-860D-4285-8478-6F694EC609A3}" type="presOf" srcId="{212F447B-BE2F-4FD5-A46A-C079A99A9D38}" destId="{6DE42F3E-C2ED-4C20-8DF0-8E1D325FD31B}" srcOrd="0" destOrd="0" presId="urn:microsoft.com/office/officeart/2018/2/layout/IconLabelList"/>
    <dgm:cxn modelId="{514B62AD-D791-46F9-8394-2B7EA283B791}" type="presOf" srcId="{28900009-326E-42DD-BBB8-6CE6DBC97C96}" destId="{83B10C1C-E535-4630-ADEE-C5AA9814BD5C}" srcOrd="0" destOrd="0" presId="urn:microsoft.com/office/officeart/2018/2/layout/IconLabelList"/>
    <dgm:cxn modelId="{CB76F7E3-784B-4E72-A0C1-F16638CD816D}" srcId="{5DD109E2-C2DC-4D45-9BD4-7A5EAC486F79}" destId="{B9279831-7A62-4403-B8E1-1D3B4C6BAEC8}" srcOrd="1" destOrd="0" parTransId="{8CC00014-55FD-4D53-BC74-4AD3D13B0181}" sibTransId="{398CE064-28F1-4233-A8D0-2D9351C3C0E3}"/>
    <dgm:cxn modelId="{CFC50AED-EF2C-4E46-AC71-AA7B766794F1}" srcId="{5DD109E2-C2DC-4D45-9BD4-7A5EAC486F79}" destId="{28900009-326E-42DD-BBB8-6CE6DBC97C96}" srcOrd="0" destOrd="0" parTransId="{09782D5B-6F5C-4EB8-9E98-49EFF64FA520}" sibTransId="{63DD79BC-5589-4EE7-A503-6164CB302E92}"/>
    <dgm:cxn modelId="{49A006A5-83EC-44C0-8A6B-38693A183C1F}" type="presParOf" srcId="{DCA57DCF-E5E1-48ED-ACA8-30329D4AD0D3}" destId="{571CEFB1-704F-41E1-812E-D752CC55F53B}" srcOrd="0" destOrd="0" presId="urn:microsoft.com/office/officeart/2018/2/layout/IconLabelList"/>
    <dgm:cxn modelId="{2645293A-57A0-4887-9200-00C072090C81}" type="presParOf" srcId="{571CEFB1-704F-41E1-812E-D752CC55F53B}" destId="{DF83DF7C-7F25-4074-9788-ED289C7B391B}" srcOrd="0" destOrd="0" presId="urn:microsoft.com/office/officeart/2018/2/layout/IconLabelList"/>
    <dgm:cxn modelId="{A7F8E586-3184-4F06-851E-1DE278E78030}" type="presParOf" srcId="{571CEFB1-704F-41E1-812E-D752CC55F53B}" destId="{CBFCD29F-8ED2-4376-8CB9-CE6C8C395682}" srcOrd="1" destOrd="0" presId="urn:microsoft.com/office/officeart/2018/2/layout/IconLabelList"/>
    <dgm:cxn modelId="{7A25D164-1DF5-4431-8A65-9D9F3890A09C}" type="presParOf" srcId="{571CEFB1-704F-41E1-812E-D752CC55F53B}" destId="{83B10C1C-E535-4630-ADEE-C5AA9814BD5C}" srcOrd="2" destOrd="0" presId="urn:microsoft.com/office/officeart/2018/2/layout/IconLabelList"/>
    <dgm:cxn modelId="{EA3D4CCB-8DAF-4B95-B6AE-67604FF9B95D}" type="presParOf" srcId="{DCA57DCF-E5E1-48ED-ACA8-30329D4AD0D3}" destId="{202B283B-2EF6-4E8A-A9CA-0D9472E7370C}" srcOrd="1" destOrd="0" presId="urn:microsoft.com/office/officeart/2018/2/layout/IconLabelList"/>
    <dgm:cxn modelId="{F64A11EC-D93E-4508-AA0E-D18F605F55B6}" type="presParOf" srcId="{DCA57DCF-E5E1-48ED-ACA8-30329D4AD0D3}" destId="{0274F4CD-4003-4670-B6E6-869B158D7831}" srcOrd="2" destOrd="0" presId="urn:microsoft.com/office/officeart/2018/2/layout/IconLabelList"/>
    <dgm:cxn modelId="{139FCA41-AD2C-43AC-AC28-5CB15839872C}" type="presParOf" srcId="{0274F4CD-4003-4670-B6E6-869B158D7831}" destId="{DAA703DA-36E9-4683-B188-29F1F4534CA2}" srcOrd="0" destOrd="0" presId="urn:microsoft.com/office/officeart/2018/2/layout/IconLabelList"/>
    <dgm:cxn modelId="{9C262549-7F7C-4699-B730-B914DC175837}" type="presParOf" srcId="{0274F4CD-4003-4670-B6E6-869B158D7831}" destId="{49F7BE22-24EC-4CCA-AF51-54389F2FA630}" srcOrd="1" destOrd="0" presId="urn:microsoft.com/office/officeart/2018/2/layout/IconLabelList"/>
    <dgm:cxn modelId="{07E888D5-4640-412E-B352-BECA132C3D32}" type="presParOf" srcId="{0274F4CD-4003-4670-B6E6-869B158D7831}" destId="{49932FA1-D7D9-4449-8ACA-34DE49C7D8D1}" srcOrd="2" destOrd="0" presId="urn:microsoft.com/office/officeart/2018/2/layout/IconLabelList"/>
    <dgm:cxn modelId="{2767DD80-D88B-434B-B4F1-F36EFCCD4D20}" type="presParOf" srcId="{DCA57DCF-E5E1-48ED-ACA8-30329D4AD0D3}" destId="{0FF9B8D7-2DEC-48CC-938E-2F36776D331C}" srcOrd="3" destOrd="0" presId="urn:microsoft.com/office/officeart/2018/2/layout/IconLabelList"/>
    <dgm:cxn modelId="{56A8BC78-2BEA-41F4-8EF8-66A61D7288E0}" type="presParOf" srcId="{DCA57DCF-E5E1-48ED-ACA8-30329D4AD0D3}" destId="{01CA2398-FC08-4CC5-AC55-64A9AD57054C}" srcOrd="4" destOrd="0" presId="urn:microsoft.com/office/officeart/2018/2/layout/IconLabelList"/>
    <dgm:cxn modelId="{E266F1E8-AC31-473B-864D-5B001563A332}" type="presParOf" srcId="{01CA2398-FC08-4CC5-AC55-64A9AD57054C}" destId="{43DF7507-7355-4347-8FF8-930918B86C7C}" srcOrd="0" destOrd="0" presId="urn:microsoft.com/office/officeart/2018/2/layout/IconLabelList"/>
    <dgm:cxn modelId="{1765AE98-1826-4F8F-8D1B-B58498223958}" type="presParOf" srcId="{01CA2398-FC08-4CC5-AC55-64A9AD57054C}" destId="{ADDA2BEA-F180-4107-80A0-336127F1DA81}" srcOrd="1" destOrd="0" presId="urn:microsoft.com/office/officeart/2018/2/layout/IconLabelList"/>
    <dgm:cxn modelId="{FBA161A1-F12B-432D-B049-E629CDE6E140}" type="presParOf" srcId="{01CA2398-FC08-4CC5-AC55-64A9AD57054C}" destId="{5B5A705E-C53D-4FD4-B23F-0CB79EAE4FD2}" srcOrd="2" destOrd="0" presId="urn:microsoft.com/office/officeart/2018/2/layout/IconLabelList"/>
    <dgm:cxn modelId="{14A22A18-6101-4BED-8356-92DD5D271CEB}" type="presParOf" srcId="{DCA57DCF-E5E1-48ED-ACA8-30329D4AD0D3}" destId="{6C061643-0D6A-4768-B4FA-F610960E1F9A}" srcOrd="5" destOrd="0" presId="urn:microsoft.com/office/officeart/2018/2/layout/IconLabelList"/>
    <dgm:cxn modelId="{79215AB7-2E1B-4882-BB9D-7A36F1073373}" type="presParOf" srcId="{DCA57DCF-E5E1-48ED-ACA8-30329D4AD0D3}" destId="{6D3F2CD8-8D84-4C7F-9DE5-7AC556361B6E}" srcOrd="6" destOrd="0" presId="urn:microsoft.com/office/officeart/2018/2/layout/IconLabelList"/>
    <dgm:cxn modelId="{9D161776-4515-4032-B153-18192D21B498}" type="presParOf" srcId="{6D3F2CD8-8D84-4C7F-9DE5-7AC556361B6E}" destId="{33C69B02-E38F-44E7-9E86-8A7518D79E0A}" srcOrd="0" destOrd="0" presId="urn:microsoft.com/office/officeart/2018/2/layout/IconLabelList"/>
    <dgm:cxn modelId="{CB4877C6-4671-4F51-806D-404AB1F63855}" type="presParOf" srcId="{6D3F2CD8-8D84-4C7F-9DE5-7AC556361B6E}" destId="{AAC84AB6-A1A1-408A-94EF-D8663AEED982}" srcOrd="1" destOrd="0" presId="urn:microsoft.com/office/officeart/2018/2/layout/IconLabelList"/>
    <dgm:cxn modelId="{BE7839FC-F5F4-4851-9F37-9B672FE1EFE7}" type="presParOf" srcId="{6D3F2CD8-8D84-4C7F-9DE5-7AC556361B6E}" destId="{6DE42F3E-C2ED-4C20-8DF0-8E1D325FD31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83DF7C-7F25-4074-9788-ED289C7B391B}">
      <dsp:nvSpPr>
        <dsp:cNvPr id="0" name=""/>
        <dsp:cNvSpPr/>
      </dsp:nvSpPr>
      <dsp:spPr>
        <a:xfrm>
          <a:off x="520435" y="1196282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B10C1C-E535-4630-ADEE-C5AA9814BD5C}">
      <dsp:nvSpPr>
        <dsp:cNvPr id="0" name=""/>
        <dsp:cNvSpPr/>
      </dsp:nvSpPr>
      <dsp:spPr>
        <a:xfrm>
          <a:off x="25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Visuelt eftersyn før idriftsættelse</a:t>
          </a:r>
        </a:p>
      </dsp:txBody>
      <dsp:txXfrm>
        <a:off x="25435" y="2276522"/>
        <a:ext cx="1800000" cy="720000"/>
      </dsp:txXfrm>
    </dsp:sp>
    <dsp:sp modelId="{DAA703DA-36E9-4683-B188-29F1F4534CA2}">
      <dsp:nvSpPr>
        <dsp:cNvPr id="0" name=""/>
        <dsp:cNvSpPr/>
      </dsp:nvSpPr>
      <dsp:spPr>
        <a:xfrm>
          <a:off x="2635435" y="1196282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932FA1-D7D9-4449-8ACA-34DE49C7D8D1}">
      <dsp:nvSpPr>
        <dsp:cNvPr id="0" name=""/>
        <dsp:cNvSpPr/>
      </dsp:nvSpPr>
      <dsp:spPr>
        <a:xfrm>
          <a:off x="2140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Verifikation jf. 60364 og §75</a:t>
          </a:r>
        </a:p>
      </dsp:txBody>
      <dsp:txXfrm>
        <a:off x="2140435" y="2276522"/>
        <a:ext cx="1800000" cy="720000"/>
      </dsp:txXfrm>
    </dsp:sp>
    <dsp:sp modelId="{43DF7507-7355-4347-8FF8-930918B86C7C}">
      <dsp:nvSpPr>
        <dsp:cNvPr id="0" name=""/>
        <dsp:cNvSpPr/>
      </dsp:nvSpPr>
      <dsp:spPr>
        <a:xfrm>
          <a:off x="4750435" y="1196282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5A705E-C53D-4FD4-B23F-0CB79EAE4FD2}">
      <dsp:nvSpPr>
        <dsp:cNvPr id="0" name=""/>
        <dsp:cNvSpPr/>
      </dsp:nvSpPr>
      <dsp:spPr>
        <a:xfrm>
          <a:off x="4255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Måling før sammenkobling</a:t>
          </a:r>
        </a:p>
      </dsp:txBody>
      <dsp:txXfrm>
        <a:off x="4255435" y="2276522"/>
        <a:ext cx="1800000" cy="720000"/>
      </dsp:txXfrm>
    </dsp:sp>
    <dsp:sp modelId="{33C69B02-E38F-44E7-9E86-8A7518D79E0A}">
      <dsp:nvSpPr>
        <dsp:cNvPr id="0" name=""/>
        <dsp:cNvSpPr/>
      </dsp:nvSpPr>
      <dsp:spPr>
        <a:xfrm>
          <a:off x="6865435" y="1196282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42F3E-C2ED-4C20-8DF0-8E1D325FD31B}">
      <dsp:nvSpPr>
        <dsp:cNvPr id="0" name=""/>
        <dsp:cNvSpPr/>
      </dsp:nvSpPr>
      <dsp:spPr>
        <a:xfrm>
          <a:off x="6370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Sikre korrekt spænding</a:t>
          </a:r>
        </a:p>
      </dsp:txBody>
      <dsp:txXfrm>
        <a:off x="6370435" y="2276522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FE436-8CA2-AB4E-96FC-A084BB7477E9}" type="datetimeFigureOut">
              <a:rPr lang="da-DK" smtClean="0"/>
              <a:t>25.03.2026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1E4A6-F155-B24E-B390-21263227A0A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7155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Kabelskabet er i sig selv bare en metalkasse med 4 sider, en top men INGEN bund, således at man kan føre kabler til og fra kabelskabet. </a:t>
            </a:r>
          </a:p>
          <a:p>
            <a:pPr rtl="0" fontAlgn="base"/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 fronten er der en låge foroven og forneden samt et midterstykke. </a:t>
            </a:r>
          </a:p>
          <a:p>
            <a:pPr rtl="0" fontAlgn="base"/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 sorte streg på siden af kabelskabet, angiver den dybde kabelskabet bliver gravet ned - altså jordhøjden. I bunden af skabet ses ofte nogle metalben, som fikserer kassen bedre.</a:t>
            </a:r>
          </a:p>
          <a:p>
            <a:pPr rtl="0" fontAlgn="base"/>
            <a:r>
              <a:rPr lang="da-DK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Kabelskabene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placeres i nærheden af boliger og sættes gerne så de ikke står i vejen, hvis muligt. </a:t>
            </a:r>
          </a:p>
          <a:p>
            <a:pPr rtl="0" fontAlgn="base"/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kan også stå ved offentlige installationer, som fx lysmaster el.lign.</a:t>
            </a:r>
          </a:p>
          <a:p>
            <a:pPr rtl="0" fontAlgn="base"/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Grundet deres firkantede form, kaldes de også i daglig tale for en “Gravsten”.</a:t>
            </a:r>
          </a:p>
          <a:p>
            <a:pPr rtl="0" fontAlgn="base"/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Kabelskabet har tidligere kunnet oplåses  med en normal nøgle, men på de nyere kabelskabe anvendes en trekantsnøgle.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1E4A6-F155-B24E-B390-21263227A0A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9262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1E4A6-F155-B24E-B390-21263227A0A0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0705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1E4A6-F155-B24E-B390-21263227A0A0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3702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ældre Kabelskabe kan man finde faseledninger som ikke har samme standarder som i dag. </a:t>
            </a:r>
            <a:endParaRPr lang="da-DK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da-DK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blå - L1</a:t>
            </a:r>
            <a:endParaRPr lang="da-DK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da-DK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rød - L2</a:t>
            </a:r>
            <a:endParaRPr lang="da-DK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 fontAlgn="base"/>
            <a:r>
              <a:rPr lang="da-DK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grå - L3 </a:t>
            </a:r>
            <a:endParaRPr lang="da-DK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 fontAlgn="base"/>
            <a:r>
              <a:rPr lang="da-DK" sz="120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Huskeremse:</a:t>
            </a:r>
            <a:r>
              <a:rPr lang="da-DK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“Blåbær-rød” (1,3,2??)</a:t>
            </a:r>
            <a:endParaRPr lang="da-DK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1E4A6-F155-B24E-B390-21263227A0A0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2259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1E4A6-F155-B24E-B390-21263227A0A0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6812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1E4A6-F155-B24E-B390-21263227A0A0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3210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da-DK" sz="3100"/>
              <a:t>Kabelskab – Introduktion</a:t>
            </a:r>
          </a:p>
        </p:txBody>
      </p:sp>
      <p:pic>
        <p:nvPicPr>
          <p:cNvPr id="1026" name="Picture 2" descr="Kabelskab placering">
            <a:extLst>
              <a:ext uri="{FF2B5EF4-FFF2-40B4-BE49-F238E27FC236}">
                <a16:creationId xmlns:a16="http://schemas.microsoft.com/office/drawing/2014/main" id="{851CED3B-619D-F4B5-8684-0D3403048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3"/>
          <a:stretch>
            <a:fillRect/>
          </a:stretch>
        </p:blipFill>
        <p:spPr bwMode="auto"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endParaRPr lang="da-DK" sz="1600" dirty="0"/>
          </a:p>
          <a:p>
            <a:r>
              <a:rPr lang="da-DK" sz="1600" dirty="0"/>
              <a:t>Metalkasse uden bund</a:t>
            </a:r>
          </a:p>
          <a:p>
            <a:r>
              <a:rPr lang="da-DK" sz="1600" dirty="0"/>
              <a:t>Låger foroven og forneden</a:t>
            </a:r>
          </a:p>
          <a:p>
            <a:r>
              <a:rPr lang="da-DK" sz="1600" dirty="0"/>
              <a:t>Placering nær boliger/offentlige installationer</a:t>
            </a:r>
          </a:p>
          <a:p>
            <a:r>
              <a:rPr lang="da-DK" sz="1600" dirty="0"/>
              <a:t>Kaldes også 'gravsten'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7375" y="489508"/>
            <a:ext cx="4316172" cy="1667569"/>
          </a:xfrm>
        </p:spPr>
        <p:txBody>
          <a:bodyPr anchor="b">
            <a:normAutofit/>
          </a:bodyPr>
          <a:lstStyle/>
          <a:p>
            <a:r>
              <a:rPr lang="da-DK" sz="3500"/>
              <a:t>Opbygning</a:t>
            </a:r>
          </a:p>
        </p:txBody>
      </p:sp>
      <p:pic>
        <p:nvPicPr>
          <p:cNvPr id="2050" name="Picture 2" descr="→ Køb Kabelskab Kseø 302709 93M M/Rud online her">
            <a:extLst>
              <a:ext uri="{FF2B5EF4-FFF2-40B4-BE49-F238E27FC236}">
                <a16:creationId xmlns:a16="http://schemas.microsoft.com/office/drawing/2014/main" id="{6514F54D-B5C5-AE1F-0596-20668B31D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897" y="918640"/>
            <a:ext cx="2707524" cy="458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7376" y="2405894"/>
            <a:ext cx="4316172" cy="3197464"/>
          </a:xfrm>
        </p:spPr>
        <p:txBody>
          <a:bodyPr anchor="t">
            <a:normAutofit/>
          </a:bodyPr>
          <a:lstStyle/>
          <a:p>
            <a:endParaRPr lang="da-DK" sz="1700" dirty="0"/>
          </a:p>
          <a:p>
            <a:r>
              <a:rPr lang="da-DK" sz="1700" dirty="0"/>
              <a:t>Sort streg angiver jordniveau</a:t>
            </a:r>
          </a:p>
          <a:p>
            <a:r>
              <a:rPr lang="da-DK" sz="1700" dirty="0"/>
              <a:t>Består ofte af låge foroven og neden samt et midterstykke</a:t>
            </a:r>
          </a:p>
          <a:p>
            <a:r>
              <a:rPr lang="da-DK" sz="1700" dirty="0"/>
              <a:t>Nyere skabe oplåses med ”Trekantsnøgle”</a:t>
            </a: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 descr="Et billede, der indeholder person&#10;&#10;AI-genereret indhold kan være ukorrekt.">
            <a:extLst>
              <a:ext uri="{FF2B5EF4-FFF2-40B4-BE49-F238E27FC236}">
                <a16:creationId xmlns:a16="http://schemas.microsoft.com/office/drawing/2014/main" id="{8876CD8E-B58D-AE04-5D0F-43495DBCF6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907" y="4296188"/>
            <a:ext cx="2501847" cy="19691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1437" y="416251"/>
            <a:ext cx="4316172" cy="1667569"/>
          </a:xfrm>
        </p:spPr>
        <p:txBody>
          <a:bodyPr anchor="b">
            <a:normAutofit/>
          </a:bodyPr>
          <a:lstStyle/>
          <a:p>
            <a:r>
              <a:rPr lang="da-DK" sz="3500" dirty="0"/>
              <a:t>Funktion</a:t>
            </a:r>
          </a:p>
        </p:txBody>
      </p:sp>
      <p:pic>
        <p:nvPicPr>
          <p:cNvPr id="4" name="Billede 3" descr="Et billede, der indeholder udendørs&#10;&#10;AI-genereret indhold kan være ukorrekt.">
            <a:extLst>
              <a:ext uri="{FF2B5EF4-FFF2-40B4-BE49-F238E27FC236}">
                <a16:creationId xmlns:a16="http://schemas.microsoft.com/office/drawing/2014/main" id="{E2790778-8DA9-DAD2-E903-D789243CAE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0898"/>
            <a:ext cx="6383215" cy="469721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1437" y="2456992"/>
            <a:ext cx="4316172" cy="3197464"/>
          </a:xfrm>
        </p:spPr>
        <p:txBody>
          <a:bodyPr anchor="t">
            <a:normAutofit/>
          </a:bodyPr>
          <a:lstStyle/>
          <a:p>
            <a:endParaRPr lang="da-DK" sz="1700" dirty="0"/>
          </a:p>
          <a:p>
            <a:r>
              <a:rPr lang="da-DK" sz="1700" dirty="0"/>
              <a:t>Distributionskabel 3 kobberskinner til L1, L2, L3</a:t>
            </a:r>
          </a:p>
          <a:p>
            <a:r>
              <a:rPr lang="da-DK" sz="1700" dirty="0"/>
              <a:t>Nulskinne i bunden</a:t>
            </a:r>
          </a:p>
          <a:p>
            <a:r>
              <a:rPr lang="da-DK" sz="1700" dirty="0"/>
              <a:t>Ringforbindelse fra distributionsnet</a:t>
            </a:r>
          </a:p>
          <a:p>
            <a:r>
              <a:rPr lang="da-DK" sz="1700" dirty="0"/>
              <a:t>Typisk kabel fra distributionsnettet</a:t>
            </a:r>
          </a:p>
          <a:p>
            <a:pPr lvl="1"/>
            <a:r>
              <a:rPr lang="da-DK" sz="1300" dirty="0"/>
              <a:t> 4x150 mm² </a:t>
            </a:r>
            <a:r>
              <a:rPr lang="da-DK" sz="1300" dirty="0" err="1"/>
              <a:t>Alu</a:t>
            </a:r>
            <a:endParaRPr lang="da-DK" sz="1300" dirty="0"/>
          </a:p>
          <a:p>
            <a:pPr marL="457200" lvl="1" indent="0">
              <a:buNone/>
            </a:pPr>
            <a:r>
              <a:rPr lang="da-DK" sz="1300" dirty="0"/>
              <a:t>Forbrugeren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4158" y="501167"/>
            <a:ext cx="4316172" cy="1655483"/>
          </a:xfrm>
        </p:spPr>
        <p:txBody>
          <a:bodyPr anchor="b">
            <a:normAutofit/>
          </a:bodyPr>
          <a:lstStyle/>
          <a:p>
            <a:r>
              <a:rPr lang="da-DK" sz="3500" dirty="0"/>
              <a:t>Stik-sikringer og tilkobling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0939" y="2426620"/>
            <a:ext cx="4316172" cy="3014765"/>
          </a:xfrm>
        </p:spPr>
        <p:txBody>
          <a:bodyPr anchor="t">
            <a:normAutofit/>
          </a:bodyPr>
          <a:lstStyle/>
          <a:p>
            <a:endParaRPr lang="da-DK" sz="1700" dirty="0"/>
          </a:p>
          <a:p>
            <a:r>
              <a:rPr lang="da-DK" sz="1700" dirty="0"/>
              <a:t>Afgrening ved flere udgange</a:t>
            </a:r>
          </a:p>
          <a:p>
            <a:r>
              <a:rPr lang="da-DK" sz="1700" dirty="0"/>
              <a:t>Forbrugere tilsluttes via sikringer</a:t>
            </a:r>
          </a:p>
          <a:p>
            <a:pPr lvl="1"/>
            <a:r>
              <a:rPr lang="da-DK" sz="1300" dirty="0"/>
              <a:t>Skal først meldes til forsyningsselskabet før ændringer</a:t>
            </a:r>
          </a:p>
          <a:p>
            <a:r>
              <a:rPr lang="da-DK" sz="1700" dirty="0"/>
              <a:t>Samme placering for hver fase</a:t>
            </a:r>
          </a:p>
          <a:p>
            <a:r>
              <a:rPr lang="da-DK" sz="1700" dirty="0"/>
              <a:t>Antal sikringer = antal forbrugere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Et billede, der indeholder udendørs&#10;&#10;AI-genereret indhold kan være ukorrekt.">
            <a:extLst>
              <a:ext uri="{FF2B5EF4-FFF2-40B4-BE49-F238E27FC236}">
                <a16:creationId xmlns:a16="http://schemas.microsoft.com/office/drawing/2014/main" id="{5E683719-682C-5684-697A-23AE180780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594"/>
            <a:ext cx="4870939" cy="52097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2452" y="480655"/>
            <a:ext cx="4316172" cy="1655483"/>
          </a:xfrm>
        </p:spPr>
        <p:txBody>
          <a:bodyPr anchor="b">
            <a:normAutofit/>
          </a:bodyPr>
          <a:lstStyle/>
          <a:p>
            <a:r>
              <a:rPr lang="da-DK" sz="3500" dirty="0"/>
              <a:t>Stik-sikringer og tilkobling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6560" y="2573161"/>
            <a:ext cx="4316172" cy="3014765"/>
          </a:xfrm>
        </p:spPr>
        <p:txBody>
          <a:bodyPr anchor="t">
            <a:normAutofit/>
          </a:bodyPr>
          <a:lstStyle/>
          <a:p>
            <a:endParaRPr lang="da-DK" sz="1700" dirty="0"/>
          </a:p>
          <a:p>
            <a:r>
              <a:rPr lang="da-DK" sz="1700" dirty="0"/>
              <a:t>Sikringer sidder på faser</a:t>
            </a:r>
          </a:p>
          <a:p>
            <a:r>
              <a:rPr lang="da-DK" sz="1700" dirty="0"/>
              <a:t>Nul har ingen sikringer</a:t>
            </a:r>
          </a:p>
          <a:p>
            <a:r>
              <a:rPr lang="da-DK" sz="1700" dirty="0"/>
              <a:t>Nul må ikke afbrydes alene (60364) </a:t>
            </a:r>
          </a:p>
          <a:p>
            <a:pPr lvl="1"/>
            <a:r>
              <a:rPr lang="da-DK" sz="1300" dirty="0"/>
              <a:t>Må ikke sikres!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Et billede, der indeholder udendørs&#10;&#10;AI-genereret indhold kan være ukorrekt.">
            <a:extLst>
              <a:ext uri="{FF2B5EF4-FFF2-40B4-BE49-F238E27FC236}">
                <a16:creationId xmlns:a16="http://schemas.microsoft.com/office/drawing/2014/main" id="{2068348C-2CFF-E6C2-D2C6-FF84CCB13E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683"/>
            <a:ext cx="5586560" cy="46972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da-DK" sz="3100"/>
              <a:t>Farvekoder</a:t>
            </a:r>
          </a:p>
        </p:txBody>
      </p:sp>
      <p:pic>
        <p:nvPicPr>
          <p:cNvPr id="4" name="Billede 3" descr="Et billede, der indeholder diagram, skærmbillede, linje/række, tekst&#10;&#10;AI-genereret indhold kan være ukorrekt.">
            <a:extLst>
              <a:ext uri="{FF2B5EF4-FFF2-40B4-BE49-F238E27FC236}">
                <a16:creationId xmlns:a16="http://schemas.microsoft.com/office/drawing/2014/main" id="{DB4C5C90-E6F5-229D-7F47-537BFD436A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 b="25702"/>
          <a:stretch>
            <a:fillRect/>
          </a:stretch>
        </p:blipFill>
        <p:spPr bwMode="auto"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endParaRPr lang="da-DK" sz="1600"/>
          </a:p>
          <a:p>
            <a:r>
              <a:rPr lang="da-DK" sz="1600"/>
              <a:t>Nye: brun, sort, grå</a:t>
            </a:r>
          </a:p>
          <a:p>
            <a:r>
              <a:rPr lang="da-DK" sz="1600"/>
              <a:t>Ældre: blå, rød, grå</a:t>
            </a:r>
          </a:p>
          <a:p>
            <a:r>
              <a:rPr lang="da-DK" sz="1600"/>
              <a:t>Nul: blå/sort afhængig af alder</a:t>
            </a:r>
          </a:p>
          <a:p>
            <a:r>
              <a:rPr lang="da-DK" sz="1600"/>
              <a:t>Faser kan være omvendt rækkefølge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da-DK" sz="3100"/>
              <a:t>Nye vs gamle kabelskabe</a:t>
            </a:r>
          </a:p>
        </p:txBody>
      </p:sp>
      <p:pic>
        <p:nvPicPr>
          <p:cNvPr id="4" name="Billede 3" descr="Et billede, der indeholder diagram, skærmbillede, linje/række, cirkel&#10;&#10;AI-genereret indhold kan være ukorrekt.">
            <a:extLst>
              <a:ext uri="{FF2B5EF4-FFF2-40B4-BE49-F238E27FC236}">
                <a16:creationId xmlns:a16="http://schemas.microsoft.com/office/drawing/2014/main" id="{8C6C78F6-E67F-9F09-0D17-8D7289E983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371" b="21835"/>
          <a:stretch>
            <a:fillRect/>
          </a:stretch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endParaRPr lang="da-DK" sz="1600" dirty="0"/>
          </a:p>
          <a:p>
            <a:r>
              <a:rPr lang="da-DK" sz="1600" dirty="0"/>
              <a:t>Nyt: efter 1. jan 2004</a:t>
            </a:r>
          </a:p>
          <a:p>
            <a:r>
              <a:rPr lang="da-DK" sz="1600" dirty="0"/>
              <a:t>Gammelt: før 2004</a:t>
            </a:r>
          </a:p>
          <a:p>
            <a:r>
              <a:rPr lang="da-DK" sz="1600" dirty="0"/>
              <a:t>Bevar gamle farvekoder ved </a:t>
            </a:r>
            <a:r>
              <a:rPr lang="da-DK" sz="1600" dirty="0" err="1"/>
              <a:t>indsløjfning</a:t>
            </a:r>
            <a:endParaRPr lang="da-DK" sz="1600" dirty="0"/>
          </a:p>
          <a:p>
            <a:r>
              <a:rPr lang="da-DK" sz="1600" dirty="0"/>
              <a:t>Tilpas til nyt kabel hvis blandet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ladsholder til indhold 3" descr="Et billede, der indeholder diagram, linje/række, skærmbillede, cirkel&#10;&#10;AI-genereret indhold kan være ukorrekt.">
            <a:extLst>
              <a:ext uri="{FF2B5EF4-FFF2-40B4-BE49-F238E27FC236}">
                <a16:creationId xmlns:a16="http://schemas.microsoft.com/office/drawing/2014/main" id="{4F14B229-5840-15B4-7E36-F5EAE54457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4518" r="5134" b="2"/>
          <a:stretch>
            <a:fillRect/>
          </a:stretch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151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1CC000D-C0B4-ABB3-E70D-39B0FB959B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070" r="4184" b="2"/>
          <a:stretch>
            <a:fillRect/>
          </a:stretch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8707" y="365125"/>
            <a:ext cx="2866642" cy="1899912"/>
          </a:xfrm>
        </p:spPr>
        <p:txBody>
          <a:bodyPr>
            <a:normAutofit/>
          </a:bodyPr>
          <a:lstStyle/>
          <a:p>
            <a:r>
              <a:rPr lang="da-DK" sz="3500"/>
              <a:t>Opmærkning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8707" y="2434201"/>
            <a:ext cx="2866642" cy="3742762"/>
          </a:xfrm>
        </p:spPr>
        <p:txBody>
          <a:bodyPr>
            <a:normAutofit/>
          </a:bodyPr>
          <a:lstStyle/>
          <a:p>
            <a:endParaRPr lang="da-DK" sz="1700"/>
          </a:p>
          <a:p>
            <a:r>
              <a:rPr lang="da-DK" sz="1700"/>
              <a:t>Gule sedler med info</a:t>
            </a:r>
          </a:p>
          <a:p>
            <a:r>
              <a:rPr lang="da-DK" sz="1700"/>
              <a:t>Krympeopmærkning på ledninger</a:t>
            </a:r>
          </a:p>
          <a:p>
            <a:r>
              <a:rPr lang="da-DK" sz="1700"/>
              <a:t>Mærkning af klemmer og skinner</a:t>
            </a:r>
          </a:p>
          <a:p>
            <a:r>
              <a:rPr lang="da-DK" sz="1700"/>
              <a:t>Strips til organisering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da-DK" sz="3100"/>
              <a:t>Sikkerhed</a:t>
            </a:r>
          </a:p>
        </p:txBody>
      </p:sp>
      <p:pic>
        <p:nvPicPr>
          <p:cNvPr id="4" name="Billede 3" descr="Et billede, der indeholder tøj, person, Arbejder, arbejdstøj&#10;&#10;AI-genereret indhold kan være ukorrekt.">
            <a:extLst>
              <a:ext uri="{FF2B5EF4-FFF2-40B4-BE49-F238E27FC236}">
                <a16:creationId xmlns:a16="http://schemas.microsoft.com/office/drawing/2014/main" id="{D7783C23-1F4F-82D2-2F49-0850F3C770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37" b="5696"/>
          <a:stretch>
            <a:fillRect/>
          </a:stretch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endParaRPr lang="da-DK" sz="1600" dirty="0"/>
          </a:p>
          <a:p>
            <a:r>
              <a:rPr lang="da-DK" sz="1600" dirty="0"/>
              <a:t>Ingen arbejde under spænding uden værnemidler</a:t>
            </a:r>
          </a:p>
          <a:p>
            <a:r>
              <a:rPr lang="da-DK" sz="1600" dirty="0"/>
              <a:t>Handsker, hjelm, dragt, maske</a:t>
            </a:r>
          </a:p>
          <a:p>
            <a:r>
              <a:rPr lang="da-DK" sz="1600" dirty="0"/>
              <a:t>Uden spænding → arbejde tilladt uden PPE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da-DK" sz="3500">
                <a:solidFill>
                  <a:srgbClr val="FFFFFF"/>
                </a:solidFill>
              </a:rPr>
              <a:t>Afprøvning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41C6B3-4368-EB02-0BE0-2A04A49195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5733804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da-DK" sz="3100"/>
              <a:t>Fremtidens kabelskab</a:t>
            </a:r>
          </a:p>
        </p:txBody>
      </p:sp>
      <p:pic>
        <p:nvPicPr>
          <p:cNvPr id="4" name="Billede 3" descr="Et billede, der indeholder Rektangel, klimaanlæg&#10;&#10;AI-genereret indhold kan være ukorrekt.">
            <a:extLst>
              <a:ext uri="{FF2B5EF4-FFF2-40B4-BE49-F238E27FC236}">
                <a16:creationId xmlns:a16="http://schemas.microsoft.com/office/drawing/2014/main" id="{87C12B69-2731-1787-1683-4AB281F80B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5" b="9321"/>
          <a:stretch>
            <a:fillRect/>
          </a:stretch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anchor="ctr">
            <a:normAutofit/>
          </a:bodyPr>
          <a:lstStyle/>
          <a:p>
            <a:endParaRPr lang="da-DK" sz="1600"/>
          </a:p>
          <a:p>
            <a:r>
              <a:rPr lang="da-DK" sz="1600"/>
              <a:t>Kabeldon CDS2000 (ABB)</a:t>
            </a:r>
          </a:p>
          <a:p>
            <a:r>
              <a:rPr lang="da-DK" sz="1600"/>
              <a:t>Mere plast → øget sikkerhed</a:t>
            </a:r>
          </a:p>
          <a:p>
            <a:r>
              <a:rPr lang="da-DK" sz="1600"/>
              <a:t>Lettere til- og afkobling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426</Words>
  <Application>Microsoft Macintosh PowerPoint</Application>
  <PresentationFormat>Skærmshow (4:3)</PresentationFormat>
  <Paragraphs>83</Paragraphs>
  <Slides>12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Kabelskab – Introduktion</vt:lpstr>
      <vt:lpstr>Opbygning</vt:lpstr>
      <vt:lpstr>Funktion</vt:lpstr>
      <vt:lpstr>Stik-sikringer og tilkobling</vt:lpstr>
      <vt:lpstr>Stik-sikringer og tilkobling </vt:lpstr>
      <vt:lpstr>Farvekoder</vt:lpstr>
      <vt:lpstr>Nye vs gamle kabelskabe</vt:lpstr>
      <vt:lpstr>PowerPoint-præsentation</vt:lpstr>
      <vt:lpstr>Opmærkning</vt:lpstr>
      <vt:lpstr>Sikkerhed</vt:lpstr>
      <vt:lpstr>Afprøvning</vt:lpstr>
      <vt:lpstr>Fremtidens kabelskab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Frederik Frost Engdahl</cp:lastModifiedBy>
  <cp:revision>6</cp:revision>
  <dcterms:created xsi:type="dcterms:W3CDTF">2013-01-27T09:14:16Z</dcterms:created>
  <dcterms:modified xsi:type="dcterms:W3CDTF">2026-03-25T11:23:54Z</dcterms:modified>
  <cp:category/>
</cp:coreProperties>
</file>